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  <p:sldMasterId id="2147483668" r:id="rId3"/>
    <p:sldMasterId id="2147483680" r:id="rId4"/>
  </p:sldMasterIdLst>
  <p:notesMasterIdLst>
    <p:notesMasterId r:id="rId36"/>
  </p:notesMasterIdLst>
  <p:sldIdLst>
    <p:sldId id="260" r:id="rId5"/>
    <p:sldId id="410" r:id="rId6"/>
    <p:sldId id="398" r:id="rId7"/>
    <p:sldId id="411" r:id="rId8"/>
    <p:sldId id="413" r:id="rId9"/>
    <p:sldId id="428" r:id="rId10"/>
    <p:sldId id="427" r:id="rId11"/>
    <p:sldId id="414" r:id="rId12"/>
    <p:sldId id="417" r:id="rId13"/>
    <p:sldId id="365" r:id="rId14"/>
    <p:sldId id="399" r:id="rId15"/>
    <p:sldId id="409" r:id="rId16"/>
    <p:sldId id="400" r:id="rId17"/>
    <p:sldId id="352" r:id="rId18"/>
    <p:sldId id="369" r:id="rId19"/>
    <p:sldId id="403" r:id="rId20"/>
    <p:sldId id="401" r:id="rId21"/>
    <p:sldId id="424" r:id="rId22"/>
    <p:sldId id="371" r:id="rId23"/>
    <p:sldId id="423" r:id="rId24"/>
    <p:sldId id="418" r:id="rId25"/>
    <p:sldId id="391" r:id="rId26"/>
    <p:sldId id="426" r:id="rId27"/>
    <p:sldId id="419" r:id="rId28"/>
    <p:sldId id="412" r:id="rId29"/>
    <p:sldId id="407" r:id="rId30"/>
    <p:sldId id="422" r:id="rId31"/>
    <p:sldId id="420" r:id="rId32"/>
    <p:sldId id="421" r:id="rId33"/>
    <p:sldId id="405" r:id="rId34"/>
    <p:sldId id="390" r:id="rId3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D37F8469-3CBA-4387-B8CB-5D9337A3FFA8}">
          <p14:sldIdLst>
            <p14:sldId id="260"/>
            <p14:sldId id="410"/>
            <p14:sldId id="398"/>
            <p14:sldId id="411"/>
            <p14:sldId id="413"/>
            <p14:sldId id="428"/>
            <p14:sldId id="427"/>
            <p14:sldId id="414"/>
            <p14:sldId id="417"/>
            <p14:sldId id="365"/>
            <p14:sldId id="399"/>
            <p14:sldId id="409"/>
            <p14:sldId id="400"/>
            <p14:sldId id="352"/>
            <p14:sldId id="369"/>
            <p14:sldId id="403"/>
            <p14:sldId id="401"/>
            <p14:sldId id="424"/>
            <p14:sldId id="371"/>
            <p14:sldId id="423"/>
            <p14:sldId id="418"/>
            <p14:sldId id="391"/>
            <p14:sldId id="426"/>
            <p14:sldId id="419"/>
            <p14:sldId id="412"/>
            <p14:sldId id="407"/>
            <p14:sldId id="422"/>
            <p14:sldId id="420"/>
            <p14:sldId id="421"/>
            <p14:sldId id="405"/>
            <p14:sldId id="390"/>
          </p14:sldIdLst>
        </p14:section>
        <p14:section name="Abschnitt ohne Titel" id="{C464A0A4-E9EC-438F-B5E0-9D92C98D0DB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3" autoAdjust="0"/>
    <p:restoredTop sz="94660" autoAdjust="0"/>
  </p:normalViewPr>
  <p:slideViewPr>
    <p:cSldViewPr snapToGrid="0" showGuides="1">
      <p:cViewPr varScale="1">
        <p:scale>
          <a:sx n="111" d="100"/>
          <a:sy n="111" d="100"/>
        </p:scale>
        <p:origin x="54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AA78D-4AC1-4C46-AE72-B463F17DFBC8}" type="datetimeFigureOut">
              <a:rPr lang="de-DE" smtClean="0"/>
              <a:t>02.02.2026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F1E945-E43B-4758-A495-730E19C3E7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5913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7921" y="2199179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89399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02.02.2026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3840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02.02.2026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3023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02.02.2026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3054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02.02.2026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5857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02.02.2026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7787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02.02.2026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8906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02.02.2026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5639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02.02.2026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2134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02.02.2026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1136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02.02.2026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9985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PT-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994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02.02.2026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2504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02.02.2026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5456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02.02.2026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036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02.02.2026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5874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02.02.2026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882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02.02.2026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7518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02.02.2026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3499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4356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02.02.2026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4855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02.02.2026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6136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78345" y="1353272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78345" y="3860657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48469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02.02.2026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6388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02.02.2026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53912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02.02.2026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89614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02.02.2026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77201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02.02.2026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3743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02.02.2026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2407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02.02.2026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93258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8760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6414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02.02.2026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5748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23ED-132E-4A90-B07F-53CD0D783D2B}" type="datetime1">
              <a:rPr lang="de-DE" smtClean="0"/>
              <a:t>02.02.2026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32865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02.02.2026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90398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02.02.2026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87061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02.02.2026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2689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4866" y="1404851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64866" y="2595031"/>
            <a:ext cx="7886700" cy="390736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42723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9448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6539" y="1349433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86539" y="2461188"/>
            <a:ext cx="3886200" cy="4004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29889" y="2461188"/>
            <a:ext cx="3886200" cy="4004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6720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1489" y="126876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3928" y="1438162"/>
            <a:ext cx="4629150" cy="48856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68109" y="3038361"/>
            <a:ext cx="2949178" cy="3279521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9894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fM-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23ED-132E-4A90-B07F-53CD0D783D2B}" type="datetime1">
              <a:rPr lang="de-DE" smtClean="0"/>
              <a:t>02.02.2026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9895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64866" y="1090815"/>
            <a:ext cx="7886700" cy="1042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64866" y="2234813"/>
            <a:ext cx="7886700" cy="4032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64867" y="6298163"/>
            <a:ext cx="1647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423ED-132E-4A90-B07F-53CD0D783D2B}" type="datetime1">
              <a:rPr lang="de-DE" smtClean="0"/>
              <a:t>02.02.2026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671852" y="6298163"/>
            <a:ext cx="29780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Name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11"/>
          <a:srcRect l="4941"/>
          <a:stretch/>
        </p:blipFill>
        <p:spPr>
          <a:xfrm>
            <a:off x="0" y="1"/>
            <a:ext cx="8285018" cy="977412"/>
          </a:xfrm>
          <a:prstGeom prst="rect">
            <a:avLst/>
          </a:prstGeom>
          <a:gradFill>
            <a:gsLst>
              <a:gs pos="0">
                <a:srgbClr val="A12848"/>
              </a:gs>
              <a:gs pos="33000">
                <a:srgbClr val="B5313C"/>
              </a:gs>
              <a:gs pos="83000">
                <a:srgbClr val="C43632"/>
              </a:gs>
              <a:gs pos="100000">
                <a:srgbClr val="D33C2C"/>
              </a:gs>
            </a:gsLst>
            <a:lin ang="5400000" scaled="1"/>
          </a:gradFill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895" y="74816"/>
            <a:ext cx="1116676" cy="111667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298" y="5789196"/>
            <a:ext cx="422215" cy="69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08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92" r:id="rId4"/>
    <p:sldLayoutId id="2147483664" r:id="rId5"/>
    <p:sldLayoutId id="2147483665" r:id="rId6"/>
    <p:sldLayoutId id="2147483666" r:id="rId7"/>
    <p:sldLayoutId id="2147483667" r:id="rId8"/>
    <p:sldLayoutId id="2147483693" r:id="rId9"/>
  </p:sldLayoutIdLst>
  <p:hf sldNum="0"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4ABBD-5CBC-4EC8-A5A1-5BB4050D36BB}" type="datetimeFigureOut">
              <a:rPr lang="de-DE" smtClean="0"/>
              <a:t>02.02.2026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3384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7924-D5B9-47EF-9550-C6B88F244E72}" type="datetimeFigureOut">
              <a:rPr lang="de-DE" smtClean="0"/>
              <a:t>02.02.2026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623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24CCA-E626-4C9C-9330-8F72E7471D67}" type="datetimeFigureOut">
              <a:rPr lang="de-DE" smtClean="0"/>
              <a:t>02.02.2026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365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t="9451" r="-145" b="34891"/>
          <a:stretch/>
        </p:blipFill>
        <p:spPr>
          <a:xfrm>
            <a:off x="0" y="0"/>
            <a:ext cx="6909818" cy="408611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 rot="21300000">
            <a:off x="329984" y="4664175"/>
            <a:ext cx="9297907" cy="553998"/>
          </a:xfrm>
          <a:custGeom>
            <a:avLst/>
            <a:gdLst>
              <a:gd name="connsiteX0" fmla="*/ 0 w 7704856"/>
              <a:gd name="connsiteY0" fmla="*/ 0 h 369332"/>
              <a:gd name="connsiteX1" fmla="*/ 7704856 w 7704856"/>
              <a:gd name="connsiteY1" fmla="*/ 0 h 369332"/>
              <a:gd name="connsiteX2" fmla="*/ 7704856 w 7704856"/>
              <a:gd name="connsiteY2" fmla="*/ 369332 h 369332"/>
              <a:gd name="connsiteX3" fmla="*/ 0 w 7704856"/>
              <a:gd name="connsiteY3" fmla="*/ 369332 h 369332"/>
              <a:gd name="connsiteX4" fmla="*/ 0 w 7704856"/>
              <a:gd name="connsiteY4" fmla="*/ 0 h 369332"/>
              <a:gd name="connsiteX0" fmla="*/ 0 w 7704856"/>
              <a:gd name="connsiteY0" fmla="*/ 0 h 796052"/>
              <a:gd name="connsiteX1" fmla="*/ 7704856 w 7704856"/>
              <a:gd name="connsiteY1" fmla="*/ 0 h 796052"/>
              <a:gd name="connsiteX2" fmla="*/ 7704856 w 7704856"/>
              <a:gd name="connsiteY2" fmla="*/ 369332 h 796052"/>
              <a:gd name="connsiteX3" fmla="*/ 132080 w 7704856"/>
              <a:gd name="connsiteY3" fmla="*/ 796052 h 796052"/>
              <a:gd name="connsiteX4" fmla="*/ 0 w 7704856"/>
              <a:gd name="connsiteY4" fmla="*/ 0 h 796052"/>
              <a:gd name="connsiteX0" fmla="*/ 0 w 7603256"/>
              <a:gd name="connsiteY0" fmla="*/ 365760 h 796052"/>
              <a:gd name="connsiteX1" fmla="*/ 7603256 w 7603256"/>
              <a:gd name="connsiteY1" fmla="*/ 0 h 796052"/>
              <a:gd name="connsiteX2" fmla="*/ 7603256 w 7603256"/>
              <a:gd name="connsiteY2" fmla="*/ 369332 h 796052"/>
              <a:gd name="connsiteX3" fmla="*/ 30480 w 7603256"/>
              <a:gd name="connsiteY3" fmla="*/ 796052 h 796052"/>
              <a:gd name="connsiteX4" fmla="*/ 0 w 7603256"/>
              <a:gd name="connsiteY4" fmla="*/ 365760 h 796052"/>
              <a:gd name="connsiteX0" fmla="*/ 0 w 7603256"/>
              <a:gd name="connsiteY0" fmla="*/ 934720 h 1365012"/>
              <a:gd name="connsiteX1" fmla="*/ 7471176 w 7603256"/>
              <a:gd name="connsiteY1" fmla="*/ 0 h 1365012"/>
              <a:gd name="connsiteX2" fmla="*/ 7603256 w 7603256"/>
              <a:gd name="connsiteY2" fmla="*/ 938292 h 1365012"/>
              <a:gd name="connsiteX3" fmla="*/ 30480 w 7603256"/>
              <a:gd name="connsiteY3" fmla="*/ 1365012 h 1365012"/>
              <a:gd name="connsiteX4" fmla="*/ 0 w 7603256"/>
              <a:gd name="connsiteY4" fmla="*/ 934720 h 1365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3256" h="1365012">
                <a:moveTo>
                  <a:pt x="0" y="934720"/>
                </a:moveTo>
                <a:lnTo>
                  <a:pt x="7471176" y="0"/>
                </a:lnTo>
                <a:lnTo>
                  <a:pt x="7603256" y="938292"/>
                </a:lnTo>
                <a:lnTo>
                  <a:pt x="30480" y="1365012"/>
                </a:lnTo>
                <a:lnTo>
                  <a:pt x="0" y="93472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Grotesque Medium" panose="020B0603020203060202" pitchFamily="34" charset="0"/>
                <a:ea typeface="+mn-ea"/>
                <a:cs typeface="+mn-cs"/>
              </a:rPr>
              <a:t>HIER IST PLTZ FÜR TITEL ODER BEGRÜSSUNG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003" y="347346"/>
            <a:ext cx="1440167" cy="144016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 rot="21088414">
            <a:off x="5583128" y="3817763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Grotesque Bold" panose="020B0803020203060202" pitchFamily="34" charset="0"/>
                <a:ea typeface="+mn-ea"/>
                <a:cs typeface="+mn-cs"/>
              </a:rPr>
              <a:t>Titel Fett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9127"/>
            <a:ext cx="9144000" cy="4276279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 rot="21000000">
            <a:off x="489532" y="3166901"/>
            <a:ext cx="6480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3000" dirty="0">
              <a:solidFill>
                <a:prstClr val="white"/>
              </a:solidFill>
              <a:latin typeface="Brandon Grotesque Bold" panose="020B0803020203060202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000" dirty="0">
                <a:solidFill>
                  <a:prstClr val="white"/>
                </a:solidFill>
                <a:latin typeface="Brandon Grotesque Bold" panose="020B0803020203060202" pitchFamily="34" charset="0"/>
              </a:rPr>
              <a:t>02.02.2026: Raumsoziologie / Musikbezogene Akteur*innen an Höfen</a:t>
            </a:r>
          </a:p>
        </p:txBody>
      </p:sp>
    </p:spTree>
    <p:extLst>
      <p:ext uri="{BB962C8B-B14F-4D97-AF65-F5344CB8AC3E}">
        <p14:creationId xmlns:p14="http://schemas.microsoft.com/office/powerpoint/2010/main" val="3983142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AC256-8A0A-9085-0703-36E4EC98D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17F2AE-9A37-6522-435C-AEDDC937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81719"/>
            <a:ext cx="7886700" cy="1042042"/>
          </a:xfrm>
        </p:spPr>
        <p:txBody>
          <a:bodyPr>
            <a:noAutofit/>
          </a:bodyPr>
          <a:lstStyle/>
          <a:p>
            <a:pPr algn="ctr"/>
            <a:r>
              <a:rPr lang="de-DE" sz="2800" dirty="0"/>
              <a:t>Triumphzug Kaiser Maximilians: Musikerwagen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BE3C5CC-9A6B-EC06-BEB8-29008E461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e-DE" sz="2400" dirty="0"/>
          </a:p>
        </p:txBody>
      </p:sp>
      <p:pic>
        <p:nvPicPr>
          <p:cNvPr id="5124" name="Picture 4" descr="Abb. Triumphzug Süße Melodie | Musikleben des Spätmittelalters in der  Region Österreich">
            <a:extLst>
              <a:ext uri="{FF2B5EF4-FFF2-40B4-BE49-F238E27FC236}">
                <a16:creationId xmlns:a16="http://schemas.microsoft.com/office/drawing/2014/main" id="{090C009D-EC87-8FC2-7BB0-906BA8F81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5325"/>
            <a:ext cx="9144000" cy="489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290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E2D46-6629-7F5F-D1E9-74597BE2A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29A2F9-531C-3E28-FC19-E01782740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684" y="727746"/>
            <a:ext cx="7886700" cy="1042042"/>
          </a:xfrm>
        </p:spPr>
        <p:txBody>
          <a:bodyPr>
            <a:normAutofit/>
          </a:bodyPr>
          <a:lstStyle/>
          <a:p>
            <a:pPr algn="ctr"/>
            <a:endParaRPr lang="de-DE" sz="32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37D09B6-FAE9-3CEC-3BFD-DF63C7135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56486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2050" name="Picture 2" descr="Instrumentalkünstler am Hof Maximilians I. | Musikleben des  Spätmittelalters in der Region Österreich">
            <a:extLst>
              <a:ext uri="{FF2B5EF4-FFF2-40B4-BE49-F238E27FC236}">
                <a16:creationId xmlns:a16="http://schemas.microsoft.com/office/drawing/2014/main" id="{EBC0A548-6C78-3B26-74B8-F47699208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8767"/>
            <a:ext cx="9144000" cy="488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933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B931B-F823-0205-7D37-1C8D06961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2DF5DA-87A4-FA9C-565F-7B569A42F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173" y="1142680"/>
            <a:ext cx="7886700" cy="1042042"/>
          </a:xfrm>
        </p:spPr>
        <p:txBody>
          <a:bodyPr>
            <a:normAutofit/>
          </a:bodyPr>
          <a:lstStyle/>
          <a:p>
            <a:endParaRPr lang="de-DE" sz="34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82F56E6-2069-DCC9-149B-DA2745624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56486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098" name="Picture 2" descr="Abb. Triumphzug Lauten | Musikleben des Spätmittelalters in der Region  Österreich">
            <a:extLst>
              <a:ext uri="{FF2B5EF4-FFF2-40B4-BE49-F238E27FC236}">
                <a16:creationId xmlns:a16="http://schemas.microsoft.com/office/drawing/2014/main" id="{C95C9970-5180-C10C-A91C-6F8ABF282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9092"/>
            <a:ext cx="9144000" cy="508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492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C441D-E0BF-1A78-2964-4C3797B56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637C7A-3E08-9519-9D86-2FDC8E716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173" y="1142680"/>
            <a:ext cx="7886700" cy="1042042"/>
          </a:xfrm>
        </p:spPr>
        <p:txBody>
          <a:bodyPr>
            <a:normAutofit/>
          </a:bodyPr>
          <a:lstStyle/>
          <a:p>
            <a:endParaRPr lang="de-DE" sz="34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4B50427-208F-E887-8221-8FCD543E6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56486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3074" name="Picture 2" descr="Musica Rigal vnd possetif“: Tasteninstrumente | Musikleben des  Spätmittelalters in der Region Österreich">
            <a:extLst>
              <a:ext uri="{FF2B5EF4-FFF2-40B4-BE49-F238E27FC236}">
                <a16:creationId xmlns:a16="http://schemas.microsoft.com/office/drawing/2014/main" id="{ABE64BFB-4B74-BBF2-8295-BC8A9D9ED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577"/>
            <a:ext cx="9144000" cy="508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682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A3906-0257-066F-5484-4296AFB00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5A123F-84A9-650E-C81E-E0619CD12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34" y="1111749"/>
            <a:ext cx="7886700" cy="1042042"/>
          </a:xfrm>
        </p:spPr>
        <p:txBody>
          <a:bodyPr>
            <a:normAutofit/>
          </a:bodyPr>
          <a:lstStyle/>
          <a:p>
            <a:r>
              <a:rPr lang="de-DE" sz="3000" dirty="0"/>
              <a:t>Kaiser Maximilian I.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687F458-7C69-F849-60C0-1CA7EDE75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56486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2263700-3FA2-3769-09F8-956898FC4CF7}"/>
              </a:ext>
            </a:extLst>
          </p:cNvPr>
          <p:cNvSpPr txBox="1"/>
          <p:nvPr/>
        </p:nvSpPr>
        <p:spPr>
          <a:xfrm>
            <a:off x="170033" y="2077378"/>
            <a:ext cx="476848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2000" b="0" i="1" dirty="0" err="1">
                <a:solidFill>
                  <a:srgbClr val="151515"/>
                </a:solidFill>
                <a:effectLst/>
              </a:rPr>
              <a:t>Weißkunig</a:t>
            </a:r>
            <a:r>
              <a:rPr lang="de-DE" sz="2000" b="0" i="1" dirty="0">
                <a:solidFill>
                  <a:srgbClr val="151515"/>
                </a:solidFill>
                <a:effectLst/>
              </a:rPr>
              <a:t> </a:t>
            </a:r>
          </a:p>
          <a:p>
            <a:pPr algn="l"/>
            <a:r>
              <a:rPr lang="de-DE" sz="2000" b="0" i="0" dirty="0">
                <a:solidFill>
                  <a:srgbClr val="151515"/>
                </a:solidFill>
                <a:effectLst/>
              </a:rPr>
              <a:t>„Wie der jung weiß </a:t>
            </a:r>
            <a:r>
              <a:rPr lang="de-DE" sz="2000" b="0" i="0" dirty="0" err="1">
                <a:solidFill>
                  <a:srgbClr val="151515"/>
                </a:solidFill>
                <a:effectLst/>
              </a:rPr>
              <a:t>kunig</a:t>
            </a:r>
            <a:endParaRPr lang="de-DE" sz="2000" b="0" i="0" dirty="0">
              <a:solidFill>
                <a:srgbClr val="151515"/>
              </a:solidFill>
              <a:effectLst/>
            </a:endParaRPr>
          </a:p>
          <a:p>
            <a:pPr algn="l"/>
            <a:r>
              <a:rPr lang="de-DE" sz="2000" b="0" i="0" dirty="0">
                <a:solidFill>
                  <a:srgbClr val="151515"/>
                </a:solidFill>
                <a:effectLst/>
              </a:rPr>
              <a:t>die </a:t>
            </a:r>
            <a:r>
              <a:rPr lang="de-DE" sz="2000" b="0" i="0" dirty="0" err="1">
                <a:solidFill>
                  <a:srgbClr val="151515"/>
                </a:solidFill>
                <a:effectLst/>
              </a:rPr>
              <a:t>musica</a:t>
            </a:r>
            <a:r>
              <a:rPr lang="de-DE" sz="2000" b="0" i="0" dirty="0">
                <a:solidFill>
                  <a:srgbClr val="151515"/>
                </a:solidFill>
                <a:effectLst/>
              </a:rPr>
              <a:t> und </a:t>
            </a:r>
            <a:r>
              <a:rPr lang="de-DE" sz="2000" b="0" i="0" dirty="0" err="1">
                <a:solidFill>
                  <a:srgbClr val="151515"/>
                </a:solidFill>
                <a:effectLst/>
              </a:rPr>
              <a:t>saytenspil</a:t>
            </a:r>
            <a:r>
              <a:rPr lang="de-DE" sz="2000" b="0" i="0" dirty="0">
                <a:solidFill>
                  <a:srgbClr val="151515"/>
                </a:solidFill>
                <a:effectLst/>
              </a:rPr>
              <a:t> </a:t>
            </a:r>
          </a:p>
          <a:p>
            <a:pPr algn="l"/>
            <a:r>
              <a:rPr lang="de-DE" sz="2000" b="0" i="0" dirty="0">
                <a:solidFill>
                  <a:srgbClr val="151515"/>
                </a:solidFill>
                <a:effectLst/>
              </a:rPr>
              <a:t>lernet erkennen“ </a:t>
            </a:r>
          </a:p>
          <a:p>
            <a:pPr algn="l"/>
            <a:r>
              <a:rPr lang="de-DE" sz="2000" b="0" i="0" dirty="0">
                <a:solidFill>
                  <a:srgbClr val="151515"/>
                </a:solidFill>
                <a:effectLst/>
              </a:rPr>
              <a:t>(Blatt 33).</a:t>
            </a:r>
          </a:p>
          <a:p>
            <a:pPr algn="l"/>
            <a:r>
              <a:rPr lang="de-DE" sz="2000" b="0" i="0" dirty="0">
                <a:solidFill>
                  <a:srgbClr val="151515"/>
                </a:solidFill>
                <a:effectLst/>
              </a:rPr>
              <a:t> </a:t>
            </a:r>
          </a:p>
          <a:p>
            <a:pPr algn="l"/>
            <a:r>
              <a:rPr lang="de-DE" sz="2000" b="0" i="0" dirty="0">
                <a:solidFill>
                  <a:srgbClr val="151515"/>
                </a:solidFill>
                <a:effectLst/>
              </a:rPr>
              <a:t>Holzschnitt von </a:t>
            </a:r>
          </a:p>
          <a:p>
            <a:pPr algn="l"/>
            <a:r>
              <a:rPr lang="de-DE" sz="2000" b="0" i="0" dirty="0">
                <a:solidFill>
                  <a:srgbClr val="151515"/>
                </a:solidFill>
                <a:effectLst/>
              </a:rPr>
              <a:t>Hans </a:t>
            </a:r>
            <a:r>
              <a:rPr lang="de-DE" sz="2000" b="0" i="0" dirty="0" err="1">
                <a:solidFill>
                  <a:srgbClr val="151515"/>
                </a:solidFill>
                <a:effectLst/>
              </a:rPr>
              <a:t>Burgkmair</a:t>
            </a:r>
            <a:r>
              <a:rPr lang="de-DE" sz="2000" b="0" i="0" dirty="0">
                <a:solidFill>
                  <a:srgbClr val="151515"/>
                </a:solidFill>
                <a:effectLst/>
              </a:rPr>
              <a:t>, 1514–16</a:t>
            </a:r>
          </a:p>
          <a:p>
            <a:pPr algn="l"/>
            <a:endParaRPr lang="de-DE" sz="2000" b="0" i="0" dirty="0">
              <a:solidFill>
                <a:srgbClr val="151515"/>
              </a:solidFill>
              <a:effectLst/>
            </a:endParaRPr>
          </a:p>
          <a:p>
            <a:pPr algn="l"/>
            <a:r>
              <a:rPr lang="de-DE" sz="2000" b="0" i="0" dirty="0">
                <a:solidFill>
                  <a:srgbClr val="151515"/>
                </a:solidFill>
                <a:effectLst/>
              </a:rPr>
              <a:t>Österreichische </a:t>
            </a:r>
          </a:p>
          <a:p>
            <a:pPr algn="l"/>
            <a:r>
              <a:rPr lang="de-DE" sz="2000" b="0" i="0" dirty="0">
                <a:solidFill>
                  <a:srgbClr val="151515"/>
                </a:solidFill>
                <a:effectLst/>
              </a:rPr>
              <a:t>Nationalbibliothek, </a:t>
            </a:r>
          </a:p>
          <a:p>
            <a:pPr algn="l"/>
            <a:r>
              <a:rPr lang="de-DE" sz="2000" dirty="0">
                <a:solidFill>
                  <a:srgbClr val="151515"/>
                </a:solidFill>
              </a:rPr>
              <a:t>A-</a:t>
            </a:r>
            <a:r>
              <a:rPr lang="de-DE" sz="2000" dirty="0" err="1">
                <a:solidFill>
                  <a:srgbClr val="151515"/>
                </a:solidFill>
              </a:rPr>
              <a:t>Wn</a:t>
            </a:r>
            <a:r>
              <a:rPr lang="de-DE" sz="2000" dirty="0">
                <a:solidFill>
                  <a:srgbClr val="151515"/>
                </a:solidFill>
              </a:rPr>
              <a:t> Cod. 3032</a:t>
            </a:r>
            <a:endParaRPr lang="de-DE" sz="2000" b="0" i="0" dirty="0">
              <a:effectLst/>
            </a:endParaRPr>
          </a:p>
        </p:txBody>
      </p:sp>
      <p:pic>
        <p:nvPicPr>
          <p:cNvPr id="1026" name="Picture 2" descr="Abb. Weißkunig Blatt 33">
            <a:extLst>
              <a:ext uri="{FF2B5EF4-FFF2-40B4-BE49-F238E27FC236}">
                <a16:creationId xmlns:a16="http://schemas.microsoft.com/office/drawing/2014/main" id="{7468AE7E-D3BE-C297-A4C2-B4B9C5E39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0"/>
            <a:ext cx="5953125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135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B8D07-2584-1AC6-2FDA-B791CB5A9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DBA12EE-7160-56E4-2B5F-E4D6E8534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864" y="2744944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e-DE" sz="2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Der junge </a:t>
            </a:r>
            <a:r>
              <a:rPr lang="de-DE" sz="22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Weißkunig</a:t>
            </a:r>
            <a:r>
              <a:rPr lang="de-DE" sz="2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als Initiator und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Inspirator</a:t>
            </a:r>
            <a:endParaRPr lang="de-DE" dirty="0"/>
          </a:p>
        </p:txBody>
      </p:sp>
      <p:pic>
        <p:nvPicPr>
          <p:cNvPr id="2050" name="Picture 2" descr="Die Freude und das Geschick, die er bei den Angaben für Gemälde zeigte, und  deren Verbesserung nach seinem Ingenium (zu: Der Weisskunig) | Staatsgalerie">
            <a:extLst>
              <a:ext uri="{FF2B5EF4-FFF2-40B4-BE49-F238E27FC236}">
                <a16:creationId xmlns:a16="http://schemas.microsoft.com/office/drawing/2014/main" id="{DE142C84-2658-7ECF-230B-B69596480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-79191"/>
            <a:ext cx="6096000" cy="68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223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00074-1770-B6E3-2436-57EF320C2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09F7F3-E6E7-2456-0962-CEEEDBE94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63519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b="1" dirty="0"/>
              <a:t>Musik an Maximilians Hof</a:t>
            </a:r>
            <a:br>
              <a:rPr lang="de-DE" sz="2800" b="1" dirty="0"/>
            </a:br>
            <a:r>
              <a:rPr lang="de-DE" sz="2800" b="1" dirty="0"/>
              <a:t>Lieder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6DEB659-84FB-86F3-5403-7414468C3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375" y="1970175"/>
            <a:ext cx="7886700" cy="390736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4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Klangbeispiele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Ludwig </a:t>
            </a:r>
            <a:r>
              <a:rPr lang="de-DE" sz="2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Senfl</a:t>
            </a:r>
            <a: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40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Ach </a:t>
            </a:r>
            <a:r>
              <a:rPr lang="de-DE" sz="2400" i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Elslein</a:t>
            </a:r>
            <a:r>
              <a:rPr lang="de-DE" sz="240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in: Hans Ott, </a:t>
            </a:r>
            <a:r>
              <a:rPr lang="de-DE" sz="240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Hundert und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400" i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ainundzwanzig</a:t>
            </a:r>
            <a:r>
              <a:rPr lang="de-DE" sz="240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400" i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newe</a:t>
            </a:r>
            <a:r>
              <a:rPr lang="de-DE" sz="240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Lieder</a:t>
            </a:r>
            <a: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Nürnberg 1534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de-DE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400" dirty="0">
                <a:effectLst/>
                <a:ea typeface="Calibri" panose="020F0502020204030204" pitchFamily="34" charset="0"/>
              </a:rPr>
              <a:t>Paul </a:t>
            </a:r>
            <a:r>
              <a:rPr lang="de-DE" sz="2400" dirty="0" err="1">
                <a:effectLst/>
                <a:ea typeface="Calibri" panose="020F0502020204030204" pitchFamily="34" charset="0"/>
              </a:rPr>
              <a:t>Hofhaimer</a:t>
            </a:r>
            <a:r>
              <a:rPr lang="de-DE" sz="2400" dirty="0">
                <a:effectLst/>
                <a:ea typeface="Calibri" panose="020F0502020204030204" pitchFamily="34" charset="0"/>
              </a:rPr>
              <a:t>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400" i="1" dirty="0">
                <a:effectLst/>
                <a:ea typeface="Calibri" panose="020F0502020204030204" pitchFamily="34" charset="0"/>
              </a:rPr>
              <a:t>Herzliebstes Bild</a:t>
            </a:r>
            <a:r>
              <a:rPr lang="de-DE" sz="2400" dirty="0">
                <a:effectLst/>
                <a:ea typeface="Calibri" panose="020F050202020403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400" dirty="0">
                <a:effectLst/>
                <a:ea typeface="Calibri" panose="020F0502020204030204" pitchFamily="34" charset="0"/>
              </a:rPr>
              <a:t>in: Georg Forster, </a:t>
            </a:r>
            <a:r>
              <a:rPr lang="de-DE" sz="2400" i="1" dirty="0" err="1">
                <a:effectLst/>
                <a:ea typeface="Calibri" panose="020F0502020204030204" pitchFamily="34" charset="0"/>
              </a:rPr>
              <a:t>teutsche</a:t>
            </a:r>
            <a:r>
              <a:rPr lang="de-DE" sz="2400" i="1" dirty="0">
                <a:effectLst/>
                <a:ea typeface="Calibri" panose="020F0502020204030204" pitchFamily="34" charset="0"/>
              </a:rPr>
              <a:t> Liedlein</a:t>
            </a:r>
            <a:r>
              <a:rPr lang="de-DE" sz="2400" dirty="0">
                <a:effectLst/>
                <a:ea typeface="Calibri" panose="020F0502020204030204" pitchFamily="34" charset="0"/>
              </a:rPr>
              <a:t>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400" dirty="0">
                <a:effectLst/>
                <a:ea typeface="Calibri" panose="020F0502020204030204" pitchFamily="34" charset="0"/>
              </a:rPr>
              <a:t>Nürnberg 1539</a:t>
            </a:r>
            <a:endParaRPr lang="de-DE" sz="24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2D3F503-8C86-7084-182A-AB2F7589F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426" y="1629000"/>
            <a:ext cx="6404651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07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B5E0D-C231-65F3-E1D8-69B6FB864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35189-A372-0713-176D-85B8FFCBC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31" y="1373789"/>
            <a:ext cx="7886700" cy="1042042"/>
          </a:xfrm>
        </p:spPr>
        <p:txBody>
          <a:bodyPr>
            <a:noAutofit/>
          </a:bodyPr>
          <a:lstStyle/>
          <a:p>
            <a:r>
              <a:rPr lang="de-DE" sz="3400" dirty="0"/>
              <a:t>Klangbeispiel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331D84F-AC12-DAE7-ED8E-9CEEFC375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357" y="2488485"/>
            <a:ext cx="7886700" cy="39073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>
                <a:effectLst/>
                <a:ea typeface="Calibri" panose="020F0502020204030204" pitchFamily="34" charset="0"/>
              </a:rPr>
              <a:t>Heinrich Schütz</a:t>
            </a:r>
          </a:p>
          <a:p>
            <a:pPr marL="0" indent="0">
              <a:buNone/>
            </a:pPr>
            <a:r>
              <a:rPr lang="de-DE" sz="2400" dirty="0">
                <a:ea typeface="Calibri" panose="020F0502020204030204" pitchFamily="34" charset="0"/>
              </a:rPr>
              <a:t>1585-1672</a:t>
            </a:r>
          </a:p>
          <a:p>
            <a:pPr marL="0" indent="0">
              <a:buNone/>
            </a:pPr>
            <a:endParaRPr lang="de-DE" sz="2400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de-DE" sz="2400" i="1" dirty="0">
                <a:ea typeface="Calibri" panose="020F0502020204030204" pitchFamily="34" charset="0"/>
              </a:rPr>
              <a:t>Weihnachtshistorie</a:t>
            </a:r>
          </a:p>
          <a:p>
            <a:pPr marL="0" indent="0">
              <a:buNone/>
            </a:pPr>
            <a:r>
              <a:rPr lang="de-DE" sz="2400" dirty="0">
                <a:ea typeface="Calibri" panose="020F0502020204030204" pitchFamily="34" charset="0"/>
              </a:rPr>
              <a:t>SWV 435</a:t>
            </a:r>
          </a:p>
          <a:p>
            <a:pPr marL="0" indent="0">
              <a:buNone/>
            </a:pPr>
            <a:r>
              <a:rPr lang="de-DE" sz="2400" dirty="0"/>
              <a:t>	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06C495B-51C6-2FF3-647C-51F4DA152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00" y="203200"/>
            <a:ext cx="6120000" cy="6120000"/>
          </a:xfrm>
          <a:prstGeom prst="rect">
            <a:avLst/>
          </a:prstGeom>
        </p:spPr>
      </p:pic>
      <p:pic>
        <p:nvPicPr>
          <p:cNvPr id="6146" name="Picture 2" descr="Hans Burgkmair: »Hochzeitsbild des Ehepaars Jakob Fugger und Sibylla Artzt«  (1498) - DER SPIEGEL">
            <a:extLst>
              <a:ext uri="{FF2B5EF4-FFF2-40B4-BE49-F238E27FC236}">
                <a16:creationId xmlns:a16="http://schemas.microsoft.com/office/drawing/2014/main" id="{DB186BF2-F770-A996-B227-B1AB7D192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33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1504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F5B7F0-08A0-7300-7564-AA8BB1378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0047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b="1" dirty="0"/>
              <a:t>Klangbeispiel</a:t>
            </a:r>
            <a:r>
              <a:rPr lang="de-DE" sz="2800" dirty="0"/>
              <a:t>: Heinrich Isaac (1450-1517)</a:t>
            </a:r>
            <a:br>
              <a:rPr lang="de-DE" sz="2800" dirty="0"/>
            </a:br>
            <a:r>
              <a:rPr lang="de-DE" sz="2800" i="1" dirty="0" err="1"/>
              <a:t>Fammi</a:t>
            </a:r>
            <a:r>
              <a:rPr lang="de-DE" sz="2800" i="1" dirty="0"/>
              <a:t> </a:t>
            </a:r>
            <a:r>
              <a:rPr lang="de-DE" sz="2800" i="1" dirty="0" err="1"/>
              <a:t>una</a:t>
            </a:r>
            <a:r>
              <a:rPr lang="de-DE" sz="2800" i="1" dirty="0"/>
              <a:t> </a:t>
            </a:r>
            <a:r>
              <a:rPr lang="de-DE" sz="2800" i="1" dirty="0" err="1"/>
              <a:t>gratia</a:t>
            </a:r>
            <a:r>
              <a:rPr lang="de-DE" sz="2800" i="1" dirty="0"/>
              <a:t>, </a:t>
            </a:r>
            <a:r>
              <a:rPr lang="de-DE" sz="2800" i="1" dirty="0" err="1"/>
              <a:t>amore</a:t>
            </a:r>
            <a:endParaRPr lang="de-DE" sz="2800" i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36E4F5-8765-E1E6-8612-0AC591DCA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557" y="2329132"/>
            <a:ext cx="7886700" cy="3907369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de-DE" sz="2600" dirty="0" err="1"/>
              <a:t>Fammi</a:t>
            </a:r>
            <a:r>
              <a:rPr lang="de-DE" sz="2600" dirty="0"/>
              <a:t> </a:t>
            </a:r>
            <a:r>
              <a:rPr lang="de-DE" sz="2600" dirty="0" err="1"/>
              <a:t>una</a:t>
            </a:r>
            <a:r>
              <a:rPr lang="de-DE" sz="2600" dirty="0"/>
              <a:t> </a:t>
            </a:r>
            <a:r>
              <a:rPr lang="de-DE" sz="2600" dirty="0" err="1"/>
              <a:t>gratia</a:t>
            </a:r>
            <a:r>
              <a:rPr lang="de-DE" sz="2600" dirty="0"/>
              <a:t>, </a:t>
            </a:r>
            <a:r>
              <a:rPr lang="de-DE" sz="2600" dirty="0" err="1"/>
              <a:t>amore</a:t>
            </a:r>
            <a:r>
              <a:rPr lang="de-DE" sz="2600" dirty="0"/>
              <a:t>,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de-DE" sz="2600" dirty="0"/>
              <a:t>I </a:t>
            </a:r>
            <a:r>
              <a:rPr lang="de-DE" sz="2600" dirty="0" err="1"/>
              <a:t>te</a:t>
            </a:r>
            <a:r>
              <a:rPr lang="de-DE" sz="2600" dirty="0"/>
              <a:t> ne </a:t>
            </a:r>
            <a:r>
              <a:rPr lang="de-DE" sz="2600" dirty="0" err="1"/>
              <a:t>pregho</a:t>
            </a:r>
            <a:r>
              <a:rPr lang="de-DE" sz="2600" dirty="0"/>
              <a:t>: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de-DE" sz="2600" dirty="0"/>
              <a:t>Di a </a:t>
            </a:r>
            <a:r>
              <a:rPr lang="de-DE" sz="2600" dirty="0" err="1"/>
              <a:t>madonna</a:t>
            </a:r>
            <a:r>
              <a:rPr lang="de-DE" sz="2600" dirty="0"/>
              <a:t> </a:t>
            </a:r>
            <a:r>
              <a:rPr lang="de-DE" sz="2600" dirty="0" err="1"/>
              <a:t>mia</a:t>
            </a:r>
            <a:endParaRPr lang="de-DE" sz="2600" dirty="0"/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de-DE" sz="2600" dirty="0" err="1"/>
              <a:t>Che</a:t>
            </a:r>
            <a:r>
              <a:rPr lang="de-DE" sz="2600" dirty="0"/>
              <a:t> di </a:t>
            </a:r>
            <a:r>
              <a:rPr lang="de-DE" sz="2600" dirty="0" err="1"/>
              <a:t>servirla</a:t>
            </a:r>
            <a:endParaRPr lang="de-DE" sz="2600" dirty="0"/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de-DE" sz="2600" dirty="0"/>
              <a:t>El </a:t>
            </a:r>
            <a:r>
              <a:rPr lang="de-DE" sz="2600" dirty="0" err="1"/>
              <a:t>cor</a:t>
            </a:r>
            <a:r>
              <a:rPr lang="de-DE" sz="2600" dirty="0"/>
              <a:t> </a:t>
            </a:r>
            <a:r>
              <a:rPr lang="de-DE" sz="2600" dirty="0" err="1"/>
              <a:t>brama</a:t>
            </a:r>
            <a:r>
              <a:rPr lang="de-DE" sz="2600" dirty="0"/>
              <a:t> e </a:t>
            </a:r>
            <a:r>
              <a:rPr lang="de-DE" sz="2600" dirty="0" err="1"/>
              <a:t>disia</a:t>
            </a:r>
            <a:r>
              <a:rPr lang="de-DE" sz="2600" dirty="0"/>
              <a:t>.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de-DE" sz="2600" dirty="0"/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de-DE" sz="2600" dirty="0"/>
              <a:t>Dille </a:t>
            </a:r>
            <a:r>
              <a:rPr lang="de-DE" sz="2600" dirty="0" err="1"/>
              <a:t>con</a:t>
            </a:r>
            <a:r>
              <a:rPr lang="de-DE" sz="2600" dirty="0"/>
              <a:t> tue </a:t>
            </a:r>
            <a:r>
              <a:rPr lang="de-DE" sz="2600" dirty="0" err="1"/>
              <a:t>amorose</a:t>
            </a:r>
            <a:r>
              <a:rPr lang="de-DE" sz="2600" dirty="0"/>
              <a:t> </a:t>
            </a:r>
            <a:r>
              <a:rPr lang="de-DE" sz="2600" dirty="0" err="1"/>
              <a:t>parole</a:t>
            </a:r>
            <a:endParaRPr lang="de-DE" sz="2600" dirty="0"/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de-DE" sz="2600" dirty="0" err="1"/>
              <a:t>Ch‘a</a:t>
            </a:r>
            <a:r>
              <a:rPr lang="de-DE" sz="2600" dirty="0"/>
              <a:t> </a:t>
            </a:r>
            <a:r>
              <a:rPr lang="de-DE" sz="2600" dirty="0" err="1"/>
              <a:t>su</a:t>
            </a:r>
            <a:r>
              <a:rPr lang="de-DE" sz="2600" dirty="0"/>
              <a:t> </a:t>
            </a:r>
            <a:r>
              <a:rPr lang="de-DE" sz="2600" dirty="0" err="1"/>
              <a:t>ardeti</a:t>
            </a:r>
            <a:r>
              <a:rPr lang="de-DE" sz="2600" dirty="0"/>
              <a:t> </a:t>
            </a:r>
            <a:r>
              <a:rPr lang="de-DE" sz="2600" dirty="0" err="1"/>
              <a:t>rai</a:t>
            </a:r>
            <a:endParaRPr lang="de-DE" sz="2600" dirty="0"/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de-DE" sz="2600" dirty="0" err="1"/>
              <a:t>mio</a:t>
            </a:r>
            <a:r>
              <a:rPr lang="de-DE" sz="2600" dirty="0"/>
              <a:t> </a:t>
            </a:r>
            <a:r>
              <a:rPr lang="de-DE" sz="2600" dirty="0" err="1"/>
              <a:t>cor</a:t>
            </a:r>
            <a:r>
              <a:rPr lang="de-DE" sz="2600" dirty="0"/>
              <a:t> so </a:t>
            </a:r>
            <a:r>
              <a:rPr lang="de-DE" sz="2600" dirty="0" err="1"/>
              <a:t>face</a:t>
            </a:r>
            <a:endParaRPr lang="de-DE" sz="2600" dirty="0"/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de-DE" sz="2600" dirty="0"/>
              <a:t>Come </a:t>
            </a:r>
            <a:r>
              <a:rPr lang="de-DE" sz="2600" dirty="0" err="1"/>
              <a:t>neve</a:t>
            </a:r>
            <a:r>
              <a:rPr lang="de-DE" sz="2600" dirty="0"/>
              <a:t> al </a:t>
            </a:r>
            <a:r>
              <a:rPr lang="de-DE" sz="2600" dirty="0" err="1"/>
              <a:t>sole</a:t>
            </a:r>
            <a:endParaRPr lang="de-DE" sz="2600" dirty="0"/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de-DE" sz="2600" dirty="0"/>
              <a:t>e </a:t>
            </a:r>
            <a:r>
              <a:rPr lang="de-DE" sz="2600" dirty="0" err="1"/>
              <a:t>po</a:t>
            </a:r>
            <a:r>
              <a:rPr lang="de-DE" sz="2600" dirty="0"/>
              <a:t>‘ </a:t>
            </a:r>
            <a:r>
              <a:rPr lang="de-DE" sz="2600" dirty="0" err="1"/>
              <a:t>ch‘i</a:t>
            </a:r>
            <a:r>
              <a:rPr lang="de-DE" sz="2600" dirty="0"/>
              <a:t>  </a:t>
            </a:r>
            <a:r>
              <a:rPr lang="de-DE" sz="2600" dirty="0" err="1"/>
              <a:t>gli</a:t>
            </a:r>
            <a:r>
              <a:rPr lang="de-DE" sz="2600" dirty="0"/>
              <a:t> </a:t>
            </a:r>
            <a:r>
              <a:rPr lang="de-DE" sz="2600" dirty="0" err="1"/>
              <a:t>mirai</a:t>
            </a:r>
            <a:endParaRPr lang="de-DE" sz="2600" dirty="0"/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de-DE" sz="2600" dirty="0"/>
              <a:t>La </a:t>
            </a:r>
            <a:r>
              <a:rPr lang="de-DE" sz="2600" dirty="0" err="1"/>
              <a:t>nocte</a:t>
            </a:r>
            <a:r>
              <a:rPr lang="de-DE" sz="2600" dirty="0"/>
              <a:t> </a:t>
            </a:r>
            <a:r>
              <a:rPr lang="de-DE" sz="2600" dirty="0" err="1"/>
              <a:t>e‘l</a:t>
            </a:r>
            <a:r>
              <a:rPr lang="de-DE" sz="2600" dirty="0"/>
              <a:t> </a:t>
            </a:r>
            <a:r>
              <a:rPr lang="de-DE" sz="2600" dirty="0" err="1"/>
              <a:t>giorno</a:t>
            </a:r>
            <a:r>
              <a:rPr lang="de-DE" sz="2600" dirty="0"/>
              <a:t> </a:t>
            </a:r>
            <a:r>
              <a:rPr lang="de-DE" sz="2600" dirty="0" err="1"/>
              <a:t>altro</a:t>
            </a:r>
            <a:r>
              <a:rPr lang="de-DE" sz="2600" dirty="0"/>
              <a:t> non </a:t>
            </a:r>
            <a:r>
              <a:rPr lang="de-DE" sz="2600" dirty="0" err="1"/>
              <a:t>bramo</a:t>
            </a:r>
            <a:r>
              <a:rPr lang="de-DE" sz="2600" dirty="0"/>
              <a:t> </a:t>
            </a:r>
            <a:r>
              <a:rPr lang="de-DE" sz="2600" dirty="0" err="1"/>
              <a:t>mai</a:t>
            </a:r>
            <a:endParaRPr lang="de-DE" sz="26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FED1A8D-4609-1931-340E-8E8D0E871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8974" y="2017182"/>
            <a:ext cx="403502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498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768750-E61B-E71F-FFA3-1B470C398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79747"/>
            <a:ext cx="7886700" cy="1042042"/>
          </a:xfrm>
        </p:spPr>
        <p:txBody>
          <a:bodyPr>
            <a:normAutofit fontScale="90000"/>
          </a:bodyPr>
          <a:lstStyle/>
          <a:p>
            <a:r>
              <a:rPr lang="de-DE" sz="2400" b="1" dirty="0">
                <a:latin typeface="+mn-lt"/>
                <a:ea typeface="Calibri" panose="020F0502020204030204" pitchFamily="34" charset="0"/>
              </a:rPr>
              <a:t>Klangbeispiel:</a:t>
            </a:r>
            <a:br>
              <a:rPr lang="de-DE" sz="2400" dirty="0">
                <a:latin typeface="+mn-lt"/>
                <a:ea typeface="Calibri" panose="020F0502020204030204" pitchFamily="34" charset="0"/>
              </a:rPr>
            </a:br>
            <a:r>
              <a:rPr lang="de-DE" sz="2400" dirty="0">
                <a:latin typeface="+mn-lt"/>
                <a:ea typeface="Calibri" panose="020F0502020204030204" pitchFamily="34" charset="0"/>
              </a:rPr>
              <a:t>Trauermotette auf den Tod </a:t>
            </a:r>
            <a:br>
              <a:rPr lang="de-DE" sz="2400" dirty="0">
                <a:latin typeface="+mn-lt"/>
                <a:ea typeface="Calibri" panose="020F0502020204030204" pitchFamily="34" charset="0"/>
              </a:rPr>
            </a:br>
            <a:r>
              <a:rPr lang="de-DE" sz="2400" dirty="0">
                <a:latin typeface="+mn-lt"/>
                <a:ea typeface="Calibri" panose="020F0502020204030204" pitchFamily="34" charset="0"/>
              </a:rPr>
              <a:t>von Kaiser Maximilian </a:t>
            </a:r>
            <a:br>
              <a:rPr lang="de-DE" sz="2400" dirty="0">
                <a:latin typeface="+mn-lt"/>
                <a:ea typeface="Calibri" panose="020F0502020204030204" pitchFamily="34" charset="0"/>
              </a:rPr>
            </a:br>
            <a:r>
              <a:rPr lang="de-DE" sz="2400" dirty="0">
                <a:latin typeface="+mn-lt"/>
                <a:ea typeface="Calibri" panose="020F0502020204030204" pitchFamily="34" charset="0"/>
              </a:rPr>
              <a:t>von Costanzo Festa/Ludwig </a:t>
            </a:r>
            <a:r>
              <a:rPr lang="de-DE" sz="2400" dirty="0" err="1">
                <a:latin typeface="+mn-lt"/>
                <a:ea typeface="Calibri" panose="020F0502020204030204" pitchFamily="34" charset="0"/>
              </a:rPr>
              <a:t>Senfl</a:t>
            </a:r>
            <a:r>
              <a:rPr lang="de-DE" sz="2400" dirty="0">
                <a:latin typeface="+mn-lt"/>
                <a:ea typeface="Calibri" panose="020F0502020204030204" pitchFamily="34" charset="0"/>
              </a:rPr>
              <a:t>:</a:t>
            </a:r>
            <a:br>
              <a:rPr lang="de-DE" sz="2400" dirty="0">
                <a:latin typeface="+mn-lt"/>
                <a:ea typeface="Calibri" panose="020F0502020204030204" pitchFamily="34" charset="0"/>
              </a:rPr>
            </a:br>
            <a:r>
              <a:rPr lang="de-DE" sz="2400" i="1" dirty="0" err="1">
                <a:latin typeface="+mn-lt"/>
                <a:ea typeface="Calibri" panose="020F0502020204030204" pitchFamily="34" charset="0"/>
              </a:rPr>
              <a:t>Quis</a:t>
            </a:r>
            <a:r>
              <a:rPr lang="de-DE" sz="2400" i="1" dirty="0">
                <a:latin typeface="+mn-lt"/>
                <a:ea typeface="Calibri" panose="020F0502020204030204" pitchFamily="34" charset="0"/>
              </a:rPr>
              <a:t> </a:t>
            </a:r>
            <a:r>
              <a:rPr lang="de-DE" sz="2400" i="1" dirty="0" err="1">
                <a:latin typeface="+mn-lt"/>
                <a:ea typeface="Calibri" panose="020F0502020204030204" pitchFamily="34" charset="0"/>
              </a:rPr>
              <a:t>dabit</a:t>
            </a:r>
            <a:r>
              <a:rPr lang="de-DE" sz="2400" i="1" dirty="0">
                <a:latin typeface="+mn-lt"/>
                <a:ea typeface="Calibri" panose="020F0502020204030204" pitchFamily="34" charset="0"/>
              </a:rPr>
              <a:t> </a:t>
            </a:r>
            <a:r>
              <a:rPr lang="de-DE" sz="2400" i="1" dirty="0" err="1">
                <a:latin typeface="+mn-lt"/>
                <a:ea typeface="Calibri" panose="020F0502020204030204" pitchFamily="34" charset="0"/>
              </a:rPr>
              <a:t>oculis</a:t>
            </a:r>
            <a:br>
              <a:rPr lang="de-DE" sz="2400" dirty="0">
                <a:latin typeface="+mn-lt"/>
                <a:ea typeface="Calibri" panose="020F0502020204030204" pitchFamily="34" charset="0"/>
              </a:rPr>
            </a:br>
            <a:r>
              <a:rPr lang="de-DE" sz="2400" dirty="0">
                <a:latin typeface="+mn-lt"/>
                <a:ea typeface="Calibri" panose="020F0502020204030204" pitchFamily="34" charset="0"/>
              </a:rPr>
              <a:t>in: Hans Ott, </a:t>
            </a:r>
            <a:r>
              <a:rPr lang="de-DE" sz="2400" i="1" dirty="0" err="1">
                <a:latin typeface="+mn-lt"/>
                <a:ea typeface="Calibri" panose="020F0502020204030204" pitchFamily="34" charset="0"/>
              </a:rPr>
              <a:t>Secundus</a:t>
            </a:r>
            <a:r>
              <a:rPr lang="de-DE" sz="2400" i="1" dirty="0">
                <a:latin typeface="+mn-lt"/>
                <a:ea typeface="Calibri" panose="020F0502020204030204" pitchFamily="34" charset="0"/>
              </a:rPr>
              <a:t> </a:t>
            </a:r>
            <a:r>
              <a:rPr lang="de-DE" sz="2400" i="1" dirty="0" err="1">
                <a:latin typeface="+mn-lt"/>
                <a:ea typeface="Calibri" panose="020F0502020204030204" pitchFamily="34" charset="0"/>
              </a:rPr>
              <a:t>tomus</a:t>
            </a:r>
            <a:r>
              <a:rPr lang="de-DE" sz="2400" i="1" dirty="0">
                <a:latin typeface="+mn-lt"/>
                <a:ea typeface="Calibri" panose="020F0502020204030204" pitchFamily="34" charset="0"/>
              </a:rPr>
              <a:t> </a:t>
            </a:r>
            <a:br>
              <a:rPr lang="de-DE" sz="2400" i="1" dirty="0">
                <a:latin typeface="+mn-lt"/>
                <a:ea typeface="Calibri" panose="020F0502020204030204" pitchFamily="34" charset="0"/>
              </a:rPr>
            </a:br>
            <a:r>
              <a:rPr lang="de-DE" sz="2400" i="1" dirty="0" err="1">
                <a:latin typeface="+mn-lt"/>
                <a:ea typeface="Calibri" panose="020F0502020204030204" pitchFamily="34" charset="0"/>
              </a:rPr>
              <a:t>novi</a:t>
            </a:r>
            <a:r>
              <a:rPr lang="de-DE" sz="2400" i="1" dirty="0">
                <a:latin typeface="+mn-lt"/>
                <a:ea typeface="Calibri" panose="020F0502020204030204" pitchFamily="34" charset="0"/>
              </a:rPr>
              <a:t> </a:t>
            </a:r>
            <a:r>
              <a:rPr lang="de-DE" sz="2400" i="1" dirty="0" err="1">
                <a:latin typeface="+mn-lt"/>
                <a:ea typeface="Calibri" panose="020F0502020204030204" pitchFamily="34" charset="0"/>
              </a:rPr>
              <a:t>operis</a:t>
            </a:r>
            <a:r>
              <a:rPr lang="de-DE" sz="2400" i="1" dirty="0">
                <a:latin typeface="+mn-lt"/>
                <a:ea typeface="Calibri" panose="020F0502020204030204" pitchFamily="34" charset="0"/>
              </a:rPr>
              <a:t> </a:t>
            </a:r>
            <a:r>
              <a:rPr lang="de-DE" sz="2400" i="1" dirty="0" err="1">
                <a:latin typeface="+mn-lt"/>
                <a:ea typeface="Calibri" panose="020F0502020204030204" pitchFamily="34" charset="0"/>
              </a:rPr>
              <a:t>musici</a:t>
            </a:r>
            <a:r>
              <a:rPr lang="de-DE" sz="2400" dirty="0">
                <a:latin typeface="+mn-lt"/>
                <a:ea typeface="Calibri" panose="020F0502020204030204" pitchFamily="34" charset="0"/>
              </a:rPr>
              <a:t>… </a:t>
            </a:r>
            <a:br>
              <a:rPr lang="de-DE" sz="2400" dirty="0">
                <a:latin typeface="+mn-lt"/>
                <a:ea typeface="Calibri" panose="020F0502020204030204" pitchFamily="34" charset="0"/>
              </a:rPr>
            </a:br>
            <a:r>
              <a:rPr lang="de-DE" sz="2400" dirty="0">
                <a:latin typeface="+mn-lt"/>
                <a:ea typeface="Calibri" panose="020F0502020204030204" pitchFamily="34" charset="0"/>
              </a:rPr>
              <a:t>Nürnberg 1543</a:t>
            </a:r>
            <a:br>
              <a:rPr lang="de-DE" sz="2400" dirty="0">
                <a:latin typeface="+mn-lt"/>
                <a:ea typeface="Calibri" panose="020F0502020204030204" pitchFamily="34" charset="0"/>
              </a:rPr>
            </a:br>
            <a:br>
              <a:rPr lang="de-DE" sz="2400" dirty="0">
                <a:latin typeface="+mn-lt"/>
                <a:ea typeface="Calibri" panose="020F0502020204030204" pitchFamily="34" charset="0"/>
              </a:rPr>
            </a:br>
            <a:br>
              <a:rPr lang="de-DE" sz="2400" dirty="0">
                <a:latin typeface="+mn-lt"/>
                <a:ea typeface="Calibri" panose="020F0502020204030204" pitchFamily="34" charset="0"/>
              </a:rPr>
            </a:br>
            <a:r>
              <a:rPr lang="de-DE" sz="2400" dirty="0">
                <a:latin typeface="+mn-lt"/>
                <a:ea typeface="Calibri" panose="020F0502020204030204" pitchFamily="34" charset="0"/>
              </a:rPr>
              <a:t>Holzschnitt von Albrecht Dürer</a:t>
            </a:r>
            <a:br>
              <a:rPr lang="de-DE" sz="2400" dirty="0">
                <a:latin typeface="+mn-lt"/>
                <a:ea typeface="Calibri" panose="020F0502020204030204" pitchFamily="34" charset="0"/>
              </a:rPr>
            </a:br>
            <a:r>
              <a:rPr lang="de-DE" sz="2400" dirty="0">
                <a:latin typeface="+mn-lt"/>
                <a:ea typeface="Calibri" panose="020F0502020204030204" pitchFamily="34" charset="0"/>
              </a:rPr>
              <a:t>anlässlich des Todes von</a:t>
            </a:r>
            <a:br>
              <a:rPr lang="de-DE" sz="2400" dirty="0">
                <a:latin typeface="+mn-lt"/>
                <a:ea typeface="Calibri" panose="020F0502020204030204" pitchFamily="34" charset="0"/>
              </a:rPr>
            </a:br>
            <a:r>
              <a:rPr lang="de-DE" sz="2400" dirty="0">
                <a:latin typeface="+mn-lt"/>
                <a:ea typeface="Calibri" panose="020F0502020204030204" pitchFamily="34" charset="0"/>
              </a:rPr>
              <a:t>Maximilian 1519</a:t>
            </a:r>
            <a:br>
              <a:rPr lang="de-DE" sz="2400" dirty="0">
                <a:latin typeface="+mn-lt"/>
              </a:rPr>
            </a:br>
            <a:endParaRPr lang="de-DE" sz="2400" dirty="0">
              <a:latin typeface="+mn-lt"/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12369B2-B597-F617-C4D6-3B1C597EA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25105" y="6789987"/>
            <a:ext cx="7886700" cy="3907369"/>
          </a:xfrm>
        </p:spPr>
        <p:txBody>
          <a:bodyPr/>
          <a:lstStyle/>
          <a:p>
            <a:pPr lvl="4"/>
            <a:endParaRPr lang="de-DE" dirty="0"/>
          </a:p>
        </p:txBody>
      </p:sp>
      <p:sp>
        <p:nvSpPr>
          <p:cNvPr id="5" name="Inhaltsplatzhalter 7">
            <a:extLst>
              <a:ext uri="{FF2B5EF4-FFF2-40B4-BE49-F238E27FC236}">
                <a16:creationId xmlns:a16="http://schemas.microsoft.com/office/drawing/2014/main" id="{1BF57993-54E3-101C-9E59-43320777E197}"/>
              </a:ext>
            </a:extLst>
          </p:cNvPr>
          <p:cNvSpPr txBox="1">
            <a:spLocks/>
          </p:cNvSpPr>
          <p:nvPr/>
        </p:nvSpPr>
        <p:spPr>
          <a:xfrm>
            <a:off x="885778" y="2753726"/>
            <a:ext cx="7886700" cy="54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pic>
        <p:nvPicPr>
          <p:cNvPr id="6" name="Picture 2" descr="Albrecht Duerer_Kaiser Maximilian I als Kunstdruck oder Gemälde.">
            <a:extLst>
              <a:ext uri="{FF2B5EF4-FFF2-40B4-BE49-F238E27FC236}">
                <a16:creationId xmlns:a16="http://schemas.microsoft.com/office/drawing/2014/main" id="{AFB2937C-0903-B14A-37F8-A047BBC76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453" y="1074987"/>
            <a:ext cx="44386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531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D46A6-2097-F68F-5E70-FB88FF07B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CC2346-050F-9BBB-1DC6-14A0E9F4E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66" y="1063106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3400" dirty="0"/>
              <a:t>Literatur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E57A8D7-B87E-40DC-ECD1-D4B2F0BD0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05148"/>
            <a:ext cx="7886700" cy="3907369"/>
          </a:xfrm>
        </p:spPr>
        <p:txBody>
          <a:bodyPr>
            <a:normAutofit/>
          </a:bodyPr>
          <a:lstStyle/>
          <a:p>
            <a:pPr>
              <a:lnSpc>
                <a:spcPts val="2400"/>
              </a:lnSpc>
              <a:spcAft>
                <a:spcPts val="800"/>
              </a:spcAft>
            </a:pPr>
            <a:r>
              <a:rPr lang="de-DE" sz="2200" u="sng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Urbanistik</a:t>
            </a:r>
            <a:r>
              <a:rPr lang="de-DE" sz="2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Bernd Roeck: </a:t>
            </a:r>
            <a:r>
              <a:rPr lang="de-DE" sz="220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Als wollt die Welt schier brechen. Eine Stadt im Zeitalter des Dreißigjährigen Krieges</a:t>
            </a:r>
            <a:r>
              <a:rPr lang="de-DE" sz="2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München 1991</a:t>
            </a:r>
          </a:p>
          <a:p>
            <a:pPr>
              <a:lnSpc>
                <a:spcPts val="2400"/>
              </a:lnSpc>
              <a:spcAft>
                <a:spcPts val="800"/>
              </a:spcAft>
            </a:pPr>
            <a:r>
              <a:rPr lang="de-DE" sz="2200" u="sng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Soziologie</a:t>
            </a:r>
            <a:r>
              <a:rPr lang="de-DE" sz="2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Pierre Bourdieu: Physischer, sozialer und angeeigneter physischer Raum, in: </a:t>
            </a:r>
            <a:r>
              <a:rPr lang="de-DE" sz="220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Stadt-Räume</a:t>
            </a:r>
            <a:r>
              <a:rPr lang="de-DE" sz="2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sz="22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hg</a:t>
            </a:r>
            <a:r>
              <a:rPr lang="de-DE" sz="2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von Martin Wentz, Frankfurt am Main/New York 1991, S. 25-34; Martina Löw: </a:t>
            </a:r>
            <a:r>
              <a:rPr lang="de-DE" sz="220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Raumsoziologie</a:t>
            </a:r>
            <a:r>
              <a:rPr lang="de-DE" sz="2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(2001); Markus Schroer: </a:t>
            </a:r>
            <a:r>
              <a:rPr lang="de-DE" sz="220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Räume, Orte, Grenzen. Auf dem Weg zu einer Soziologie des Raums</a:t>
            </a:r>
            <a:r>
              <a:rPr lang="de-DE" sz="2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Frankfurt 2006 </a:t>
            </a:r>
          </a:p>
          <a:p>
            <a:pPr>
              <a:lnSpc>
                <a:spcPts val="2400"/>
              </a:lnSpc>
              <a:spcAft>
                <a:spcPts val="800"/>
              </a:spcAft>
            </a:pPr>
            <a:r>
              <a:rPr lang="de-DE" sz="2200" u="sng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Osteuropa-Geschichte</a:t>
            </a:r>
            <a:r>
              <a:rPr lang="de-DE" sz="2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Karl Schlögel: </a:t>
            </a:r>
            <a:r>
              <a:rPr lang="de-DE" sz="220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Im Raume lesen wir die Zeit. Über Zivilisationsgeschichte und Geopolitik</a:t>
            </a:r>
            <a:r>
              <a:rPr lang="de-DE" sz="2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Frankfurt 2006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9941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221B4E0-E7FD-483E-6349-7A6DE38C5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987" y="1818654"/>
            <a:ext cx="7886700" cy="3907369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de-DE" sz="2600" dirty="0"/>
              <a:t>Kaiser Maximilian I.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de-DE" sz="2600" dirty="0"/>
              <a:t>hört im Dom zu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de-DE" sz="2600" dirty="0"/>
              <a:t>Konstanz die Messe: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de-DE" sz="2600" dirty="0"/>
              <a:t>Chorbuch, aus dem im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de-DE" sz="2600" dirty="0"/>
              <a:t>Halbkreis stehende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de-DE" sz="2600" dirty="0"/>
              <a:t>Musiker und Knaben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de-DE" sz="2600" dirty="0"/>
              <a:t>singen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de-DE" sz="2600" dirty="0"/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de-DE" sz="2600" dirty="0"/>
              <a:t>Diebold Schilling, 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de-DE" sz="2600" i="1" dirty="0"/>
              <a:t>Luzerner Chronik</a:t>
            </a:r>
            <a:r>
              <a:rPr lang="de-DE" sz="2600" dirty="0"/>
              <a:t> (1513)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de-DE" sz="2600" dirty="0" err="1"/>
              <a:t>fol</a:t>
            </a:r>
            <a:r>
              <a:rPr lang="de-DE" sz="2600" dirty="0"/>
              <a:t>. 233v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FB57E76-EFA1-3A32-D217-B33D5C812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2565" y="0"/>
            <a:ext cx="4761435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453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DEAE87-494A-C4EC-7D18-C7DA20B5E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77047"/>
            <a:ext cx="7886700" cy="1042042"/>
          </a:xfrm>
        </p:spPr>
        <p:txBody>
          <a:bodyPr>
            <a:normAutofit fontScale="90000"/>
          </a:bodyPr>
          <a:lstStyle/>
          <a:p>
            <a:pPr algn="ctr"/>
            <a:r>
              <a:rPr lang="de-DE" sz="2600" dirty="0"/>
              <a:t>Kaiser Maximilian heiratet Maria von Burgund (1457-1482)</a:t>
            </a:r>
            <a:br>
              <a:rPr lang="de-DE" sz="2600" dirty="0"/>
            </a:br>
            <a:r>
              <a:rPr lang="de-DE" sz="2600" dirty="0"/>
              <a:t>ihre Kinder: Philipp der Schöne und Margarete von Österreich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BF05A5E9-3476-C29F-F183-980A14D8E7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7363" y="2393341"/>
            <a:ext cx="5238000" cy="3492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E996CF7-67A8-FC8E-B2DD-17C46F91F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93341"/>
            <a:ext cx="2208615" cy="3492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5D48DEB-F2E2-9E7C-067B-DAD62E793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231" y="2393341"/>
            <a:ext cx="2178769" cy="34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0258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7054D-C600-408A-54A6-D9341C5B9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956228-6658-DECD-0975-350A2B1E3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13" y="2770722"/>
            <a:ext cx="7886700" cy="1042042"/>
          </a:xfrm>
        </p:spPr>
        <p:txBody>
          <a:bodyPr>
            <a:noAutofit/>
          </a:bodyPr>
          <a:lstStyle/>
          <a:p>
            <a:r>
              <a:rPr lang="de-DE" sz="2200" b="1" dirty="0"/>
              <a:t>Maria von Burgund</a:t>
            </a:r>
            <a:br>
              <a:rPr lang="de-DE" sz="2200" dirty="0"/>
            </a:br>
            <a:r>
              <a:rPr lang="de-DE" sz="2200" dirty="0"/>
              <a:t>(1457-1482)</a:t>
            </a:r>
            <a:br>
              <a:rPr lang="de-DE" sz="2200" dirty="0"/>
            </a:br>
            <a:br>
              <a:rPr lang="de-DE" sz="2200" dirty="0"/>
            </a:br>
            <a:r>
              <a:rPr lang="de-DE" sz="2200" dirty="0"/>
              <a:t>erste Ehefrau von </a:t>
            </a:r>
            <a:br>
              <a:rPr lang="de-DE" sz="2200" dirty="0"/>
            </a:br>
            <a:r>
              <a:rPr lang="de-DE" sz="2200" dirty="0"/>
              <a:t>Kaiser Maximilian I.</a:t>
            </a:r>
            <a:br>
              <a:rPr lang="de-DE" sz="2200" dirty="0"/>
            </a:br>
            <a:br>
              <a:rPr lang="de-DE" sz="2200" dirty="0"/>
            </a:br>
            <a:r>
              <a:rPr lang="de-DE" sz="2200" dirty="0"/>
              <a:t>Stundenbuch von Maria,</a:t>
            </a:r>
            <a:br>
              <a:rPr lang="de-DE" sz="2200" dirty="0"/>
            </a:br>
            <a:r>
              <a:rPr lang="de-DE" sz="2200" dirty="0"/>
              <a:t>sie selbst lesend</a:t>
            </a:r>
            <a:endParaRPr lang="de-DE" sz="2200" i="1" dirty="0"/>
          </a:p>
        </p:txBody>
      </p:sp>
      <p:pic>
        <p:nvPicPr>
          <p:cNvPr id="3076" name="Picture 4" descr="Stundenbuch der Maria von Burgund - Ziereis Faksimiles">
            <a:extLst>
              <a:ext uri="{FF2B5EF4-FFF2-40B4-BE49-F238E27FC236}">
                <a16:creationId xmlns:a16="http://schemas.microsoft.com/office/drawing/2014/main" id="{44909A73-AE30-BF76-A6A1-4F502DCD8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3" y="0"/>
            <a:ext cx="46815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0531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C441D-E0BF-1A78-2964-4C3797B56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4B50427-208F-E887-8221-8FCD543E6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56486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88D3431-12F7-805B-9851-738319787DA3}"/>
              </a:ext>
            </a:extLst>
          </p:cNvPr>
          <p:cNvSpPr txBox="1"/>
          <p:nvPr/>
        </p:nvSpPr>
        <p:spPr>
          <a:xfrm>
            <a:off x="1166420" y="784937"/>
            <a:ext cx="47684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Brandon Grotesque Regular"/>
                <a:ea typeface="+mn-ea"/>
                <a:cs typeface="+mn-cs"/>
              </a:rPr>
              <a:t>Philipp dem Schönen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Brandon Grotesque Regular"/>
                <a:ea typeface="+mn-ea"/>
                <a:cs typeface="+mn-cs"/>
              </a:rPr>
              <a:t>und Margarete von Österreich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64F3A2F-9256-5585-98D1-3B6756104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950" y="0"/>
            <a:ext cx="3395050" cy="6858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4899D6B-B991-7AC0-2829-DE8A3E657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892933"/>
            <a:ext cx="43793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05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4FCF16-40A5-D09C-483B-B3A68645D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39" y="888755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600" dirty="0"/>
              <a:t>Margarete von Österreich </a:t>
            </a:r>
            <a:br>
              <a:rPr lang="de-DE" sz="2600" dirty="0"/>
            </a:br>
            <a:r>
              <a:rPr lang="de-DE" sz="2600" dirty="0"/>
              <a:t>(1480-1530)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A8F50E8-F681-0AFD-0D78-9C5F43D69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946" y="2006502"/>
            <a:ext cx="6700085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3464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E37D7-9F99-F289-7584-9CA2E60B8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67F5A8-3130-389D-641D-45FB7790B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79747"/>
            <a:ext cx="7886700" cy="1042042"/>
          </a:xfrm>
        </p:spPr>
        <p:txBody>
          <a:bodyPr>
            <a:normAutofit fontScale="90000"/>
          </a:bodyPr>
          <a:lstStyle/>
          <a:p>
            <a:r>
              <a:rPr lang="de-DE" sz="2400" b="1" dirty="0">
                <a:latin typeface="+mn-lt"/>
                <a:ea typeface="Calibri" panose="020F0502020204030204" pitchFamily="34" charset="0"/>
              </a:rPr>
              <a:t>Klangbeispiel:</a:t>
            </a:r>
            <a:br>
              <a:rPr lang="de-DE" sz="2400" dirty="0">
                <a:latin typeface="+mn-lt"/>
                <a:ea typeface="Calibri" panose="020F0502020204030204" pitchFamily="34" charset="0"/>
              </a:rPr>
            </a:br>
            <a:r>
              <a:rPr lang="de-DE" sz="2400" dirty="0">
                <a:latin typeface="+mn-lt"/>
                <a:ea typeface="Calibri" panose="020F0502020204030204" pitchFamily="34" charset="0"/>
              </a:rPr>
              <a:t>Trauermotette auf den Tod </a:t>
            </a:r>
            <a:br>
              <a:rPr lang="de-DE" sz="2400" dirty="0">
                <a:latin typeface="+mn-lt"/>
                <a:ea typeface="Calibri" panose="020F0502020204030204" pitchFamily="34" charset="0"/>
              </a:rPr>
            </a:br>
            <a:r>
              <a:rPr lang="de-DE" sz="2400" dirty="0">
                <a:latin typeface="+mn-lt"/>
                <a:ea typeface="Calibri" panose="020F0502020204030204" pitchFamily="34" charset="0"/>
              </a:rPr>
              <a:t>von Philipp dem Schönen,</a:t>
            </a:r>
            <a:br>
              <a:rPr lang="de-DE" sz="2400" dirty="0">
                <a:latin typeface="+mn-lt"/>
                <a:ea typeface="Calibri" panose="020F0502020204030204" pitchFamily="34" charset="0"/>
              </a:rPr>
            </a:br>
            <a:r>
              <a:rPr lang="de-DE" sz="2400" dirty="0">
                <a:latin typeface="+mn-lt"/>
                <a:ea typeface="Calibri" panose="020F0502020204030204" pitchFamily="34" charset="0"/>
              </a:rPr>
              <a:t>Bruder von Margarete von </a:t>
            </a:r>
            <a:br>
              <a:rPr lang="de-DE" sz="2400" dirty="0">
                <a:latin typeface="+mn-lt"/>
                <a:ea typeface="Calibri" panose="020F0502020204030204" pitchFamily="34" charset="0"/>
              </a:rPr>
            </a:br>
            <a:r>
              <a:rPr lang="de-DE" sz="2400" dirty="0">
                <a:latin typeface="+mn-lt"/>
                <a:ea typeface="Calibri" panose="020F0502020204030204" pitchFamily="34" charset="0"/>
              </a:rPr>
              <a:t>Österreich</a:t>
            </a:r>
            <a:br>
              <a:rPr lang="de-DE" sz="2400" dirty="0">
                <a:latin typeface="+mn-lt"/>
                <a:ea typeface="Calibri" panose="020F0502020204030204" pitchFamily="34" charset="0"/>
              </a:rPr>
            </a:br>
            <a:br>
              <a:rPr lang="de-DE" sz="2400" dirty="0">
                <a:latin typeface="+mn-lt"/>
                <a:ea typeface="Calibri" panose="020F0502020204030204" pitchFamily="34" charset="0"/>
              </a:rPr>
            </a:br>
            <a:r>
              <a:rPr lang="de-DE" sz="2400" dirty="0">
                <a:effectLst/>
                <a:latin typeface="+mn-lt"/>
                <a:ea typeface="Calibri" panose="020F0502020204030204" pitchFamily="34" charset="0"/>
              </a:rPr>
              <a:t>Pierre de la Rue: </a:t>
            </a:r>
            <a:br>
              <a:rPr lang="de-DE" sz="2400" dirty="0">
                <a:effectLst/>
                <a:latin typeface="+mn-lt"/>
                <a:ea typeface="Calibri" panose="020F0502020204030204" pitchFamily="34" charset="0"/>
              </a:rPr>
            </a:br>
            <a:r>
              <a:rPr lang="de-DE" sz="2400" i="1" dirty="0" err="1">
                <a:effectLst/>
                <a:latin typeface="+mn-lt"/>
                <a:ea typeface="Calibri" panose="020F0502020204030204" pitchFamily="34" charset="0"/>
              </a:rPr>
              <a:t>Delicta</a:t>
            </a:r>
            <a:r>
              <a:rPr lang="de-DE" sz="2400" i="1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de-DE" sz="2400" i="1" dirty="0" err="1">
                <a:effectLst/>
                <a:latin typeface="+mn-lt"/>
                <a:ea typeface="Calibri" panose="020F0502020204030204" pitchFamily="34" charset="0"/>
              </a:rPr>
              <a:t>juventutis</a:t>
            </a:r>
            <a:br>
              <a:rPr lang="de-DE" sz="2400" dirty="0">
                <a:latin typeface="+mn-lt"/>
                <a:ea typeface="Calibri" panose="020F0502020204030204" pitchFamily="34" charset="0"/>
              </a:rPr>
            </a:br>
            <a:br>
              <a:rPr lang="de-DE" sz="2400" dirty="0">
                <a:latin typeface="+mn-lt"/>
                <a:ea typeface="Calibri" panose="020F0502020204030204" pitchFamily="34" charset="0"/>
              </a:rPr>
            </a:br>
            <a:br>
              <a:rPr lang="de-DE" sz="2400" dirty="0">
                <a:latin typeface="+mn-lt"/>
              </a:rPr>
            </a:br>
            <a:endParaRPr lang="de-DE" sz="2400" dirty="0">
              <a:latin typeface="+mn-lt"/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4E0118F-37FA-CC36-0C0B-2BACFCDE3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25105" y="6789987"/>
            <a:ext cx="7886700" cy="3907369"/>
          </a:xfrm>
        </p:spPr>
        <p:txBody>
          <a:bodyPr/>
          <a:lstStyle/>
          <a:p>
            <a:pPr lvl="4"/>
            <a:endParaRPr lang="de-DE" dirty="0"/>
          </a:p>
        </p:txBody>
      </p:sp>
      <p:sp>
        <p:nvSpPr>
          <p:cNvPr id="5" name="Inhaltsplatzhalter 7">
            <a:extLst>
              <a:ext uri="{FF2B5EF4-FFF2-40B4-BE49-F238E27FC236}">
                <a16:creationId xmlns:a16="http://schemas.microsoft.com/office/drawing/2014/main" id="{06C5B899-C7B2-3AED-C2DB-A2AE62EB91DD}"/>
              </a:ext>
            </a:extLst>
          </p:cNvPr>
          <p:cNvSpPr txBox="1">
            <a:spLocks/>
          </p:cNvSpPr>
          <p:nvPr/>
        </p:nvSpPr>
        <p:spPr>
          <a:xfrm>
            <a:off x="885778" y="2753726"/>
            <a:ext cx="7886700" cy="54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41D76D1-1987-1F6E-F3E6-60AD53A3E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0"/>
            <a:ext cx="4191000" cy="661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2498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32D83-0D64-055A-B973-D63FC42C2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5AB377-1FEE-4107-4EDE-4AAA573C1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353" y="902734"/>
            <a:ext cx="7886700" cy="104204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e-DE" sz="3000" dirty="0"/>
              <a:t>Palais von Margarete von Österreich in Mechelen</a:t>
            </a:r>
            <a:br>
              <a:rPr lang="de-DE" sz="3000" dirty="0">
                <a:effectLst/>
                <a:ea typeface="Calibri" panose="020F0502020204030204" pitchFamily="34" charset="0"/>
              </a:rPr>
            </a:br>
            <a:endParaRPr lang="de-DE" sz="3000" dirty="0"/>
          </a:p>
        </p:txBody>
      </p:sp>
      <p:pic>
        <p:nvPicPr>
          <p:cNvPr id="10244" name="Picture 4" descr="Mecheln (ndl. Mechelen) | Dr. Fichtners Studienblätter">
            <a:extLst>
              <a:ext uri="{FF2B5EF4-FFF2-40B4-BE49-F238E27FC236}">
                <a16:creationId xmlns:a16="http://schemas.microsoft.com/office/drawing/2014/main" id="{F8DCE9E6-9C32-53F1-6B72-58020254A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297" y="1683039"/>
            <a:ext cx="9144000" cy="591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6459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F387F8-3880-684A-DB71-A3421A790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130" y="353936"/>
            <a:ext cx="7886700" cy="1042042"/>
          </a:xfrm>
        </p:spPr>
        <p:txBody>
          <a:bodyPr>
            <a:noAutofit/>
          </a:bodyPr>
          <a:lstStyle/>
          <a:p>
            <a:pPr algn="ctr"/>
            <a:r>
              <a:rPr lang="de-DE" sz="2800" b="1" dirty="0"/>
              <a:t>Musik am Hof von Margarete von Österreich</a:t>
            </a:r>
            <a:endParaRPr lang="de-DE" sz="28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A6B44-6DBB-DAE9-8E1F-CABEF2505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299" y="1249329"/>
            <a:ext cx="7886700" cy="390736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de-DE" sz="2600" dirty="0"/>
              <a:t>Josquin Desprez, Pierre de la Rue, Heinrich Isaac,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de-DE" sz="2600" dirty="0"/>
              <a:t>Alexander Agricola, Antoine </a:t>
            </a:r>
            <a:r>
              <a:rPr lang="de-DE" sz="2600" dirty="0" err="1"/>
              <a:t>Brumel</a:t>
            </a:r>
            <a:endParaRPr lang="de-DE" sz="2600" dirty="0"/>
          </a:p>
          <a:p>
            <a:pPr marL="0" indent="0" algn="ctr">
              <a:spcBef>
                <a:spcPts val="0"/>
              </a:spcBef>
              <a:buNone/>
            </a:pPr>
            <a:r>
              <a:rPr lang="de-DE" sz="2600" dirty="0"/>
              <a:t>Handschriften aus der Werkstatt von Petrus </a:t>
            </a:r>
            <a:r>
              <a:rPr lang="de-DE" sz="2600" dirty="0" err="1"/>
              <a:t>Alamire</a:t>
            </a:r>
            <a:endParaRPr lang="de-DE" sz="2600" dirty="0"/>
          </a:p>
          <a:p>
            <a:pPr marL="0" indent="0">
              <a:spcBef>
                <a:spcPts val="0"/>
              </a:spcBef>
              <a:buNone/>
            </a:pPr>
            <a:endParaRPr lang="de-DE" dirty="0"/>
          </a:p>
          <a:p>
            <a:pPr marL="0" indent="0" algn="ctr">
              <a:spcBef>
                <a:spcPts val="0"/>
              </a:spcBef>
              <a:buNone/>
            </a:pPr>
            <a:endParaRPr lang="de-DE" sz="2400" dirty="0"/>
          </a:p>
          <a:p>
            <a:pPr marL="0" indent="0" algn="ctr">
              <a:spcBef>
                <a:spcPts val="0"/>
              </a:spcBef>
              <a:buNone/>
            </a:pPr>
            <a:endParaRPr lang="de-DE" sz="2400" dirty="0"/>
          </a:p>
          <a:p>
            <a:pPr marL="0" indent="0" algn="ctr">
              <a:spcBef>
                <a:spcPts val="0"/>
              </a:spcBef>
              <a:buNone/>
            </a:pPr>
            <a:endParaRPr lang="de-DE" sz="2400" dirty="0"/>
          </a:p>
          <a:p>
            <a:pPr marL="0" indent="0" algn="ctr">
              <a:spcBef>
                <a:spcPts val="0"/>
              </a:spcBef>
              <a:buNone/>
            </a:pPr>
            <a:endParaRPr lang="de-DE" sz="2400" dirty="0"/>
          </a:p>
          <a:p>
            <a:pPr marL="0" indent="0" algn="ctr">
              <a:spcBef>
                <a:spcPts val="0"/>
              </a:spcBef>
              <a:buNone/>
            </a:pPr>
            <a:endParaRPr lang="de-DE" sz="2400" dirty="0"/>
          </a:p>
          <a:p>
            <a:pPr marL="0" indent="0" algn="ctr">
              <a:spcBef>
                <a:spcPts val="0"/>
              </a:spcBef>
              <a:buNone/>
            </a:pPr>
            <a:endParaRPr lang="de-DE" sz="2400" dirty="0"/>
          </a:p>
          <a:p>
            <a:pPr marL="0" indent="0" algn="ctr">
              <a:spcBef>
                <a:spcPts val="0"/>
              </a:spcBef>
              <a:buNone/>
            </a:pPr>
            <a:endParaRPr lang="de-DE" sz="2400" dirty="0"/>
          </a:p>
          <a:p>
            <a:pPr marL="0" indent="0" algn="ctr">
              <a:spcBef>
                <a:spcPts val="0"/>
              </a:spcBef>
              <a:buNone/>
            </a:pPr>
            <a:endParaRPr lang="de-DE" sz="2400" dirty="0"/>
          </a:p>
          <a:p>
            <a:pPr marL="0" indent="0" algn="ctr">
              <a:spcBef>
                <a:spcPts val="0"/>
              </a:spcBef>
              <a:buNone/>
            </a:pPr>
            <a:endParaRPr lang="de-DE" sz="2400" dirty="0"/>
          </a:p>
          <a:p>
            <a:pPr marL="0" indent="0" algn="ctr">
              <a:spcBef>
                <a:spcPts val="0"/>
              </a:spcBef>
              <a:buNone/>
            </a:pPr>
            <a:r>
              <a:rPr lang="de-DE" sz="2400" dirty="0"/>
              <a:t>Handschriften aus der Werkstatt von Petrus </a:t>
            </a:r>
            <a:r>
              <a:rPr lang="de-DE" sz="2400" dirty="0" err="1"/>
              <a:t>Alamire</a:t>
            </a:r>
            <a:endParaRPr lang="de-DE" sz="24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3F558DF-F313-7173-B2FF-0612F1254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888" y="2178000"/>
            <a:ext cx="7222223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208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53F314-578D-741A-6F69-5894B3999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11553"/>
            <a:ext cx="7886700" cy="1042042"/>
          </a:xfrm>
        </p:spPr>
        <p:txBody>
          <a:bodyPr>
            <a:normAutofit fontScale="90000"/>
          </a:bodyPr>
          <a:lstStyle/>
          <a:p>
            <a:pPr algn="ctr"/>
            <a:r>
              <a:rPr lang="de-DE" sz="2700" dirty="0"/>
              <a:t>Tanzbüchlein der Margarete von Österreich</a:t>
            </a:r>
            <a:br>
              <a:rPr lang="de-DE" sz="2700" dirty="0"/>
            </a:br>
            <a:r>
              <a:rPr lang="de-DE" sz="2700" dirty="0"/>
              <a:t>geschwärztes Pergament, goldene und silberne Tinte Manuskript 9085 der Brüsseler </a:t>
            </a:r>
            <a:r>
              <a:rPr lang="de-DE" sz="2700" dirty="0" err="1"/>
              <a:t>Bibliothèque</a:t>
            </a:r>
            <a:r>
              <a:rPr lang="de-DE" sz="2700" dirty="0"/>
              <a:t> Royale Tanzschritte werden mit Buchstaben notiert</a:t>
            </a:r>
            <a:br>
              <a:rPr lang="de-DE" sz="2700" dirty="0"/>
            </a:br>
            <a:r>
              <a:rPr lang="de-DE" sz="2700" dirty="0"/>
              <a:t> 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0F1FDE3F-671E-3CD1-0329-BE367F5A2E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1581" y="2302264"/>
            <a:ext cx="6871999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456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7818C5-861A-0A13-F176-3EDCDCE00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37" y="1781734"/>
            <a:ext cx="7886700" cy="1042042"/>
          </a:xfrm>
        </p:spPr>
        <p:txBody>
          <a:bodyPr>
            <a:normAutofit fontScale="90000"/>
          </a:bodyPr>
          <a:lstStyle/>
          <a:p>
            <a:r>
              <a:rPr lang="de-DE" sz="2900" b="1" dirty="0"/>
              <a:t>Klangbeispiel</a:t>
            </a:r>
            <a:r>
              <a:rPr lang="de-DE" sz="2900" dirty="0"/>
              <a:t>: </a:t>
            </a:r>
            <a:r>
              <a:rPr lang="de-DE" sz="2900" i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Triste </a:t>
            </a:r>
            <a:r>
              <a:rPr lang="de-DE" sz="2900" i="1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suis</a:t>
            </a:r>
            <a:br>
              <a:rPr lang="de-DE" sz="2900" i="1" kern="1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9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Text, möglicherweise </a:t>
            </a:r>
            <a:br>
              <a:rPr lang="de-DE" sz="2900" kern="1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9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auch Musik von </a:t>
            </a:r>
            <a:br>
              <a:rPr lang="de-DE" sz="2900" kern="1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9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Margarete von Österreich </a:t>
            </a:r>
            <a:br>
              <a:rPr lang="de-DE" sz="2900" kern="1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600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ACFDA8-6C5C-7BC8-D3B9-925959B1E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337" y="3166292"/>
            <a:ext cx="7886700" cy="390736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de-DE" sz="2500" i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Triste </a:t>
            </a:r>
            <a:r>
              <a:rPr lang="de-DE" sz="2500" i="1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suis</a:t>
            </a:r>
            <a:r>
              <a:rPr lang="de-DE" sz="2500" i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de-DE" sz="2500" i="1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vostre</a:t>
            </a:r>
            <a:r>
              <a:rPr lang="de-DE" sz="2500" i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500" i="1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langheur</a:t>
            </a:r>
            <a:endParaRPr lang="de-DE" sz="2500" i="1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e-DE" sz="2500" i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Et </a:t>
            </a:r>
            <a:r>
              <a:rPr lang="de-DE" sz="2500" i="1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que</a:t>
            </a:r>
            <a:r>
              <a:rPr lang="de-DE" sz="2500" i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500" i="1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souffrez</a:t>
            </a:r>
            <a:r>
              <a:rPr lang="de-DE" sz="2500" i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500" i="1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sy</a:t>
            </a:r>
            <a:r>
              <a:rPr lang="de-DE" sz="2500" i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500" i="1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grant</a:t>
            </a:r>
            <a:r>
              <a:rPr lang="de-DE" sz="2500" i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500" i="1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douleur</a:t>
            </a:r>
            <a:endParaRPr lang="de-DE" sz="2500" i="1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e-DE" sz="2500" i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Qu il </a:t>
            </a:r>
            <a:r>
              <a:rPr lang="de-DE" sz="2500" i="1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samble</a:t>
            </a:r>
            <a:r>
              <a:rPr lang="de-DE" sz="2500" i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500" i="1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qu</a:t>
            </a:r>
            <a:r>
              <a:rPr lang="de-DE" sz="2500" i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500" i="1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aprouchez</a:t>
            </a:r>
            <a:r>
              <a:rPr lang="de-DE" sz="2500" i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de-DE" sz="2500" i="1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mort</a:t>
            </a:r>
            <a:endParaRPr lang="de-DE" sz="2500" i="1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e-DE" sz="2500" i="1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Don‘t</a:t>
            </a:r>
            <a:r>
              <a:rPr lang="de-DE" sz="2500" i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 j </a:t>
            </a:r>
            <a:r>
              <a:rPr lang="de-DE" sz="2500" i="1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ay</a:t>
            </a:r>
            <a:r>
              <a:rPr lang="de-DE" sz="2500" i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500" i="1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sit</a:t>
            </a:r>
            <a:r>
              <a:rPr lang="de-DE" sz="2500" i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500" i="1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res</a:t>
            </a:r>
            <a:r>
              <a:rPr lang="de-DE" sz="2500" i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500" i="1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grant</a:t>
            </a:r>
            <a:r>
              <a:rPr lang="de-DE" sz="2500" i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500" i="1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desconfort</a:t>
            </a:r>
            <a:endParaRPr lang="de-DE" sz="2500" i="1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e-DE" sz="2500" i="1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Que</a:t>
            </a:r>
            <a:r>
              <a:rPr lang="de-DE" sz="2500" i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500" i="1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souvent</a:t>
            </a:r>
            <a:r>
              <a:rPr lang="de-DE" sz="2500" i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500" i="1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j‘en</a:t>
            </a:r>
            <a:r>
              <a:rPr lang="de-DE" sz="2500" i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500" i="1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change</a:t>
            </a:r>
            <a:r>
              <a:rPr lang="de-DE" sz="2500" i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500" i="1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couleur</a:t>
            </a:r>
            <a:endParaRPr lang="de-DE" sz="2500" i="1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9B44BF4-56D3-8348-927A-4108CBFF9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6691" y="0"/>
            <a:ext cx="4096320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00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91269C-295E-E4BE-43FF-B6170D0F3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24B108-955A-817E-2FD6-0552E9427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040" y="720467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3000" b="1" dirty="0"/>
              <a:t>Hof als Ort kulturellen Handelns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3642CE4-5096-B87B-D089-06A652A49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026" y="2390231"/>
            <a:ext cx="7886700" cy="390736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dirty="0"/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de-DE" sz="2200" i="1" dirty="0">
              <a:effectLst/>
              <a:ea typeface="Calibri" panose="020F0502020204030204" pitchFamily="34" charset="0"/>
            </a:endParaRP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de-DE" sz="2900" i="1" dirty="0">
              <a:effectLst/>
              <a:ea typeface="Calibri" panose="020F0502020204030204" pitchFamily="34" charset="0"/>
            </a:endParaRP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de-DE" sz="2900" i="1" dirty="0">
              <a:effectLst/>
              <a:ea typeface="Calibri" panose="020F0502020204030204" pitchFamily="34" charset="0"/>
            </a:endParaRP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de-DE" sz="2900" i="1" dirty="0">
              <a:ea typeface="Calibri" panose="020F0502020204030204" pitchFamily="34" charset="0"/>
            </a:endParaRP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de-DE" sz="2900" i="1" dirty="0">
              <a:effectLst/>
              <a:ea typeface="Calibri" panose="020F0502020204030204" pitchFamily="34" charset="0"/>
            </a:endParaRP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de-DE" sz="2900" i="1" dirty="0">
              <a:ea typeface="Calibri" panose="020F0502020204030204" pitchFamily="34" charset="0"/>
            </a:endParaRP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de-DE" sz="2900" i="1" dirty="0">
              <a:effectLst/>
              <a:ea typeface="Calibri" panose="020F0502020204030204" pitchFamily="34" charset="0"/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de-DE" sz="2200" i="1" dirty="0">
                <a:effectLst/>
                <a:ea typeface="Calibri" panose="020F0502020204030204" pitchFamily="34" charset="0"/>
              </a:rPr>
              <a:t>Der Hof. Ort kulturellen Handelns von Frauen 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de-DE" sz="2200" i="1" dirty="0">
                <a:effectLst/>
                <a:ea typeface="Calibri" panose="020F0502020204030204" pitchFamily="34" charset="0"/>
              </a:rPr>
              <a:t>in der Frühen Neuzeit</a:t>
            </a:r>
            <a:r>
              <a:rPr lang="de-DE" sz="2200" dirty="0">
                <a:effectLst/>
                <a:ea typeface="Calibri" panose="020F0502020204030204" pitchFamily="34" charset="0"/>
              </a:rPr>
              <a:t>, 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de-DE" sz="2200" dirty="0" err="1">
                <a:effectLst/>
                <a:ea typeface="Calibri" panose="020F0502020204030204" pitchFamily="34" charset="0"/>
              </a:rPr>
              <a:t>hg</a:t>
            </a:r>
            <a:r>
              <a:rPr lang="de-DE" sz="2200" dirty="0">
                <a:effectLst/>
                <a:ea typeface="Calibri" panose="020F0502020204030204" pitchFamily="34" charset="0"/>
              </a:rPr>
              <a:t>. von Susanne Rode-Breymann u. Antje </a:t>
            </a:r>
            <a:r>
              <a:rPr lang="de-DE" sz="2200" dirty="0" err="1">
                <a:effectLst/>
                <a:ea typeface="Calibri" panose="020F0502020204030204" pitchFamily="34" charset="0"/>
              </a:rPr>
              <a:t>Tumat</a:t>
            </a:r>
            <a:r>
              <a:rPr lang="de-DE" sz="2200" dirty="0">
                <a:effectLst/>
                <a:ea typeface="Calibri" panose="020F0502020204030204" pitchFamily="34" charset="0"/>
              </a:rPr>
              <a:t>, 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de-DE" sz="2200" dirty="0">
                <a:effectLst/>
                <a:ea typeface="Calibri" panose="020F0502020204030204" pitchFamily="34" charset="0"/>
              </a:rPr>
              <a:t>Köln/Weimar/Wien 2013 (Musik-Kultur-Gender 12)</a:t>
            </a:r>
            <a:endParaRPr lang="de-DE" sz="2200" dirty="0"/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de-DE" sz="2900" dirty="0"/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de-DE" sz="8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2BA5823-E309-6A79-1D39-B2F5ABF0C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1520"/>
            <a:ext cx="4565390" cy="270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4E9C1EE-49C7-E2B8-87F6-360ED43E7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390" y="1831520"/>
            <a:ext cx="449561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11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C2BD6-FC79-283D-9CA1-2A9373C98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D41732-E805-A523-5607-A986AABAB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66" y="1586728"/>
            <a:ext cx="7886700" cy="1042042"/>
          </a:xfrm>
        </p:spPr>
        <p:txBody>
          <a:bodyPr>
            <a:normAutofit/>
          </a:bodyPr>
          <a:lstStyle/>
          <a:p>
            <a:endParaRPr lang="de-DE" sz="32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97E4426-476C-CBE0-4079-787443D44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755" y="6003393"/>
            <a:ext cx="7886700" cy="3907369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endParaRPr lang="de-DE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GB-</a:t>
            </a:r>
            <a:r>
              <a:rPr lang="de-D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Lbl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Royal 8 G VII</a:t>
            </a:r>
            <a:endParaRPr lang="en-US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Royal MS 8 G vii ff. 2v-3r">
            <a:extLst>
              <a:ext uri="{FF2B5EF4-FFF2-40B4-BE49-F238E27FC236}">
                <a16:creationId xmlns:a16="http://schemas.microsoft.com/office/drawing/2014/main" id="{0CD5789B-4B20-B99A-6062-19C6EA544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76" y="0"/>
            <a:ext cx="8256324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8841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9AD60-A3BE-FFD9-7127-E3CF8B5DB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F08021-1A87-0A3C-9E48-05B01687D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66" y="1044633"/>
            <a:ext cx="7886700" cy="1042042"/>
          </a:xfrm>
        </p:spPr>
        <p:txBody>
          <a:bodyPr>
            <a:noAutofit/>
          </a:bodyPr>
          <a:lstStyle/>
          <a:p>
            <a:pPr marL="0" indent="0">
              <a:buNone/>
            </a:pPr>
            <a:br>
              <a:rPr lang="de-DE" sz="3400" dirty="0"/>
            </a:br>
            <a:endParaRPr lang="de-DE" sz="3000" b="1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5FF48D4-D877-16F0-75F9-9CFC85D26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866" y="1741016"/>
            <a:ext cx="7886700" cy="3907369"/>
          </a:xfrm>
        </p:spPr>
        <p:txBody>
          <a:bodyPr>
            <a:normAutofit/>
          </a:bodyPr>
          <a:lstStyle/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de-DE" sz="2200" b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4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Klangbespiel</a:t>
            </a:r>
            <a: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400" dirty="0">
                <a:effectLst/>
                <a:ea typeface="Calibri" panose="020F0502020204030204" pitchFamily="34" charset="0"/>
              </a:rPr>
              <a:t>Pierre de la Rue: 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400" i="1" dirty="0"/>
              <a:t>Il </a:t>
            </a:r>
            <a:r>
              <a:rPr lang="de-DE" sz="2400" i="1" dirty="0" err="1"/>
              <a:t>viendra</a:t>
            </a:r>
            <a:r>
              <a:rPr lang="de-DE" sz="2400" i="1" dirty="0"/>
              <a:t> le jour </a:t>
            </a:r>
            <a:r>
              <a:rPr lang="de-DE" sz="2400" i="1" dirty="0" err="1"/>
              <a:t>desire</a:t>
            </a:r>
            <a:endParaRPr lang="de-DE" sz="2400" i="1" dirty="0"/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de-DE" sz="2400" i="1" dirty="0"/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400" dirty="0"/>
              <a:t>Chansonnier der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400" dirty="0"/>
              <a:t>Margarete von Österreich</a:t>
            </a:r>
          </a:p>
        </p:txBody>
      </p:sp>
      <p:pic>
        <p:nvPicPr>
          <p:cNvPr id="8194" name="Picture 2" descr="Chansonnier von Margarete von Österreich aus dem Album de Marguerite d">
            <a:extLst>
              <a:ext uri="{FF2B5EF4-FFF2-40B4-BE49-F238E27FC236}">
                <a16:creationId xmlns:a16="http://schemas.microsoft.com/office/drawing/2014/main" id="{6ADE6E6C-9872-2C90-DAC8-0027829DA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470" y="0"/>
            <a:ext cx="4957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964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F2951-DD57-E48C-6679-296D973A7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E3726A-E935-E53B-FC31-544F6F219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81" y="1063106"/>
            <a:ext cx="7886700" cy="1042042"/>
          </a:xfrm>
        </p:spPr>
        <p:txBody>
          <a:bodyPr>
            <a:normAutofit/>
          </a:bodyPr>
          <a:lstStyle/>
          <a:p>
            <a:r>
              <a:rPr lang="de-DE" sz="3000" b="1" dirty="0"/>
              <a:t>Akteur*innen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CCFF29C-3A99-3297-8FD7-2069DB760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05148"/>
            <a:ext cx="7886700" cy="390736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dirty="0"/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de-DE" sz="3000" dirty="0"/>
              <a:t>Komponisten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de-DE" sz="3000" dirty="0"/>
              <a:t>Instrumentist*innen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de-DE" sz="3000" dirty="0"/>
              <a:t>Sänger*innen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de-DE" sz="3000" dirty="0" err="1"/>
              <a:t>Förder</a:t>
            </a:r>
            <a:r>
              <a:rPr lang="de-DE" sz="3000" dirty="0"/>
              <a:t>*innen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de-DE" sz="2200" dirty="0"/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de-DE" sz="2200" dirty="0"/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de-DE" sz="2200" dirty="0"/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de-DE" sz="2200" dirty="0"/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200" dirty="0"/>
              <a:t>Orlando di Lasso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200" dirty="0"/>
              <a:t>Hofkapelle München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315C8A6-4F67-AA34-2730-8892EAE42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536" y="9000"/>
            <a:ext cx="4939464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36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46F62C-87A1-EF76-3CC6-6D46B74AC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59643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600" dirty="0"/>
              <a:t>Michael Praetorius: Syntagma Musicum (1614-19)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981165C4-7A36-B280-7D48-FA1C444220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458000"/>
            <a:ext cx="3811016" cy="540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CBEBFFC-1243-5B45-74DE-19A05EF0B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336" y="1570007"/>
            <a:ext cx="3875077" cy="56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34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1E4E01-A6D0-5CFD-07A0-5E919BBF2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816" y="2319251"/>
            <a:ext cx="7886700" cy="1042042"/>
          </a:xfrm>
        </p:spPr>
        <p:txBody>
          <a:bodyPr>
            <a:normAutofit fontScale="90000"/>
          </a:bodyPr>
          <a:lstStyle/>
          <a:p>
            <a:r>
              <a:rPr lang="de-DE" sz="2600" dirty="0"/>
              <a:t>Stadtpfeifer </a:t>
            </a:r>
            <a:br>
              <a:rPr lang="de-DE" sz="2600" dirty="0"/>
            </a:br>
            <a:r>
              <a:rPr lang="de-DE" sz="2600" dirty="0"/>
              <a:t>zu Nürnberg</a:t>
            </a:r>
            <a:br>
              <a:rPr lang="de-DE" sz="2600" dirty="0"/>
            </a:br>
            <a:br>
              <a:rPr lang="de-DE" sz="2600" dirty="0"/>
            </a:br>
            <a:r>
              <a:rPr lang="de-DE" sz="2600" dirty="0"/>
              <a:t>Staatliche Museen </a:t>
            </a:r>
            <a:br>
              <a:rPr lang="de-DE" sz="2600" dirty="0"/>
            </a:br>
            <a:r>
              <a:rPr lang="de-DE" sz="2600" dirty="0"/>
              <a:t>zu Berlin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8BF84571-3481-0D3D-2AB1-8DBAEA356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4300" y="0"/>
            <a:ext cx="6798560" cy="75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69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E8B73A-F6C4-64EF-63D1-06EB7405E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44134"/>
            <a:ext cx="7886700" cy="1042042"/>
          </a:xfrm>
        </p:spPr>
        <p:txBody>
          <a:bodyPr>
            <a:normAutofit fontScale="90000"/>
          </a:bodyPr>
          <a:lstStyle/>
          <a:p>
            <a:pPr algn="ctr"/>
            <a:r>
              <a:rPr lang="de-DE" sz="2800" dirty="0"/>
              <a:t>Auch Witwen hatten Hofkapellen</a:t>
            </a:r>
            <a:br>
              <a:rPr lang="de-DE" sz="2800" dirty="0"/>
            </a:br>
            <a:r>
              <a:rPr lang="de-DE" sz="2800" dirty="0"/>
              <a:t>Margarte Beaufort Caterina </a:t>
            </a:r>
            <a:r>
              <a:rPr lang="de-DE" sz="2800" dirty="0" err="1"/>
              <a:t>de‘Medici</a:t>
            </a:r>
            <a:r>
              <a:rPr lang="de-DE" sz="2800" dirty="0"/>
              <a:t> (auf dem Bild noch mit ihrem Gatten Heinrich II)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20E5AA0D-E42C-7B38-6394-4CC386B1FC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4719" y="1998000"/>
            <a:ext cx="3018599" cy="468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A7E335A-A16D-E0D0-AD24-95054BDCD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184" y="1998000"/>
            <a:ext cx="3885143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152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D137F6-4480-6DD1-3D26-0612CA275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03842"/>
            <a:ext cx="7886700" cy="1042042"/>
          </a:xfrm>
        </p:spPr>
        <p:txBody>
          <a:bodyPr>
            <a:normAutofit fontScale="90000"/>
          </a:bodyPr>
          <a:lstStyle/>
          <a:p>
            <a:pPr algn="ctr"/>
            <a:r>
              <a:rPr lang="de-DE" sz="2600" dirty="0"/>
              <a:t>„</a:t>
            </a:r>
            <a:r>
              <a:rPr lang="de-DE" sz="2600" dirty="0" err="1"/>
              <a:t>Concerte</a:t>
            </a:r>
            <a:r>
              <a:rPr lang="de-DE" sz="2600" dirty="0"/>
              <a:t> delle </a:t>
            </a:r>
            <a:r>
              <a:rPr lang="de-DE" sz="2600" dirty="0" err="1"/>
              <a:t>dame</a:t>
            </a:r>
            <a:r>
              <a:rPr lang="de-DE" sz="2600" dirty="0"/>
              <a:t>“ am Hof von Alfonso II d‘Este </a:t>
            </a:r>
            <a:br>
              <a:rPr lang="de-DE" sz="2600" dirty="0"/>
            </a:br>
            <a:r>
              <a:rPr lang="de-DE" sz="2600" dirty="0"/>
              <a:t>(einem großen Förderer der Künste und der Wissenschaften)</a:t>
            </a:r>
            <a:br>
              <a:rPr lang="de-DE" sz="2600" dirty="0"/>
            </a:br>
            <a:endParaRPr lang="de-DE" sz="2600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CAF74C34-A6C3-3EF4-D110-A1F99E2420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197" y="1945884"/>
            <a:ext cx="5885454" cy="432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A59F9F8-A6DE-6D8C-BA0F-7F9CD7A0C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592" y="3179784"/>
            <a:ext cx="238125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74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0AAACD-BF47-08BE-7F76-0B119FD1D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38" y="1107867"/>
            <a:ext cx="7886700" cy="1042042"/>
          </a:xfrm>
        </p:spPr>
        <p:txBody>
          <a:bodyPr>
            <a:normAutofit/>
          </a:bodyPr>
          <a:lstStyle/>
          <a:p>
            <a:r>
              <a:rPr lang="de-DE" sz="3000" dirty="0"/>
              <a:t>Kaiser Maximilian I.</a:t>
            </a:r>
            <a:br>
              <a:rPr lang="de-DE" sz="3000" dirty="0"/>
            </a:br>
            <a:r>
              <a:rPr lang="de-DE" sz="3000" dirty="0"/>
              <a:t>1459-1519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910F474-1DC4-2D1B-49AE-DDD9CF727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138" y="2429640"/>
            <a:ext cx="7886700" cy="3907369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de-DE" sz="2600" dirty="0"/>
              <a:t>Albrecht Dürer malt den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de-DE" sz="2600" dirty="0"/>
              <a:t>Kaiser 1518 beim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de-DE" sz="2600" dirty="0"/>
              <a:t>Reichstag in Augsburg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de-DE" sz="2600" dirty="0"/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de-DE" sz="2600" dirty="0"/>
              <a:t>Kaiser Maximilian.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de-DE" sz="2600" dirty="0"/>
              <a:t>Ein großer Habsburger</a:t>
            </a:r>
            <a:r>
              <a:rPr lang="de-DE" sz="2600" i="1" dirty="0"/>
              <a:t>,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de-DE" sz="2600" dirty="0" err="1"/>
              <a:t>hg</a:t>
            </a:r>
            <a:r>
              <a:rPr lang="de-DE" sz="2600" dirty="0"/>
              <a:t>. von Katharina </a:t>
            </a:r>
            <a:r>
              <a:rPr lang="de-DE" sz="2600" dirty="0" err="1"/>
              <a:t>Kaska</a:t>
            </a:r>
            <a:r>
              <a:rPr lang="de-DE" sz="2600" dirty="0"/>
              <a:t>,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de-DE" sz="2600" dirty="0"/>
              <a:t>Katalog zur Ausstellung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de-DE" sz="2600" dirty="0"/>
              <a:t>im Prunksaal der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de-DE" sz="2600" dirty="0"/>
              <a:t>Österreichischen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de-DE" sz="2600" dirty="0"/>
              <a:t>Nationalbibliothek 2019,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de-DE" sz="2600" dirty="0"/>
              <a:t>Salzburg/Wien 2019</a:t>
            </a:r>
          </a:p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BF902E9-C0B3-B5BC-0813-7F0B263A7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000" y="1017917"/>
            <a:ext cx="54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50407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Hochschule für Musik Nürnber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D2447"/>
      </a:accent1>
      <a:accent2>
        <a:srgbClr val="D63517"/>
      </a:accent2>
      <a:accent3>
        <a:srgbClr val="248B9D"/>
      </a:accent3>
      <a:accent4>
        <a:srgbClr val="119D75"/>
      </a:accent4>
      <a:accent5>
        <a:srgbClr val="9D2447"/>
      </a:accent5>
      <a:accent6>
        <a:srgbClr val="DB91A1"/>
      </a:accent6>
      <a:hlink>
        <a:srgbClr val="0563C1"/>
      </a:hlink>
      <a:folHlink>
        <a:srgbClr val="954F72"/>
      </a:folHlink>
    </a:clrScheme>
    <a:fontScheme name="HfM Nürnberg">
      <a:majorFont>
        <a:latin typeface="Brandon Grotesque Regular"/>
        <a:ea typeface=""/>
        <a:cs typeface=""/>
      </a:majorFont>
      <a:minorFont>
        <a:latin typeface="Brandon Grotesque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A8634559-2605-480F-96D6-7992FA63811C}"/>
    </a:ext>
  </a:extLst>
</a:theme>
</file>

<file path=ppt/theme/theme2.xml><?xml version="1.0" encoding="utf-8"?>
<a:theme xmlns:a="http://schemas.openxmlformats.org/drawingml/2006/main" name="3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A92BF819-E4EE-4169-862F-0F411DDC65C7}"/>
    </a:ext>
  </a:extLst>
</a:theme>
</file>

<file path=ppt/theme/theme3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0907766A-67D4-4DB7-B439-AD09A7A838FF}"/>
    </a:ext>
  </a:extLst>
</a:theme>
</file>

<file path=ppt/theme/theme4.xml><?xml version="1.0" encoding="utf-8"?>
<a:theme xmlns:a="http://schemas.openxmlformats.org/drawingml/2006/main" name="2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C791E730-FD20-45F2-A38E-AA5261C677A9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HfM-Vorlage</Template>
  <TotalTime>0</TotalTime>
  <Words>787</Words>
  <Application>Microsoft Office PowerPoint</Application>
  <PresentationFormat>Bildschirmpräsentation (4:3)</PresentationFormat>
  <Paragraphs>165</Paragraphs>
  <Slides>31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31</vt:i4>
      </vt:variant>
    </vt:vector>
  </HeadingPairs>
  <TitlesOfParts>
    <vt:vector size="42" baseType="lpstr">
      <vt:lpstr>Arial</vt:lpstr>
      <vt:lpstr>Brandon Grotesque Bold</vt:lpstr>
      <vt:lpstr>Brandon Grotesque Medium</vt:lpstr>
      <vt:lpstr>Brandon Grotesque Regular</vt:lpstr>
      <vt:lpstr>Calibri</vt:lpstr>
      <vt:lpstr>Calibri Light</vt:lpstr>
      <vt:lpstr>Times New Roman</vt:lpstr>
      <vt:lpstr>Benutzerdefiniertes Design</vt:lpstr>
      <vt:lpstr>3_Benutzerdefiniertes Design</vt:lpstr>
      <vt:lpstr>1_Benutzerdefiniertes Design</vt:lpstr>
      <vt:lpstr>2_Benutzerdefiniertes Design</vt:lpstr>
      <vt:lpstr>PowerPoint-Präsentation</vt:lpstr>
      <vt:lpstr>Literatur</vt:lpstr>
      <vt:lpstr>Hof als Ort kulturellen Handelns</vt:lpstr>
      <vt:lpstr>Akteur*innen</vt:lpstr>
      <vt:lpstr>Michael Praetorius: Syntagma Musicum (1614-19)</vt:lpstr>
      <vt:lpstr>Stadtpfeifer  zu Nürnberg  Staatliche Museen  zu Berlin</vt:lpstr>
      <vt:lpstr>Auch Witwen hatten Hofkapellen Margarte Beaufort Caterina de‘Medici (auf dem Bild noch mit ihrem Gatten Heinrich II)</vt:lpstr>
      <vt:lpstr>„Concerte delle dame“ am Hof von Alfonso II d‘Este  (einem großen Förderer der Künste und der Wissenschaften) </vt:lpstr>
      <vt:lpstr>Kaiser Maximilian I. 1459-1519</vt:lpstr>
      <vt:lpstr>Triumphzug Kaiser Maximilians: Musikerwagen</vt:lpstr>
      <vt:lpstr>PowerPoint-Präsentation</vt:lpstr>
      <vt:lpstr>PowerPoint-Präsentation</vt:lpstr>
      <vt:lpstr>PowerPoint-Präsentation</vt:lpstr>
      <vt:lpstr>Kaiser Maximilian I.</vt:lpstr>
      <vt:lpstr>PowerPoint-Präsentation</vt:lpstr>
      <vt:lpstr>Musik an Maximilians Hof Lieder</vt:lpstr>
      <vt:lpstr>Klangbeispiel</vt:lpstr>
      <vt:lpstr>Klangbeispiel: Heinrich Isaac (1450-1517) Fammi una gratia, amore</vt:lpstr>
      <vt:lpstr>Klangbeispiel: Trauermotette auf den Tod  von Kaiser Maximilian  von Costanzo Festa/Ludwig Senfl: Quis dabit oculis in: Hans Ott, Secundus tomus  novi operis musici…  Nürnberg 1543   Holzschnitt von Albrecht Dürer anlässlich des Todes von Maximilian 1519 </vt:lpstr>
      <vt:lpstr>PowerPoint-Präsentation</vt:lpstr>
      <vt:lpstr>Kaiser Maximilian heiratet Maria von Burgund (1457-1482) ihre Kinder: Philipp der Schöne und Margarete von Österreich</vt:lpstr>
      <vt:lpstr>Maria von Burgund (1457-1482)  erste Ehefrau von  Kaiser Maximilian I.  Stundenbuch von Maria, sie selbst lesend</vt:lpstr>
      <vt:lpstr>PowerPoint-Präsentation</vt:lpstr>
      <vt:lpstr>Margarete von Österreich  (1480-1530)</vt:lpstr>
      <vt:lpstr>Klangbeispiel: Trauermotette auf den Tod  von Philipp dem Schönen, Bruder von Margarete von  Österreich  Pierre de la Rue:  Delicta juventutis   </vt:lpstr>
      <vt:lpstr>Palais von Margarete von Österreich in Mechelen </vt:lpstr>
      <vt:lpstr>Musik am Hof von Margarete von Österreich</vt:lpstr>
      <vt:lpstr>Tanzbüchlein der Margarete von Österreich geschwärztes Pergament, goldene und silberne Tinte Manuskript 9085 der Brüsseler Bibliothèque Royale Tanzschritte werden mit Buchstaben notiert  </vt:lpstr>
      <vt:lpstr>Klangbeispiel: Triste suis Text, möglicherweise  auch Musik von  Margarete von Österreich   </vt:lpstr>
      <vt:lpstr>PowerPoint-Präsentation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Rode-Breymann</dc:creator>
  <cp:lastModifiedBy>Susanne Rode-Breymann</cp:lastModifiedBy>
  <cp:revision>25</cp:revision>
  <dcterms:created xsi:type="dcterms:W3CDTF">2024-10-17T15:33:41Z</dcterms:created>
  <dcterms:modified xsi:type="dcterms:W3CDTF">2026-02-02T08:58:32Z</dcterms:modified>
</cp:coreProperties>
</file>