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668" r:id="rId3"/>
    <p:sldMasterId id="2147483680" r:id="rId4"/>
  </p:sldMasterIdLst>
  <p:notesMasterIdLst>
    <p:notesMasterId r:id="rId32"/>
  </p:notesMasterIdLst>
  <p:sldIdLst>
    <p:sldId id="260" r:id="rId5"/>
    <p:sldId id="390" r:id="rId6"/>
    <p:sldId id="409" r:id="rId7"/>
    <p:sldId id="419" r:id="rId8"/>
    <p:sldId id="420" r:id="rId9"/>
    <p:sldId id="410" r:id="rId10"/>
    <p:sldId id="421" r:id="rId11"/>
    <p:sldId id="401" r:id="rId12"/>
    <p:sldId id="400" r:id="rId13"/>
    <p:sldId id="412" r:id="rId14"/>
    <p:sldId id="413" r:id="rId15"/>
    <p:sldId id="411" r:id="rId16"/>
    <p:sldId id="422" r:id="rId17"/>
    <p:sldId id="423" r:id="rId18"/>
    <p:sldId id="424" r:id="rId19"/>
    <p:sldId id="425" r:id="rId20"/>
    <p:sldId id="414" r:id="rId21"/>
    <p:sldId id="415" r:id="rId22"/>
    <p:sldId id="427" r:id="rId23"/>
    <p:sldId id="399" r:id="rId24"/>
    <p:sldId id="428" r:id="rId25"/>
    <p:sldId id="352" r:id="rId26"/>
    <p:sldId id="429" r:id="rId27"/>
    <p:sldId id="416" r:id="rId28"/>
    <p:sldId id="417" r:id="rId29"/>
    <p:sldId id="431" r:id="rId30"/>
    <p:sldId id="418" r:id="rId3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37F8469-3CBA-4387-B8CB-5D9337A3FFA8}">
          <p14:sldIdLst>
            <p14:sldId id="260"/>
            <p14:sldId id="390"/>
            <p14:sldId id="409"/>
            <p14:sldId id="419"/>
            <p14:sldId id="420"/>
            <p14:sldId id="410"/>
            <p14:sldId id="421"/>
            <p14:sldId id="401"/>
            <p14:sldId id="400"/>
            <p14:sldId id="412"/>
            <p14:sldId id="413"/>
            <p14:sldId id="411"/>
            <p14:sldId id="422"/>
            <p14:sldId id="423"/>
            <p14:sldId id="424"/>
            <p14:sldId id="425"/>
            <p14:sldId id="414"/>
            <p14:sldId id="415"/>
            <p14:sldId id="427"/>
            <p14:sldId id="399"/>
            <p14:sldId id="428"/>
            <p14:sldId id="352"/>
            <p14:sldId id="429"/>
            <p14:sldId id="416"/>
            <p14:sldId id="417"/>
            <p14:sldId id="431"/>
            <p14:sldId id="418"/>
          </p14:sldIdLst>
        </p14:section>
        <p14:section name="Abschnitt ohne Titel" id="{C464A0A4-E9EC-438F-B5E0-9D92C98D0DB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 autoAdjust="0"/>
  </p:normalViewPr>
  <p:slideViewPr>
    <p:cSldViewPr snapToGrid="0" showGuides="1">
      <p:cViewPr varScale="1">
        <p:scale>
          <a:sx n="111" d="100"/>
          <a:sy n="111" d="100"/>
        </p:scale>
        <p:origin x="136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AA78D-4AC1-4C46-AE72-B463F17DFBC8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1E945-E43B-4758-A495-730E19C3E7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913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7921" y="2199179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8939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840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023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054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85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787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8906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639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2134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136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998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PT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99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2504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456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036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87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882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751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499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356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855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6136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78345" y="1353272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78345" y="3860657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4846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6388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53912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8961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7201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374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240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9325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876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41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574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22.01.2026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286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90398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87061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689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4866" y="1404851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4866" y="2595031"/>
            <a:ext cx="7886700" cy="390736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42723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944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6539" y="1349433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8653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2988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672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1489" y="126876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3928" y="1438162"/>
            <a:ext cx="4629150" cy="48856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68109" y="3038361"/>
            <a:ext cx="2949178" cy="327952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989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fM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22.01.2026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989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64866" y="1090815"/>
            <a:ext cx="7886700" cy="1042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64866" y="2234813"/>
            <a:ext cx="7886700" cy="4032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64867" y="6298163"/>
            <a:ext cx="1647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423ED-132E-4A90-B07F-53CD0D783D2B}" type="datetime1">
              <a:rPr lang="de-DE" smtClean="0"/>
              <a:t>22.01.2026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671852" y="6298163"/>
            <a:ext cx="29780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Name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11"/>
          <a:srcRect l="4941"/>
          <a:stretch/>
        </p:blipFill>
        <p:spPr>
          <a:xfrm>
            <a:off x="0" y="1"/>
            <a:ext cx="8285018" cy="977412"/>
          </a:xfrm>
          <a:prstGeom prst="rect">
            <a:avLst/>
          </a:prstGeom>
          <a:gradFill>
            <a:gsLst>
              <a:gs pos="0">
                <a:srgbClr val="A12848"/>
              </a:gs>
              <a:gs pos="33000">
                <a:srgbClr val="B5313C"/>
              </a:gs>
              <a:gs pos="83000">
                <a:srgbClr val="C43632"/>
              </a:gs>
              <a:gs pos="100000">
                <a:srgbClr val="D33C2C"/>
              </a:gs>
            </a:gsLst>
            <a:lin ang="5400000" scaled="1"/>
          </a:gradFill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895" y="74816"/>
            <a:ext cx="1116676" cy="111667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298" y="5789196"/>
            <a:ext cx="422215" cy="6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0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92" r:id="rId4"/>
    <p:sldLayoutId id="2147483664" r:id="rId5"/>
    <p:sldLayoutId id="2147483665" r:id="rId6"/>
    <p:sldLayoutId id="2147483666" r:id="rId7"/>
    <p:sldLayoutId id="2147483667" r:id="rId8"/>
    <p:sldLayoutId id="2147483693" r:id="rId9"/>
  </p:sldLayoutIdLst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4ABBD-5CBC-4EC8-A5A1-5BB4050D36BB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338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7924-D5B9-47EF-9550-C6B88F244E72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23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24CCA-E626-4C9C-9330-8F72E7471D67}" type="datetimeFigureOut">
              <a:rPr lang="de-DE" smtClean="0"/>
              <a:t>22.01.2026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365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bin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de.wikipedia.org/wiki/Sequenz_(Liturgie)" TargetMode="External"/><Relationship Id="rId13" Type="http://schemas.openxmlformats.org/officeDocument/2006/relationships/hyperlink" Target="https://de.wikipedia.org/wiki/Sanctus#Sanctus_und_Benedictus_in_der_Kirchenmusik" TargetMode="External"/><Relationship Id="rId3" Type="http://schemas.openxmlformats.org/officeDocument/2006/relationships/hyperlink" Target="https://de.wikipedia.org/wiki/Kyrie_eleison" TargetMode="External"/><Relationship Id="rId7" Type="http://schemas.openxmlformats.org/officeDocument/2006/relationships/hyperlink" Target="https://de.wikipedia.org/wiki/Tractus_(Gesang)" TargetMode="External"/><Relationship Id="rId12" Type="http://schemas.openxmlformats.org/officeDocument/2006/relationships/hyperlink" Target="https://de.wikipedia.org/wiki/Hosianna" TargetMode="External"/><Relationship Id="rId17" Type="http://schemas.openxmlformats.org/officeDocument/2006/relationships/hyperlink" Target="https://de.wikipedia.org/wiki/Benedicamus_Domino" TargetMode="External"/><Relationship Id="rId2" Type="http://schemas.openxmlformats.org/officeDocument/2006/relationships/hyperlink" Target="https://de.wikipedia.org/wiki/Introitus_(Gesang)" TargetMode="External"/><Relationship Id="rId16" Type="http://schemas.openxmlformats.org/officeDocument/2006/relationships/hyperlink" Target="https://de.wikipedia.org/wiki/Ite,_missa_est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e.wikipedia.org/wiki/Halleluja" TargetMode="External"/><Relationship Id="rId11" Type="http://schemas.openxmlformats.org/officeDocument/2006/relationships/hyperlink" Target="https://de.wikipedia.org/wiki/Sanctus" TargetMode="External"/><Relationship Id="rId5" Type="http://schemas.openxmlformats.org/officeDocument/2006/relationships/hyperlink" Target="https://de.wikipedia.org/wiki/Graduale_(Gesang)" TargetMode="External"/><Relationship Id="rId15" Type="http://schemas.openxmlformats.org/officeDocument/2006/relationships/hyperlink" Target="https://de.wikipedia.org/wiki/Communio_(Liturgie)" TargetMode="External"/><Relationship Id="rId10" Type="http://schemas.openxmlformats.org/officeDocument/2006/relationships/hyperlink" Target="https://de.wikipedia.org/wiki/Offertorium" TargetMode="External"/><Relationship Id="rId4" Type="http://schemas.openxmlformats.org/officeDocument/2006/relationships/hyperlink" Target="https://de.wikipedia.org/wiki/Gloria" TargetMode="External"/><Relationship Id="rId9" Type="http://schemas.openxmlformats.org/officeDocument/2006/relationships/hyperlink" Target="https://de.wikipedia.org/wiki/Credo" TargetMode="External"/><Relationship Id="rId14" Type="http://schemas.openxmlformats.org/officeDocument/2006/relationships/hyperlink" Target="https://de.wikipedia.org/wiki/Agnus_Dei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t="9451" r="-145" b="34891"/>
          <a:stretch/>
        </p:blipFill>
        <p:spPr>
          <a:xfrm>
            <a:off x="0" y="0"/>
            <a:ext cx="6909818" cy="408611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 rot="21300000">
            <a:off x="329984" y="4664175"/>
            <a:ext cx="9297907" cy="553998"/>
          </a:xfrm>
          <a:custGeom>
            <a:avLst/>
            <a:gdLst>
              <a:gd name="connsiteX0" fmla="*/ 0 w 7704856"/>
              <a:gd name="connsiteY0" fmla="*/ 0 h 369332"/>
              <a:gd name="connsiteX1" fmla="*/ 7704856 w 7704856"/>
              <a:gd name="connsiteY1" fmla="*/ 0 h 369332"/>
              <a:gd name="connsiteX2" fmla="*/ 7704856 w 7704856"/>
              <a:gd name="connsiteY2" fmla="*/ 369332 h 369332"/>
              <a:gd name="connsiteX3" fmla="*/ 0 w 7704856"/>
              <a:gd name="connsiteY3" fmla="*/ 369332 h 369332"/>
              <a:gd name="connsiteX4" fmla="*/ 0 w 7704856"/>
              <a:gd name="connsiteY4" fmla="*/ 0 h 369332"/>
              <a:gd name="connsiteX0" fmla="*/ 0 w 7704856"/>
              <a:gd name="connsiteY0" fmla="*/ 0 h 796052"/>
              <a:gd name="connsiteX1" fmla="*/ 7704856 w 7704856"/>
              <a:gd name="connsiteY1" fmla="*/ 0 h 796052"/>
              <a:gd name="connsiteX2" fmla="*/ 7704856 w 7704856"/>
              <a:gd name="connsiteY2" fmla="*/ 369332 h 796052"/>
              <a:gd name="connsiteX3" fmla="*/ 132080 w 7704856"/>
              <a:gd name="connsiteY3" fmla="*/ 796052 h 796052"/>
              <a:gd name="connsiteX4" fmla="*/ 0 w 7704856"/>
              <a:gd name="connsiteY4" fmla="*/ 0 h 796052"/>
              <a:gd name="connsiteX0" fmla="*/ 0 w 7603256"/>
              <a:gd name="connsiteY0" fmla="*/ 365760 h 796052"/>
              <a:gd name="connsiteX1" fmla="*/ 7603256 w 7603256"/>
              <a:gd name="connsiteY1" fmla="*/ 0 h 796052"/>
              <a:gd name="connsiteX2" fmla="*/ 7603256 w 7603256"/>
              <a:gd name="connsiteY2" fmla="*/ 369332 h 796052"/>
              <a:gd name="connsiteX3" fmla="*/ 30480 w 7603256"/>
              <a:gd name="connsiteY3" fmla="*/ 796052 h 796052"/>
              <a:gd name="connsiteX4" fmla="*/ 0 w 7603256"/>
              <a:gd name="connsiteY4" fmla="*/ 365760 h 796052"/>
              <a:gd name="connsiteX0" fmla="*/ 0 w 7603256"/>
              <a:gd name="connsiteY0" fmla="*/ 934720 h 1365012"/>
              <a:gd name="connsiteX1" fmla="*/ 7471176 w 7603256"/>
              <a:gd name="connsiteY1" fmla="*/ 0 h 1365012"/>
              <a:gd name="connsiteX2" fmla="*/ 7603256 w 7603256"/>
              <a:gd name="connsiteY2" fmla="*/ 938292 h 1365012"/>
              <a:gd name="connsiteX3" fmla="*/ 30480 w 7603256"/>
              <a:gd name="connsiteY3" fmla="*/ 1365012 h 1365012"/>
              <a:gd name="connsiteX4" fmla="*/ 0 w 7603256"/>
              <a:gd name="connsiteY4" fmla="*/ 934720 h 136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3256" h="1365012">
                <a:moveTo>
                  <a:pt x="0" y="934720"/>
                </a:moveTo>
                <a:lnTo>
                  <a:pt x="7471176" y="0"/>
                </a:lnTo>
                <a:lnTo>
                  <a:pt x="7603256" y="938292"/>
                </a:lnTo>
                <a:lnTo>
                  <a:pt x="30480" y="1365012"/>
                </a:lnTo>
                <a:lnTo>
                  <a:pt x="0" y="93472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Medium" panose="020B0603020203060202" pitchFamily="34" charset="0"/>
                <a:ea typeface="+mn-ea"/>
                <a:cs typeface="+mn-cs"/>
              </a:rPr>
              <a:t>HIER IST PLTZ FÜR TITEL ODER BEGRÜSSUNG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003" y="347346"/>
            <a:ext cx="1440167" cy="144016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 rot="21088414">
            <a:off x="5583128" y="3817763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Bold" panose="020B0803020203060202" pitchFamily="34" charset="0"/>
                <a:ea typeface="+mn-ea"/>
                <a:cs typeface="+mn-cs"/>
              </a:rPr>
              <a:t>Titel Fett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9127"/>
            <a:ext cx="9144000" cy="4276279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 rot="21000000">
            <a:off x="489532" y="3397733"/>
            <a:ext cx="6480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3000" dirty="0">
              <a:solidFill>
                <a:prstClr val="white"/>
              </a:solidFill>
              <a:latin typeface="Brandon Grotesque Bold" panose="020B0803020203060202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000" dirty="0">
                <a:solidFill>
                  <a:prstClr val="white"/>
                </a:solidFill>
                <a:latin typeface="Brandon Grotesque Bold" panose="020B0803020203060202" pitchFamily="34" charset="0"/>
              </a:rPr>
              <a:t>26.01.2026: Messe</a:t>
            </a:r>
          </a:p>
        </p:txBody>
      </p:sp>
    </p:spTree>
    <p:extLst>
      <p:ext uri="{BB962C8B-B14F-4D97-AF65-F5344CB8AC3E}">
        <p14:creationId xmlns:p14="http://schemas.microsoft.com/office/powerpoint/2010/main" val="3983142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B5E0D-C231-65F3-E1D8-69B6FB864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35189-A372-0713-176D-85B8FFCBC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1" y="546701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3000" b="1" dirty="0"/>
              <a:t>Klangbeispiel</a:t>
            </a:r>
            <a:endParaRPr lang="de-DE" sz="3400" b="1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331D84F-AC12-DAE7-ED8E-9CEEFC375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9970"/>
            <a:ext cx="7886700" cy="3907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600" b="1" dirty="0"/>
              <a:t>Pierre de la Rue</a:t>
            </a:r>
            <a:r>
              <a:rPr lang="de-DE" sz="2600" dirty="0"/>
              <a:t>: Credo aus </a:t>
            </a:r>
            <a:r>
              <a:rPr lang="de-DE" sz="2600" i="1" dirty="0"/>
              <a:t>Missa „Cum </a:t>
            </a:r>
            <a:r>
              <a:rPr lang="de-DE" sz="2600" i="1" dirty="0" err="1"/>
              <a:t>iocunditate</a:t>
            </a:r>
            <a:r>
              <a:rPr lang="de-DE" sz="2600" i="1" dirty="0"/>
              <a:t>“ </a:t>
            </a:r>
            <a:r>
              <a:rPr lang="de-DE" sz="2600" dirty="0"/>
              <a:t>(Ende 1480er Jahre); Fragment aus der Eröffnung einer Antiphon zum Fest </a:t>
            </a:r>
            <a:r>
              <a:rPr lang="de-DE" sz="2600" dirty="0" err="1"/>
              <a:t>Mariae</a:t>
            </a:r>
            <a:r>
              <a:rPr lang="de-DE" sz="2600" dirty="0"/>
              <a:t> Geburt im Tenor</a:t>
            </a:r>
          </a:p>
          <a:p>
            <a:pPr marL="0" indent="0">
              <a:buNone/>
            </a:pPr>
            <a:r>
              <a:rPr lang="de-DE" sz="2600" dirty="0"/>
              <a:t>The Hilliard Ensemble</a:t>
            </a:r>
          </a:p>
          <a:p>
            <a:pPr marL="0" indent="0">
              <a:buNone/>
            </a:pPr>
            <a:r>
              <a:rPr lang="de-DE" sz="2600" dirty="0"/>
              <a:t>	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16CD3B5-C131-44FB-234E-C5B96D7EE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310924"/>
            <a:ext cx="533400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75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D17688-4973-431A-A7BC-D542095E9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34" y="1099234"/>
            <a:ext cx="7886700" cy="1042042"/>
          </a:xfrm>
        </p:spPr>
        <p:txBody>
          <a:bodyPr>
            <a:normAutofit/>
          </a:bodyPr>
          <a:lstStyle/>
          <a:p>
            <a:r>
              <a:rPr lang="de-DE" sz="2900" dirty="0"/>
              <a:t>Dufay: Cantus firmus-Messen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31C905-6E55-4F3A-94E1-D47464C02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034" y="2210566"/>
            <a:ext cx="7886700" cy="3907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600" dirty="0"/>
              <a:t>Missa Caput (um 1440)</a:t>
            </a:r>
          </a:p>
          <a:p>
            <a:pPr marL="0" indent="0">
              <a:buNone/>
            </a:pPr>
            <a:r>
              <a:rPr lang="de-DE" sz="2600" dirty="0"/>
              <a:t>Missa La Mort de Saint </a:t>
            </a:r>
            <a:r>
              <a:rPr lang="de-DE" sz="2600" dirty="0" err="1"/>
              <a:t>Gothard</a:t>
            </a:r>
            <a:endParaRPr lang="de-DE" sz="2600" dirty="0"/>
          </a:p>
          <a:p>
            <a:pPr marL="0" indent="0">
              <a:buNone/>
            </a:pPr>
            <a:r>
              <a:rPr lang="de-DE" sz="2600" dirty="0"/>
              <a:t>Missa Se la </a:t>
            </a:r>
            <a:r>
              <a:rPr lang="de-DE" sz="2600" dirty="0" err="1"/>
              <a:t>face</a:t>
            </a:r>
            <a:r>
              <a:rPr lang="de-DE" sz="2600" dirty="0"/>
              <a:t> </a:t>
            </a:r>
            <a:r>
              <a:rPr lang="de-DE" sz="2600" dirty="0" err="1"/>
              <a:t>ay</a:t>
            </a:r>
            <a:r>
              <a:rPr lang="de-DE" sz="2600" dirty="0"/>
              <a:t> pale </a:t>
            </a:r>
          </a:p>
          <a:p>
            <a:pPr marL="0" indent="0">
              <a:buNone/>
            </a:pPr>
            <a:r>
              <a:rPr lang="de-DE" sz="2600" dirty="0"/>
              <a:t>	(um 1450)</a:t>
            </a:r>
          </a:p>
          <a:p>
            <a:pPr marL="0" indent="0">
              <a:buNone/>
            </a:pPr>
            <a:r>
              <a:rPr lang="de-DE" sz="2600" dirty="0"/>
              <a:t>Missa L‘homme </a:t>
            </a:r>
            <a:r>
              <a:rPr lang="de-DE" sz="2600" dirty="0" err="1"/>
              <a:t>armé</a:t>
            </a:r>
            <a:r>
              <a:rPr lang="de-DE" sz="2600" dirty="0"/>
              <a:t> </a:t>
            </a:r>
          </a:p>
          <a:p>
            <a:pPr marL="0" indent="0">
              <a:buNone/>
            </a:pPr>
            <a:r>
              <a:rPr lang="en-US" sz="2600" dirty="0" err="1"/>
              <a:t>Missa</a:t>
            </a:r>
            <a:r>
              <a:rPr lang="en-US" sz="2600" dirty="0"/>
              <a:t> Ecce ancilla domini (1463)</a:t>
            </a:r>
            <a:endParaRPr lang="de-DE" sz="2600" dirty="0"/>
          </a:p>
          <a:p>
            <a:pPr marL="0" indent="0">
              <a:buNone/>
            </a:pPr>
            <a:r>
              <a:rPr lang="en-US" sz="2600" dirty="0" err="1"/>
              <a:t>Missa</a:t>
            </a:r>
            <a:r>
              <a:rPr lang="en-US" sz="2600" dirty="0"/>
              <a:t> Ave Regina </a:t>
            </a:r>
            <a:r>
              <a:rPr lang="en-US" sz="2600" dirty="0" err="1"/>
              <a:t>caelorum</a:t>
            </a:r>
            <a:r>
              <a:rPr lang="en-US" sz="2600" dirty="0"/>
              <a:t> </a:t>
            </a:r>
          </a:p>
          <a:p>
            <a:pPr marL="0" indent="0">
              <a:buNone/>
            </a:pPr>
            <a:r>
              <a:rPr lang="en-US" sz="2600" dirty="0"/>
              <a:t>	(1464-70)</a:t>
            </a:r>
            <a:endParaRPr lang="de-DE" sz="2600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924FAA9-487D-6AC6-BCE4-247ACF4EC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046" y="222501"/>
            <a:ext cx="4383954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C441D-E0BF-1A78-2964-4C3797B56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637C7A-3E08-9519-9D86-2FDC8E716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173" y="2019428"/>
            <a:ext cx="7886700" cy="1042042"/>
          </a:xfrm>
        </p:spPr>
        <p:txBody>
          <a:bodyPr>
            <a:normAutofit fontScale="90000"/>
          </a:bodyPr>
          <a:lstStyle/>
          <a:p>
            <a:pPr marL="0" indent="0">
              <a:lnSpc>
                <a:spcPts val="2800"/>
              </a:lnSpc>
              <a:spcBef>
                <a:spcPts val="0"/>
              </a:spcBef>
            </a:pPr>
            <a:r>
              <a:rPr lang="de-DE" sz="3300" dirty="0"/>
              <a:t>Giovanni </a:t>
            </a:r>
            <a:br>
              <a:rPr lang="de-DE" sz="3300" dirty="0"/>
            </a:br>
            <a:r>
              <a:rPr lang="de-DE" sz="3300" dirty="0"/>
              <a:t>Pierluigi da </a:t>
            </a:r>
            <a:br>
              <a:rPr lang="de-DE" sz="3300" dirty="0"/>
            </a:br>
            <a:r>
              <a:rPr lang="de-DE" sz="3300" dirty="0"/>
              <a:t>Palestrina </a:t>
            </a:r>
            <a:br>
              <a:rPr lang="de-DE" sz="3300" dirty="0"/>
            </a:br>
            <a:r>
              <a:rPr lang="de-DE" sz="3300" dirty="0"/>
              <a:t>(ca. 1525-1594) </a:t>
            </a:r>
            <a:br>
              <a:rPr lang="de-DE" sz="3600" dirty="0"/>
            </a:br>
            <a:br>
              <a:rPr lang="de-DE" sz="3600" dirty="0"/>
            </a:br>
            <a:endParaRPr lang="de-DE" sz="34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4B50427-208F-E887-8221-8FCD543E6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6486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88D3431-12F7-805B-9851-738319787DA3}"/>
              </a:ext>
            </a:extLst>
          </p:cNvPr>
          <p:cNvSpPr txBox="1"/>
          <p:nvPr/>
        </p:nvSpPr>
        <p:spPr>
          <a:xfrm>
            <a:off x="321173" y="3061470"/>
            <a:ext cx="47684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2400" b="0" i="0" dirty="0">
                <a:solidFill>
                  <a:srgbClr val="222222"/>
                </a:solidFill>
                <a:effectLst/>
              </a:rPr>
              <a:t>Palestrina überreicht </a:t>
            </a:r>
          </a:p>
          <a:p>
            <a:pPr algn="l"/>
            <a:r>
              <a:rPr lang="de-DE" sz="2400" b="0" i="0" dirty="0">
                <a:solidFill>
                  <a:srgbClr val="222222"/>
                </a:solidFill>
                <a:effectLst/>
              </a:rPr>
              <a:t>Papst Julius III. sein </a:t>
            </a:r>
          </a:p>
          <a:p>
            <a:pPr algn="l"/>
            <a:r>
              <a:rPr lang="de-DE" sz="2400" b="0" i="0" dirty="0">
                <a:solidFill>
                  <a:srgbClr val="222222"/>
                </a:solidFill>
                <a:effectLst/>
              </a:rPr>
              <a:t>erstes </a:t>
            </a:r>
            <a:r>
              <a:rPr lang="de-DE" sz="2400" b="0" i="0" dirty="0" err="1">
                <a:solidFill>
                  <a:srgbClr val="222222"/>
                </a:solidFill>
                <a:effectLst/>
              </a:rPr>
              <a:t>Messenbuch</a:t>
            </a:r>
            <a:r>
              <a:rPr lang="de-DE" sz="2400" b="0" i="0" dirty="0">
                <a:solidFill>
                  <a:srgbClr val="222222"/>
                </a:solidFill>
                <a:effectLst/>
              </a:rPr>
              <a:t> </a:t>
            </a:r>
          </a:p>
          <a:p>
            <a:pPr algn="l"/>
            <a:r>
              <a:rPr lang="de-DE" sz="2400" b="0" i="0" dirty="0">
                <a:solidFill>
                  <a:srgbClr val="222222"/>
                </a:solidFill>
                <a:effectLst/>
              </a:rPr>
              <a:t>(Rom 1554)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4CD7BC8-978B-0115-9A52-4FD1431EA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200" y="127364"/>
            <a:ext cx="5786800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56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3CF665-3B6A-9B77-5788-AE519659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481" y="809629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3000" dirty="0"/>
              <a:t>Cappella </a:t>
            </a:r>
            <a:r>
              <a:rPr lang="de-DE" sz="3000" dirty="0" err="1"/>
              <a:t>Sistina</a:t>
            </a:r>
            <a:r>
              <a:rPr lang="de-DE" sz="3000" dirty="0"/>
              <a:t>: </a:t>
            </a:r>
            <a:br>
              <a:rPr lang="de-DE" sz="3000" dirty="0"/>
            </a:br>
            <a:r>
              <a:rPr lang="de-DE" sz="3000" dirty="0"/>
              <a:t>unter Papst Sixtus IV. zwischen 1475 und 1483 erbaut, am 15. August 1483 geweiht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D06D257B-68F2-DBE4-6C1A-9D7D38B088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2664" y="2052097"/>
            <a:ext cx="703201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07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5CFA6B-16CC-4D55-C71B-179D86DAE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6455CD08-13D6-6B9E-3E66-AB1A183E27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8400" y="18000"/>
            <a:ext cx="57456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47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E84E3E-CD55-A4E9-44A3-DEAEA9067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907979"/>
            <a:ext cx="7886700" cy="1042042"/>
          </a:xfrm>
        </p:spPr>
        <p:txBody>
          <a:bodyPr>
            <a:normAutofit fontScale="90000"/>
          </a:bodyPr>
          <a:lstStyle/>
          <a:p>
            <a:r>
              <a:rPr lang="de-DE" sz="2800" dirty="0"/>
              <a:t>Cappella Giulia </a:t>
            </a:r>
            <a:br>
              <a:rPr lang="de-DE" sz="2800" dirty="0"/>
            </a:br>
            <a:r>
              <a:rPr lang="de-DE" sz="2800" dirty="0"/>
              <a:t>am Petersdom, wo </a:t>
            </a:r>
            <a:br>
              <a:rPr lang="de-DE" sz="2800" dirty="0"/>
            </a:br>
            <a:r>
              <a:rPr lang="de-DE" sz="2800" dirty="0"/>
              <a:t>Palestrina von 1571-1594 </a:t>
            </a:r>
            <a:br>
              <a:rPr lang="de-DE" sz="2800" dirty="0"/>
            </a:br>
            <a:r>
              <a:rPr lang="de-DE" sz="2800" dirty="0"/>
              <a:t>tätig war</a:t>
            </a:r>
            <a:br>
              <a:rPr lang="de-DE" sz="2800" dirty="0"/>
            </a:br>
            <a:br>
              <a:rPr lang="de-DE" sz="2800" dirty="0"/>
            </a:br>
            <a:r>
              <a:rPr lang="de-DE" sz="2800" dirty="0"/>
              <a:t>aus der Musikalien-</a:t>
            </a:r>
            <a:br>
              <a:rPr lang="de-DE" sz="2800" dirty="0"/>
            </a:br>
            <a:r>
              <a:rPr lang="de-DE" sz="2800" dirty="0" err="1"/>
              <a:t>sammlung</a:t>
            </a:r>
            <a:r>
              <a:rPr lang="de-DE" sz="2800" dirty="0"/>
              <a:t> der </a:t>
            </a:r>
            <a:br>
              <a:rPr lang="de-DE" sz="2800" dirty="0"/>
            </a:br>
            <a:r>
              <a:rPr lang="de-DE" sz="2800" dirty="0"/>
              <a:t>Cappella Giulia</a:t>
            </a:r>
            <a:br>
              <a:rPr lang="de-DE" sz="2800" dirty="0"/>
            </a:br>
            <a:r>
              <a:rPr lang="de-DE" sz="2800" dirty="0"/>
              <a:t>Capp.Giulia.XIII.27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A536C935-C6C5-32A7-7BC0-1A2B196A9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8866" y="18000"/>
            <a:ext cx="4945134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5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73863E-8D4B-881B-5196-850D4617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76715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2800" dirty="0"/>
              <a:t>Tridentinisches Konzil (1545-1563) </a:t>
            </a:r>
            <a:br>
              <a:rPr lang="de-DE" sz="2800" dirty="0"/>
            </a:br>
            <a:r>
              <a:rPr lang="de-DE" sz="2800" dirty="0"/>
              <a:t>drei Tagungsperioden: 1545-47; 1551/52; 1562/63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4683F61E-8ED7-2AE5-15B3-CADF50EB5F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2429" y="1818000"/>
            <a:ext cx="694792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87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BD2D95-1D59-4CFB-8417-800ECFECF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400" dirty="0"/>
              <a:t>Palestrina-Stil: Exemplum </a:t>
            </a:r>
            <a:r>
              <a:rPr lang="de-DE" sz="3400" dirty="0" err="1"/>
              <a:t>classicum</a:t>
            </a:r>
            <a:r>
              <a:rPr lang="de-DE" sz="3400" dirty="0"/>
              <a:t>: </a:t>
            </a:r>
            <a:br>
              <a:rPr lang="de-DE" sz="3400" dirty="0"/>
            </a:br>
            <a:r>
              <a:rPr lang="de-DE" sz="3400" i="1" dirty="0"/>
              <a:t>Missae </a:t>
            </a:r>
            <a:r>
              <a:rPr lang="de-DE" sz="3400" i="1" dirty="0" err="1"/>
              <a:t>Papae</a:t>
            </a:r>
            <a:r>
              <a:rPr lang="de-DE" sz="3400" i="1" dirty="0"/>
              <a:t> </a:t>
            </a:r>
            <a:r>
              <a:rPr lang="de-DE" sz="3400" i="1" dirty="0" err="1"/>
              <a:t>Marcelli</a:t>
            </a:r>
            <a:endParaRPr lang="de-DE" sz="3400" i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CB310A-8B4B-45EE-8D3D-B148C1528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/>
              <a:t>melodisches Ideal von Fortschreitungen in Ganz- und Halbtonschritten, </a:t>
            </a:r>
          </a:p>
          <a:p>
            <a:pPr marL="0" lvl="0" indent="0">
              <a:buNone/>
            </a:pPr>
            <a:r>
              <a:rPr lang="de-DE" sz="2400" dirty="0"/>
              <a:t>Ausgleich von größeren Intervallen in der Melodie durch stufenweise Bewegung in die Gegenrichtung, </a:t>
            </a:r>
          </a:p>
          <a:p>
            <a:pPr marL="0" lvl="0" indent="0">
              <a:buNone/>
            </a:pPr>
            <a:r>
              <a:rPr lang="de-DE" sz="2400" dirty="0"/>
              <a:t>dissonante Zusammenklänge werden möglichst unauffällig eingeführt und nach strengen Regeln wieder aufgelöst, </a:t>
            </a:r>
          </a:p>
          <a:p>
            <a:pPr marL="0" lvl="0" indent="0">
              <a:buNone/>
            </a:pPr>
            <a:r>
              <a:rPr lang="de-DE" sz="2400" dirty="0"/>
              <a:t>ausgewogener Wechsel zwischen Voll- und Geringstimmigkeit und Ausgleichsprinzip zwischen vertracktem polyphonem Stimmgeflecht und Kürze von Textabschnitten </a:t>
            </a:r>
          </a:p>
        </p:txBody>
      </p:sp>
    </p:spTree>
    <p:extLst>
      <p:ext uri="{BB962C8B-B14F-4D97-AF65-F5344CB8AC3E}">
        <p14:creationId xmlns:p14="http://schemas.microsoft.com/office/powerpoint/2010/main" val="1169115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B5E0D-C231-65F3-E1D8-69B6FB864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35189-A372-0713-176D-85B8FFCBC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357" y="1124407"/>
            <a:ext cx="7886700" cy="1042042"/>
          </a:xfrm>
        </p:spPr>
        <p:txBody>
          <a:bodyPr>
            <a:noAutofit/>
          </a:bodyPr>
          <a:lstStyle/>
          <a:p>
            <a:r>
              <a:rPr lang="de-DE" sz="3000" b="1" dirty="0"/>
              <a:t>Klangbeispiel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331D84F-AC12-DAE7-ED8E-9CEEFC375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12" y="2558540"/>
            <a:ext cx="7886700" cy="390736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Palestrina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dirty="0"/>
              <a:t>Sanctus </a:t>
            </a:r>
            <a:r>
              <a:rPr lang="en-US" dirty="0" err="1"/>
              <a:t>aus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“</a:t>
            </a:r>
            <a:r>
              <a:rPr lang="en-US" dirty="0" err="1"/>
              <a:t>Missa</a:t>
            </a:r>
            <a:r>
              <a:rPr lang="en-US" dirty="0"/>
              <a:t> pro </a:t>
            </a:r>
            <a:r>
              <a:rPr lang="en-US" dirty="0" err="1"/>
              <a:t>defunctis</a:t>
            </a:r>
            <a:r>
              <a:rPr lang="en-US" dirty="0"/>
              <a:t>”</a:t>
            </a:r>
          </a:p>
          <a:p>
            <a:pPr marL="0" indent="0">
              <a:buNone/>
            </a:pPr>
            <a:r>
              <a:rPr lang="en-US" dirty="0"/>
              <a:t>a 5 (Rom 1591)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Canticleer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2400" dirty="0"/>
              <a:t>	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415B985-2467-CA5E-0DEF-720CFDE91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005" y="0"/>
            <a:ext cx="5089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27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97F4E5-628A-76DC-05BD-17ACE32D3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3300" b="1" dirty="0"/>
              <a:t>L‘homme </a:t>
            </a:r>
            <a:r>
              <a:rPr lang="de-DE" sz="3300" b="1" dirty="0" err="1"/>
              <a:t>armé</a:t>
            </a:r>
            <a:r>
              <a:rPr lang="de-DE" sz="3300" b="1" dirty="0"/>
              <a:t> Messen</a:t>
            </a:r>
            <a:br>
              <a:rPr lang="de-DE" dirty="0"/>
            </a:br>
            <a:endParaRPr lang="de-DE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DFF5C8E-CC5A-A943-25FD-235424B41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782" y="2446893"/>
            <a:ext cx="860869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5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9AD60-A3BE-FFD9-7127-E3CF8B5DB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F08021-1A87-0A3C-9E48-05B01687D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610524"/>
            <a:ext cx="7886700" cy="10420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br>
              <a:rPr lang="de-DE" sz="3400" dirty="0"/>
            </a:br>
            <a:r>
              <a:rPr lang="de-DE" sz="3400" dirty="0"/>
              <a:t>Messe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FF48D4-D877-16F0-75F9-9CFC85D26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108" y="2005584"/>
            <a:ext cx="7886700" cy="3907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600" i="1" dirty="0"/>
              <a:t>„O </a:t>
            </a:r>
            <a:r>
              <a:rPr lang="de-DE" sz="2600" i="1" dirty="0" err="1"/>
              <a:t>sacrum</a:t>
            </a:r>
            <a:r>
              <a:rPr lang="de-DE" sz="2600" i="1" dirty="0"/>
              <a:t> </a:t>
            </a:r>
            <a:r>
              <a:rPr lang="de-DE" sz="2600" i="1" dirty="0" err="1"/>
              <a:t>convivium</a:t>
            </a:r>
            <a:r>
              <a:rPr lang="de-DE" sz="2600" i="1" dirty="0"/>
              <a:t>, in quo Christus </a:t>
            </a:r>
            <a:r>
              <a:rPr lang="de-DE" sz="2600" i="1" dirty="0" err="1"/>
              <a:t>sumitur</a:t>
            </a:r>
            <a:r>
              <a:rPr lang="de-DE" sz="2600" i="1" dirty="0"/>
              <a:t>: </a:t>
            </a:r>
            <a:r>
              <a:rPr lang="de-DE" sz="2600" i="1" dirty="0" err="1"/>
              <a:t>recolitur</a:t>
            </a:r>
            <a:r>
              <a:rPr lang="de-DE" sz="2600" i="1" dirty="0"/>
              <a:t> memoria </a:t>
            </a:r>
            <a:r>
              <a:rPr lang="de-DE" sz="2600" i="1" dirty="0" err="1"/>
              <a:t>passionis</a:t>
            </a:r>
            <a:r>
              <a:rPr lang="de-DE" sz="2600" i="1" dirty="0"/>
              <a:t> </a:t>
            </a:r>
            <a:r>
              <a:rPr lang="de-DE" sz="2600" i="1" dirty="0" err="1"/>
              <a:t>eius</a:t>
            </a:r>
            <a:r>
              <a:rPr lang="de-DE" sz="2600" i="1" dirty="0"/>
              <a:t>, mens </a:t>
            </a:r>
            <a:r>
              <a:rPr lang="de-DE" sz="2600" i="1" dirty="0" err="1"/>
              <a:t>impletur</a:t>
            </a:r>
            <a:r>
              <a:rPr lang="de-DE" sz="2600" i="1" dirty="0"/>
              <a:t> </a:t>
            </a:r>
            <a:r>
              <a:rPr lang="de-DE" sz="2600" i="1" dirty="0" err="1"/>
              <a:t>gratia</a:t>
            </a:r>
            <a:r>
              <a:rPr lang="de-DE" sz="2600" i="1" dirty="0"/>
              <a:t> et </a:t>
            </a:r>
            <a:r>
              <a:rPr lang="de-DE" sz="2600" i="1" dirty="0" err="1"/>
              <a:t>futurae</a:t>
            </a:r>
            <a:r>
              <a:rPr lang="de-DE" sz="2600" i="1" dirty="0"/>
              <a:t> </a:t>
            </a:r>
            <a:r>
              <a:rPr lang="de-DE" sz="2600" i="1" dirty="0" err="1"/>
              <a:t>gloriae</a:t>
            </a:r>
            <a:r>
              <a:rPr lang="de-DE" sz="2600" i="1" dirty="0"/>
              <a:t> nobis </a:t>
            </a:r>
            <a:r>
              <a:rPr lang="de-DE" sz="2600" i="1" dirty="0" err="1"/>
              <a:t>pignus</a:t>
            </a:r>
            <a:r>
              <a:rPr lang="de-DE" sz="2600" i="1" dirty="0"/>
              <a:t> datur, </a:t>
            </a:r>
            <a:r>
              <a:rPr lang="de-DE" sz="2600" i="1" dirty="0" err="1"/>
              <a:t>alleluia</a:t>
            </a:r>
            <a:r>
              <a:rPr lang="de-DE" sz="2600" i="1" dirty="0"/>
              <a:t>.“</a:t>
            </a:r>
            <a:r>
              <a:rPr lang="de-DE" sz="2600" dirty="0"/>
              <a:t> </a:t>
            </a:r>
          </a:p>
          <a:p>
            <a:pPr marL="0" indent="0">
              <a:buNone/>
            </a:pPr>
            <a:r>
              <a:rPr lang="de-DE" sz="2600" dirty="0"/>
              <a:t>O heiliges Mahl, in dem Christus unsere Speise ist: Gedächtnis seines Leidens, Fülle der Gnade, Unterpfand der künftigen Herrlichkeit. Halleluja </a:t>
            </a:r>
          </a:p>
          <a:p>
            <a:pPr marL="0" indent="0">
              <a:buNone/>
            </a:pPr>
            <a:r>
              <a:rPr lang="de-DE" sz="2600" dirty="0"/>
              <a:t>Thomas von Aquin (1224/25-1274) </a:t>
            </a:r>
          </a:p>
        </p:txBody>
      </p:sp>
    </p:spTree>
    <p:extLst>
      <p:ext uri="{BB962C8B-B14F-4D97-AF65-F5344CB8AC3E}">
        <p14:creationId xmlns:p14="http://schemas.microsoft.com/office/powerpoint/2010/main" val="4201964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E2D46-6629-7F5F-D1E9-74597BE2A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29A2F9-531C-3E28-FC19-E01782740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684" y="727746"/>
            <a:ext cx="7886700" cy="1042042"/>
          </a:xfrm>
        </p:spPr>
        <p:txBody>
          <a:bodyPr>
            <a:normAutofit/>
          </a:bodyPr>
          <a:lstStyle/>
          <a:p>
            <a:pPr algn="ctr"/>
            <a:endParaRPr lang="de-DE" sz="32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37D09B6-FAE9-3CEC-3BFD-DF63C7135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6486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2E6642F-BA52-D00F-169B-D2698FF0B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76" y="-81642"/>
            <a:ext cx="7888467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33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48B132-26BE-565E-ADC7-C62782AF4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304" y="3123639"/>
            <a:ext cx="7886700" cy="1042042"/>
          </a:xfrm>
        </p:spPr>
        <p:txBody>
          <a:bodyPr>
            <a:noAutofit/>
          </a:bodyPr>
          <a:lstStyle/>
          <a:p>
            <a:r>
              <a:rPr lang="de-DE" sz="2600" b="1" dirty="0"/>
              <a:t>Gebetbuch </a:t>
            </a:r>
            <a:br>
              <a:rPr lang="de-DE" sz="2600" b="1" dirty="0"/>
            </a:br>
            <a:r>
              <a:rPr lang="de-DE" sz="2600" b="1" dirty="0"/>
              <a:t>Karls des Kühnen</a:t>
            </a:r>
            <a:br>
              <a:rPr lang="de-DE" sz="2600" dirty="0"/>
            </a:br>
            <a:r>
              <a:rPr lang="de-DE" sz="2600" dirty="0"/>
              <a:t>Der Codex mit reich </a:t>
            </a:r>
            <a:br>
              <a:rPr lang="de-DE" sz="2600" dirty="0"/>
            </a:br>
            <a:r>
              <a:rPr lang="de-DE" sz="2600" dirty="0"/>
              <a:t>verzierten Seiten zeigt den</a:t>
            </a:r>
            <a:br>
              <a:rPr lang="de-DE" sz="2600" dirty="0"/>
            </a:br>
            <a:r>
              <a:rPr lang="de-DE" sz="2600" dirty="0"/>
              <a:t>Luxus Burgunds </a:t>
            </a:r>
            <a:br>
              <a:rPr lang="de-DE" sz="2600" dirty="0"/>
            </a:br>
            <a:r>
              <a:rPr lang="de-DE" sz="2600" dirty="0"/>
              <a:t>Fol. 26r: eine der schönsten </a:t>
            </a:r>
            <a:br>
              <a:rPr lang="de-DE" sz="2600" dirty="0"/>
            </a:br>
            <a:r>
              <a:rPr lang="de-DE" sz="2600" dirty="0"/>
              <a:t>Christo­phorus-Darstellungen</a:t>
            </a:r>
            <a:br>
              <a:rPr lang="de-DE" sz="2600" dirty="0"/>
            </a:br>
            <a:r>
              <a:rPr lang="de-DE" sz="2600" dirty="0"/>
              <a:t>der Kunst­geschichte. </a:t>
            </a:r>
            <a:br>
              <a:rPr lang="de-DE" sz="2600" dirty="0"/>
            </a:br>
            <a:r>
              <a:rPr lang="de-DE" sz="2600" dirty="0" err="1"/>
              <a:t>Lieven</a:t>
            </a:r>
            <a:r>
              <a:rPr lang="de-DE" sz="2600" dirty="0"/>
              <a:t> van </a:t>
            </a:r>
            <a:r>
              <a:rPr lang="de-DE" sz="2600" dirty="0" err="1"/>
              <a:t>Lathem</a:t>
            </a:r>
            <a:r>
              <a:rPr lang="de-DE" sz="2600" dirty="0"/>
              <a:t> verlegt</a:t>
            </a:r>
            <a:br>
              <a:rPr lang="de-DE" sz="2600" dirty="0"/>
            </a:br>
            <a:r>
              <a:rPr lang="de-DE" sz="2600" dirty="0"/>
              <a:t>die Szene in ein kunstvoll, </a:t>
            </a:r>
            <a:br>
              <a:rPr lang="de-DE" sz="2600" dirty="0"/>
            </a:br>
            <a:r>
              <a:rPr lang="de-DE" sz="2600" dirty="0"/>
              <a:t>doch realitätsnah </a:t>
            </a:r>
            <a:br>
              <a:rPr lang="de-DE" sz="2600" dirty="0"/>
            </a:br>
            <a:r>
              <a:rPr lang="de-DE" sz="2600" dirty="0"/>
              <a:t>komponiertes </a:t>
            </a:r>
            <a:br>
              <a:rPr lang="de-DE" sz="2600" dirty="0"/>
            </a:br>
            <a:r>
              <a:rPr lang="de-DE" sz="2600" dirty="0"/>
              <a:t>Landschaftsidyll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30DCDCAB-7572-A9A1-D1A3-CBE5E945CF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7654" y="189781"/>
            <a:ext cx="5316921" cy="7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79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A3906-0257-066F-5484-4296AFB00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5A123F-84A9-650E-C81E-E0619CD12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82339"/>
            <a:ext cx="7886700" cy="1042042"/>
          </a:xfrm>
        </p:spPr>
        <p:txBody>
          <a:bodyPr>
            <a:normAutofit fontScale="90000"/>
          </a:bodyPr>
          <a:lstStyle/>
          <a:p>
            <a:pPr algn="r"/>
            <a:br>
              <a:rPr lang="de-DE" sz="3400" dirty="0"/>
            </a:br>
            <a:br>
              <a:rPr lang="de-DE" sz="3400" dirty="0"/>
            </a:br>
            <a:r>
              <a:rPr lang="de-DE" sz="3400" dirty="0"/>
              <a:t>Dufay:</a:t>
            </a:r>
            <a:br>
              <a:rPr lang="de-DE" sz="3400" dirty="0"/>
            </a:br>
            <a:r>
              <a:rPr lang="de-DE" sz="3400" dirty="0"/>
              <a:t>Kyrie</a:t>
            </a:r>
            <a:br>
              <a:rPr lang="de-DE" sz="3400" dirty="0"/>
            </a:br>
            <a:r>
              <a:rPr lang="de-DE" sz="3400" dirty="0"/>
              <a:t>aus der Missa </a:t>
            </a:r>
            <a:br>
              <a:rPr lang="de-DE" sz="3400" dirty="0"/>
            </a:br>
            <a:r>
              <a:rPr lang="de-DE" sz="3400" dirty="0"/>
              <a:t>aus der </a:t>
            </a:r>
            <a:r>
              <a:rPr lang="de-DE" sz="3400" dirty="0" err="1"/>
              <a:t>ML‘homme</a:t>
            </a:r>
            <a:r>
              <a:rPr lang="de-DE" sz="3400" dirty="0"/>
              <a:t> </a:t>
            </a:r>
            <a:r>
              <a:rPr lang="de-DE" sz="3400" dirty="0" err="1"/>
              <a:t>armé</a:t>
            </a:r>
            <a:br>
              <a:rPr lang="de-DE" sz="3400" dirty="0"/>
            </a:br>
            <a:r>
              <a:rPr lang="de-DE" sz="3400" dirty="0"/>
              <a:t>Cappella </a:t>
            </a:r>
            <a:br>
              <a:rPr lang="de-DE" sz="3400" dirty="0"/>
            </a:br>
            <a:r>
              <a:rPr lang="de-DE" sz="3400" dirty="0" err="1"/>
              <a:t>Sist</a:t>
            </a:r>
            <a:r>
              <a:rPr lang="de-DE" sz="3400" dirty="0"/>
              <a:t>. 14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687F458-7C69-F849-60C0-1CA7EDE75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6486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2263700-3FA2-3769-09F8-956898FC4CF7}"/>
              </a:ext>
            </a:extLst>
          </p:cNvPr>
          <p:cNvSpPr txBox="1"/>
          <p:nvPr/>
        </p:nvSpPr>
        <p:spPr>
          <a:xfrm>
            <a:off x="321173" y="2185175"/>
            <a:ext cx="476848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b="1" i="0" cap="all" dirty="0">
                <a:solidFill>
                  <a:srgbClr val="222222"/>
                </a:solidFill>
                <a:effectLst/>
                <a:latin typeface="CorporateS"/>
              </a:rPr>
              <a:t>Der älteste Globus der Welt</a:t>
            </a:r>
          </a:p>
          <a:p>
            <a:pPr algn="l"/>
            <a:r>
              <a:rPr lang="de-DE" b="1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Hersteller</a:t>
            </a:r>
            <a:r>
              <a:rPr lang="de-DE" b="0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: Martin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Behaim</a:t>
            </a:r>
            <a:r>
              <a:rPr lang="de-DE" b="0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 (Entwurf), </a:t>
            </a:r>
          </a:p>
          <a:p>
            <a:pPr algn="l"/>
            <a:r>
              <a:rPr lang="de-DE" b="0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Georg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Glockendon</a:t>
            </a:r>
            <a:r>
              <a:rPr lang="de-DE" b="0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d.Ä</a:t>
            </a:r>
            <a:r>
              <a:rPr lang="de-DE" b="0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. u.a.</a:t>
            </a:r>
            <a:br>
              <a:rPr lang="de-DE" b="0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</a:br>
            <a:r>
              <a:rPr lang="de-DE" b="1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Datierung</a:t>
            </a:r>
            <a:r>
              <a:rPr lang="de-DE" b="0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: 1492</a:t>
            </a:r>
            <a:br>
              <a:rPr lang="de-DE" b="0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</a:br>
            <a:r>
              <a:rPr lang="de-DE" b="1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Ort</a:t>
            </a:r>
            <a:r>
              <a:rPr lang="de-DE" b="0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: Nürnberg</a:t>
            </a:r>
            <a:br>
              <a:rPr lang="de-DE" b="0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</a:br>
            <a:r>
              <a:rPr lang="de-DE" b="1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Material/Technik</a:t>
            </a:r>
            <a:r>
              <a:rPr lang="de-DE" b="0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: Kugel aus </a:t>
            </a:r>
          </a:p>
          <a:p>
            <a:pPr algn="l"/>
            <a:r>
              <a:rPr lang="de-DE" b="0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diversen Verbundwerkstoffen, </a:t>
            </a:r>
          </a:p>
          <a:p>
            <a:pPr algn="l"/>
            <a:r>
              <a:rPr lang="de-DE" b="0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Deckfarbenmalerei, Gestell Schmiedeeisen, Horizontring </a:t>
            </a:r>
          </a:p>
          <a:p>
            <a:pPr algn="l"/>
            <a:r>
              <a:rPr lang="de-DE" b="0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Messing</a:t>
            </a:r>
            <a:br>
              <a:rPr lang="de-DE" b="0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</a:br>
            <a:r>
              <a:rPr lang="de-DE" b="1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Inventarnummer</a:t>
            </a:r>
            <a:r>
              <a:rPr lang="de-DE" b="0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: WI1826</a:t>
            </a:r>
          </a:p>
          <a:p>
            <a:pPr algn="l"/>
            <a:r>
              <a:rPr lang="de-DE" dirty="0">
                <a:solidFill>
                  <a:srgbClr val="222222"/>
                </a:solidFill>
                <a:latin typeface="Raleway" panose="020F0502020204030204" pitchFamily="2" charset="0"/>
              </a:rPr>
              <a:t>Germanisches Nationalmuseum</a:t>
            </a:r>
          </a:p>
          <a:p>
            <a:pPr algn="l"/>
            <a:r>
              <a:rPr lang="de-DE" b="0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Nürnberg</a:t>
            </a:r>
          </a:p>
          <a:p>
            <a:pPr algn="l"/>
            <a:r>
              <a:rPr lang="de-DE" dirty="0">
                <a:solidFill>
                  <a:srgbClr val="222222"/>
                </a:solidFill>
                <a:latin typeface="Raleway" panose="020F0502020204030204" pitchFamily="2" charset="0"/>
              </a:rPr>
              <a:t>UNESCO Welterbe seit 2023</a:t>
            </a:r>
            <a:endParaRPr lang="de-DE" b="0" i="0" dirty="0">
              <a:solidFill>
                <a:srgbClr val="222222"/>
              </a:solidFill>
              <a:effectLst/>
              <a:latin typeface="Raleway" panose="020F0502020204030204" pitchFamily="2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85831D0-8BDF-E47B-E65A-3E39141B9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1530" y="-134224"/>
            <a:ext cx="9144000" cy="685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35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66D74C-02B9-A584-18DE-4F435C14E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2157"/>
            <a:ext cx="7886700" cy="1042042"/>
          </a:xfrm>
        </p:spPr>
        <p:txBody>
          <a:bodyPr>
            <a:normAutofit fontScale="90000"/>
          </a:bodyPr>
          <a:lstStyle/>
          <a:p>
            <a:pPr algn="ctr"/>
            <a:r>
              <a:rPr lang="de-DE" sz="2800" dirty="0"/>
              <a:t>Aus dem Zeitraum zwischen 1450 und 1520 </a:t>
            </a:r>
            <a:br>
              <a:rPr lang="de-DE" sz="2800" dirty="0"/>
            </a:br>
            <a:r>
              <a:rPr lang="de-DE" sz="2800" dirty="0"/>
              <a:t>sind über 40 L‘homme </a:t>
            </a:r>
            <a:r>
              <a:rPr lang="de-DE" sz="2800" dirty="0" err="1"/>
              <a:t>armé</a:t>
            </a:r>
            <a:r>
              <a:rPr lang="de-DE" sz="2800" dirty="0"/>
              <a:t> Messen überliefert</a:t>
            </a:r>
            <a:br>
              <a:rPr lang="de-DE" sz="2800" dirty="0"/>
            </a:br>
            <a:endParaRPr lang="de-DE" sz="28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6EFAE8-4691-AD39-1A20-F536303B3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86" y="2094699"/>
            <a:ext cx="7886700" cy="3907369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700" dirty="0"/>
              <a:t>Handschrift Neapel VI E 40 (1465//%9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700" dirty="0"/>
              <a:t>Guillaume Dufay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700" dirty="0"/>
              <a:t>Josquin Desprez: Missa L‘homme </a:t>
            </a:r>
            <a:r>
              <a:rPr lang="de-DE" sz="2700" dirty="0" err="1"/>
              <a:t>armé</a:t>
            </a:r>
            <a:r>
              <a:rPr lang="de-DE" sz="2700" dirty="0"/>
              <a:t> super </a:t>
            </a:r>
            <a:r>
              <a:rPr lang="de-DE" sz="2700" dirty="0" err="1"/>
              <a:t>voces</a:t>
            </a:r>
            <a:r>
              <a:rPr lang="de-DE" sz="2700" dirty="0"/>
              <a:t> </a:t>
            </a:r>
            <a:r>
              <a:rPr lang="de-DE" sz="2700" dirty="0" err="1"/>
              <a:t>musicales</a:t>
            </a:r>
            <a:r>
              <a:rPr lang="de-DE" sz="2700" dirty="0"/>
              <a:t> und Missa L‘homme </a:t>
            </a:r>
            <a:r>
              <a:rPr lang="de-DE" sz="2700" dirty="0" err="1"/>
              <a:t>armé</a:t>
            </a:r>
            <a:r>
              <a:rPr lang="de-DE" sz="2700" dirty="0"/>
              <a:t> </a:t>
            </a:r>
            <a:r>
              <a:rPr lang="de-DE" sz="2700" dirty="0" err="1"/>
              <a:t>sexti</a:t>
            </a:r>
            <a:r>
              <a:rPr lang="de-DE" sz="2700" dirty="0"/>
              <a:t> </a:t>
            </a:r>
            <a:r>
              <a:rPr lang="de-DE" sz="2700" dirty="0" err="1"/>
              <a:t>toni</a:t>
            </a:r>
            <a:endParaRPr lang="de-DE" sz="27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700" dirty="0"/>
              <a:t>Pierre de la Rue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700" dirty="0"/>
              <a:t>Jacob Obrecht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700" dirty="0"/>
              <a:t>Johannes </a:t>
            </a:r>
            <a:r>
              <a:rPr lang="de-DE" sz="2700" dirty="0" err="1"/>
              <a:t>Ockeghem</a:t>
            </a:r>
            <a:endParaRPr lang="de-DE" sz="27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700" dirty="0"/>
              <a:t>Giovanni Pierluigi da Palestrina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27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700" dirty="0"/>
              <a:t>Peter Maxwell Davies: Missa super L‘homme </a:t>
            </a:r>
            <a:r>
              <a:rPr lang="de-DE" sz="2700" dirty="0" err="1"/>
              <a:t>armé</a:t>
            </a:r>
            <a:r>
              <a:rPr lang="de-DE" sz="2700" dirty="0"/>
              <a:t> (1968)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2727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4DB512-6A89-4708-B097-570E63F4F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866" y="1717576"/>
            <a:ext cx="7886700" cy="3907369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Johannes </a:t>
            </a:r>
            <a:r>
              <a:rPr lang="de-DE" dirty="0" err="1"/>
              <a:t>Tinctoris</a:t>
            </a:r>
            <a:r>
              <a:rPr lang="de-DE" dirty="0"/>
              <a:t>: </a:t>
            </a:r>
            <a:r>
              <a:rPr lang="de-DE" i="1" dirty="0" err="1"/>
              <a:t>Terminorum</a:t>
            </a:r>
            <a:r>
              <a:rPr lang="de-DE" i="1" dirty="0"/>
              <a:t> </a:t>
            </a:r>
            <a:r>
              <a:rPr lang="de-DE" i="1" dirty="0" err="1"/>
              <a:t>musicae</a:t>
            </a:r>
            <a:r>
              <a:rPr lang="de-DE" i="1" dirty="0"/>
              <a:t> </a:t>
            </a:r>
            <a:r>
              <a:rPr lang="de-DE" i="1" dirty="0" err="1"/>
              <a:t>diffinitorium</a:t>
            </a:r>
            <a:r>
              <a:rPr lang="de-DE" dirty="0"/>
              <a:t> (1435-1511)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„Canon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regula</a:t>
            </a:r>
            <a:r>
              <a:rPr lang="de-DE" dirty="0"/>
              <a:t> </a:t>
            </a:r>
            <a:r>
              <a:rPr lang="de-DE" dirty="0" err="1"/>
              <a:t>voluntatem</a:t>
            </a:r>
            <a:r>
              <a:rPr lang="de-DE" dirty="0"/>
              <a:t> </a:t>
            </a:r>
            <a:r>
              <a:rPr lang="de-DE" dirty="0" err="1"/>
              <a:t>compositoris</a:t>
            </a:r>
            <a:r>
              <a:rPr lang="de-DE" dirty="0"/>
              <a:t> </a:t>
            </a:r>
            <a:r>
              <a:rPr lang="de-DE" dirty="0" err="1"/>
              <a:t>sub</a:t>
            </a:r>
            <a:r>
              <a:rPr lang="de-DE" dirty="0"/>
              <a:t> </a:t>
            </a:r>
            <a:r>
              <a:rPr lang="de-DE" dirty="0" err="1"/>
              <a:t>obscuritate</a:t>
            </a:r>
            <a:r>
              <a:rPr lang="de-DE" dirty="0"/>
              <a:t> </a:t>
            </a:r>
            <a:r>
              <a:rPr lang="de-DE" dirty="0" err="1"/>
              <a:t>quadam</a:t>
            </a:r>
            <a:r>
              <a:rPr lang="de-DE" dirty="0"/>
              <a:t> </a:t>
            </a:r>
            <a:r>
              <a:rPr lang="de-DE" dirty="0" err="1"/>
              <a:t>ostendens</a:t>
            </a:r>
            <a:r>
              <a:rPr lang="de-DE" dirty="0"/>
              <a:t>.“ </a:t>
            </a:r>
          </a:p>
          <a:p>
            <a:pPr marL="0" indent="0">
              <a:buNone/>
            </a:pPr>
            <a:r>
              <a:rPr lang="de-DE" dirty="0"/>
              <a:t>Ein Kanon ist eine Regel, die die Absicht des Komponisten irgendwie verdunkelt anzeigt. </a:t>
            </a:r>
          </a:p>
        </p:txBody>
      </p:sp>
    </p:spTree>
    <p:extLst>
      <p:ext uri="{BB962C8B-B14F-4D97-AF65-F5344CB8AC3E}">
        <p14:creationId xmlns:p14="http://schemas.microsoft.com/office/powerpoint/2010/main" val="368949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9D1E-1DA1-501A-D651-0A44BA88B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43FF90-6509-7A0B-CBB7-09367CDBB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2" y="1030788"/>
            <a:ext cx="7886700" cy="1042042"/>
          </a:xfrm>
        </p:spPr>
        <p:txBody>
          <a:bodyPr>
            <a:noAutofit/>
          </a:bodyPr>
          <a:lstStyle/>
          <a:p>
            <a:r>
              <a:rPr lang="de-DE" sz="3000" b="1" dirty="0"/>
              <a:t>Klangbeispiel</a:t>
            </a:r>
            <a:endParaRPr lang="de-DE" sz="3400" b="1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E17C55E-1BB7-8D29-B0D1-ECD9BB455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12" y="2216929"/>
            <a:ext cx="7886700" cy="390736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Pierre de la Rue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Agnus Dei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err="1"/>
              <a:t>aus</a:t>
            </a:r>
            <a:r>
              <a:rPr lang="en-US" dirty="0"/>
              <a:t> “Missa L’homme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err="1"/>
              <a:t>armé</a:t>
            </a:r>
            <a:r>
              <a:rPr lang="en-US" dirty="0"/>
              <a:t>”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Ars Nova, </a:t>
            </a:r>
            <a:r>
              <a:rPr lang="en-US" dirty="0" err="1"/>
              <a:t>Ltg</a:t>
            </a:r>
            <a:r>
              <a:rPr lang="en-US" dirty="0"/>
              <a:t>. Bo Holten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Petrus </a:t>
            </a:r>
            <a:r>
              <a:rPr lang="en-US" dirty="0" err="1"/>
              <a:t>Alamire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(um 1470 in Nürnberg-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1536 in </a:t>
            </a:r>
            <a:r>
              <a:rPr lang="en-US" dirty="0" err="1"/>
              <a:t>Mecheln</a:t>
            </a:r>
            <a:r>
              <a:rPr lang="en-US" dirty="0"/>
              <a:t>)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14D0ECE-4174-E5E9-CE1E-216E29E5B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652" y="-1"/>
            <a:ext cx="4986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54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AA2778-B35B-030E-4952-725253919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854" y="1171938"/>
            <a:ext cx="7886700" cy="104204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r>
              <a:rPr lang="en-US" sz="2800" b="1" dirty="0"/>
              <a:t>Pierre de la Rue </a:t>
            </a:r>
            <a:br>
              <a:rPr lang="en-US" sz="2800" b="1" dirty="0"/>
            </a:br>
            <a:r>
              <a:rPr lang="en-US" sz="2800" dirty="0"/>
              <a:t>Agnus Dei 2: </a:t>
            </a:r>
            <a:r>
              <a:rPr lang="en-US" sz="2800" dirty="0" err="1"/>
              <a:t>Mensurkanon</a:t>
            </a:r>
            <a:br>
              <a:rPr lang="en-US" sz="2800" dirty="0"/>
            </a:br>
            <a:r>
              <a:rPr lang="de-DE" sz="2800" dirty="0"/>
              <a:t>Heinrich </a:t>
            </a:r>
            <a:r>
              <a:rPr lang="de-DE" sz="2800" dirty="0" err="1"/>
              <a:t>Glareanus</a:t>
            </a:r>
            <a:r>
              <a:rPr lang="de-DE" sz="2800" dirty="0"/>
              <a:t>, </a:t>
            </a:r>
            <a:r>
              <a:rPr lang="de-DE" sz="2800" i="1" dirty="0" err="1"/>
              <a:t>Dodecachordon</a:t>
            </a:r>
            <a:r>
              <a:rPr lang="de-DE" sz="2800" dirty="0"/>
              <a:t>, 3. Buch, </a:t>
            </a:r>
            <a:br>
              <a:rPr lang="de-DE" sz="2800" dirty="0"/>
            </a:br>
            <a:r>
              <a:rPr lang="de-DE" sz="2800" dirty="0"/>
              <a:t>Basel 1547, S. 445 </a:t>
            </a:r>
            <a:br>
              <a:rPr lang="en-US" sz="2800" dirty="0"/>
            </a:br>
            <a:endParaRPr lang="de-DE" sz="2800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63BFC133-737E-4971-72CC-2082579E00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5027" y="2517925"/>
            <a:ext cx="7408353" cy="390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51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CB9AC-550B-5E28-9E30-4CE298AF2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44DE3D-C622-1A97-1F9F-85A4E847B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400" y="714330"/>
            <a:ext cx="7886700" cy="1042042"/>
          </a:xfrm>
        </p:spPr>
        <p:txBody>
          <a:bodyPr>
            <a:noAutofit/>
          </a:bodyPr>
          <a:lstStyle/>
          <a:p>
            <a:r>
              <a:rPr lang="de-DE" sz="3000" b="1" dirty="0"/>
              <a:t>Klangbeispiel</a:t>
            </a:r>
            <a:r>
              <a:rPr lang="de-DE" sz="3400" b="1" dirty="0"/>
              <a:t> 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304AF10-D22F-3E9C-D922-05B4E78C3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400" y="1676473"/>
            <a:ext cx="7886700" cy="3907369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9600" b="1" dirty="0"/>
              <a:t>Josquin </a:t>
            </a:r>
            <a:r>
              <a:rPr lang="en-US" sz="9600" b="1" dirty="0" err="1"/>
              <a:t>Desprez</a:t>
            </a:r>
            <a:r>
              <a:rPr lang="en-US" sz="9600" b="1" dirty="0"/>
              <a:t>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9600" dirty="0"/>
              <a:t>Agnus Dei </a:t>
            </a:r>
            <a:r>
              <a:rPr lang="en-US" sz="9600" dirty="0" err="1"/>
              <a:t>aus</a:t>
            </a:r>
            <a:r>
              <a:rPr lang="en-US" sz="9600" dirty="0"/>
              <a:t>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9600" dirty="0"/>
              <a:t>“</a:t>
            </a:r>
            <a:r>
              <a:rPr lang="en-US" sz="9600" dirty="0" err="1"/>
              <a:t>Missa</a:t>
            </a:r>
            <a:r>
              <a:rPr lang="en-US" sz="9600" dirty="0"/>
              <a:t> </a:t>
            </a:r>
            <a:r>
              <a:rPr lang="en-US" sz="9600" dirty="0" err="1"/>
              <a:t>L’homme</a:t>
            </a:r>
            <a:r>
              <a:rPr lang="en-US" sz="9600" dirty="0"/>
              <a:t> </a:t>
            </a:r>
            <a:r>
              <a:rPr lang="en-US" sz="9600" dirty="0" err="1"/>
              <a:t>armé</a:t>
            </a:r>
            <a:r>
              <a:rPr lang="en-US" sz="9600" dirty="0"/>
              <a:t>”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96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9600" dirty="0"/>
              <a:t>The Tallis Scholars,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9600" dirty="0" err="1"/>
              <a:t>Ltg</a:t>
            </a:r>
            <a:r>
              <a:rPr lang="en-US" sz="9600" dirty="0"/>
              <a:t>. Peter Phillip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de-DE" sz="96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9600" dirty="0"/>
              <a:t>Die "Missa </a:t>
            </a:r>
            <a:r>
              <a:rPr lang="de-DE" sz="9600" dirty="0" err="1"/>
              <a:t>Pange</a:t>
            </a:r>
            <a:r>
              <a:rPr lang="de-DE" sz="9600" dirty="0"/>
              <a:t> </a:t>
            </a:r>
            <a:r>
              <a:rPr lang="de-DE" sz="9600" dirty="0" err="1"/>
              <a:t>lingua</a:t>
            </a:r>
            <a:r>
              <a:rPr lang="de-DE" sz="9600" dirty="0"/>
              <a:t>"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9600" dirty="0"/>
              <a:t>von Josquin Desprez in einem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9600" dirty="0"/>
              <a:t>handschriftlichen Chorbuch,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9600" dirty="0"/>
              <a:t>das vor 1525 für Friedrich den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9600" dirty="0"/>
              <a:t>Weisen kopiert wurde.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9600" dirty="0"/>
              <a:t>Heute: Thüringer Universitäts-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9600" dirty="0"/>
              <a:t>und Landesbibliothek Jena.</a:t>
            </a:r>
            <a:endParaRPr lang="en-US" sz="9600" dirty="0"/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en-US" sz="8000" dirty="0"/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en-US" sz="8000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52E3F14-4C50-4ECA-49E8-FA62770E9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694" y="138073"/>
            <a:ext cx="10880000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28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9AD60-A3BE-FFD9-7127-E3CF8B5DB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F08021-1A87-0A3C-9E48-05B01687D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610524"/>
            <a:ext cx="7886700" cy="10420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br>
              <a:rPr lang="de-DE" sz="3400" dirty="0"/>
            </a:br>
            <a:r>
              <a:rPr lang="de-DE" sz="3400" dirty="0"/>
              <a:t>Liturgische Texte der Messfeier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FF48D4-D877-16F0-75F9-9CFC85D26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990468"/>
            <a:ext cx="7886700" cy="3907369"/>
          </a:xfrm>
        </p:spPr>
        <p:txBody>
          <a:bodyPr>
            <a:normAutofit/>
          </a:bodyPr>
          <a:lstStyle/>
          <a:p>
            <a:pPr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26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Proprium</a:t>
            </a:r>
            <a:r>
              <a:rPr lang="de-DE" sz="2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: wechselnde Texte zu den jeweiligen Sonn- und Festtagen, also Anlass bezogene Texte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	Introitus – Graduale – </a:t>
            </a:r>
            <a:r>
              <a:rPr lang="de-DE" sz="26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Alleluia</a:t>
            </a:r>
            <a:r>
              <a:rPr lang="de-DE" sz="2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– Tractus – 	Offertorium – Communio</a:t>
            </a: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endParaRPr lang="de-DE" sz="2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26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Ordinarium</a:t>
            </a:r>
            <a:r>
              <a:rPr lang="de-DE" sz="2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: die für das gesamte Kirchenjahr gleichbleibenden Texte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	Kyrie – Gloria – Credo – Sanctus – </a:t>
            </a:r>
            <a:r>
              <a:rPr lang="de-DE" sz="26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Agnus</a:t>
            </a:r>
            <a:r>
              <a:rPr lang="de-DE" sz="2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6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Dei</a:t>
            </a:r>
            <a:endParaRPr lang="de-DE" sz="2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111564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22DB3C-B698-8E35-A999-81346AFBB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6212CC61-6F35-010C-20EA-C8BBE93770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0910125"/>
              </p:ext>
            </p:extLst>
          </p:nvPr>
        </p:nvGraphicFramePr>
        <p:xfrm>
          <a:off x="1990759" y="825388"/>
          <a:ext cx="5434914" cy="5630914"/>
        </p:xfrm>
        <a:graphic>
          <a:graphicData uri="http://schemas.openxmlformats.org/drawingml/2006/table">
            <a:tbl>
              <a:tblPr/>
              <a:tblGrid>
                <a:gridCol w="2717457">
                  <a:extLst>
                    <a:ext uri="{9D8B030D-6E8A-4147-A177-3AD203B41FA5}">
                      <a16:colId xmlns:a16="http://schemas.microsoft.com/office/drawing/2014/main" val="3047145781"/>
                    </a:ext>
                  </a:extLst>
                </a:gridCol>
                <a:gridCol w="2717457">
                  <a:extLst>
                    <a:ext uri="{9D8B030D-6E8A-4147-A177-3AD203B41FA5}">
                      <a16:colId xmlns:a16="http://schemas.microsoft.com/office/drawing/2014/main" val="1363263143"/>
                    </a:ext>
                  </a:extLst>
                </a:gridCol>
              </a:tblGrid>
              <a:tr h="25205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800">
                          <a:solidFill>
                            <a:srgbClr val="202122"/>
                          </a:solidFill>
                          <a:effectLst/>
                          <a:latin typeface="+mj-lt"/>
                        </a:rPr>
                        <a:t>Ordinarium</a:t>
                      </a:r>
                      <a:endParaRPr lang="de-DE" sz="1800" dirty="0">
                        <a:solidFill>
                          <a:srgbClr val="202122"/>
                        </a:solidFill>
                        <a:effectLst/>
                        <a:latin typeface="+mj-lt"/>
                      </a:endParaRPr>
                    </a:p>
                  </a:txBody>
                  <a:tcPr marL="63013" marR="63013" marT="31507" marB="3150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800">
                          <a:solidFill>
                            <a:srgbClr val="202122"/>
                          </a:solidFill>
                          <a:effectLst/>
                          <a:latin typeface="+mj-lt"/>
                        </a:rPr>
                        <a:t>Proprium</a:t>
                      </a:r>
                      <a:endParaRPr lang="de-DE" sz="1800" dirty="0">
                        <a:solidFill>
                          <a:srgbClr val="202122"/>
                        </a:solidFill>
                        <a:effectLst/>
                        <a:latin typeface="+mj-lt"/>
                      </a:endParaRPr>
                    </a:p>
                  </a:txBody>
                  <a:tcPr marL="63013" marR="63013" marT="31507" marB="3150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152799"/>
                  </a:ext>
                </a:extLst>
              </a:tr>
              <a:tr h="252054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e-DE" sz="1800">
                        <a:effectLst/>
                        <a:latin typeface="+mj-lt"/>
                      </a:endParaRPr>
                    </a:p>
                  </a:txBody>
                  <a:tcPr marL="63013" marR="63013" marT="31507" marB="3150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800" u="none" strike="noStrike">
                          <a:solidFill>
                            <a:srgbClr val="3366CC"/>
                          </a:solidFill>
                          <a:effectLst/>
                          <a:latin typeface="+mj-lt"/>
                          <a:hlinkClick r:id="rId2" tooltip="Introitus (Gesang)"/>
                        </a:rPr>
                        <a:t>Introitus</a:t>
                      </a:r>
                      <a:r>
                        <a:rPr lang="de-DE" sz="1800">
                          <a:effectLst/>
                          <a:latin typeface="+mj-lt"/>
                        </a:rPr>
                        <a:t> (Chor)</a:t>
                      </a:r>
                      <a:endParaRPr lang="de-DE" sz="1800" dirty="0">
                        <a:effectLst/>
                        <a:latin typeface="+mj-lt"/>
                      </a:endParaRPr>
                    </a:p>
                  </a:txBody>
                  <a:tcPr marL="63013" marR="63013" marT="31507" marB="3150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0733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800" u="none" strike="noStrike">
                          <a:solidFill>
                            <a:srgbClr val="3366CC"/>
                          </a:solidFill>
                          <a:effectLst/>
                          <a:latin typeface="+mj-lt"/>
                          <a:hlinkClick r:id="rId3" tooltip="Kyrie eleison"/>
                        </a:rPr>
                        <a:t>Kyrie eleison</a:t>
                      </a:r>
                      <a:r>
                        <a:rPr lang="de-DE" sz="1800">
                          <a:effectLst/>
                          <a:latin typeface="+mj-lt"/>
                        </a:rPr>
                        <a:t> / Christe eleison</a:t>
                      </a:r>
                    </a:p>
                  </a:txBody>
                  <a:tcPr marL="63013" marR="63013" marT="31507" marB="3150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e-DE" sz="1800" dirty="0">
                        <a:effectLst/>
                        <a:latin typeface="+mj-lt"/>
                      </a:endParaRPr>
                    </a:p>
                  </a:txBody>
                  <a:tcPr marL="63013" marR="63013" marT="31507" marB="3150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2193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800" u="none" strike="noStrike">
                          <a:solidFill>
                            <a:srgbClr val="3366CC"/>
                          </a:solidFill>
                          <a:effectLst/>
                          <a:latin typeface="+mj-lt"/>
                          <a:hlinkClick r:id="rId4" tooltip="Gloria"/>
                        </a:rPr>
                        <a:t>Gloria</a:t>
                      </a:r>
                      <a:endParaRPr lang="de-DE" sz="1800">
                        <a:effectLst/>
                        <a:latin typeface="+mj-lt"/>
                      </a:endParaRPr>
                    </a:p>
                  </a:txBody>
                  <a:tcPr marL="63013" marR="63013" marT="31507" marB="3150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e-DE" sz="1800" dirty="0">
                        <a:effectLst/>
                        <a:latin typeface="+mj-lt"/>
                      </a:endParaRPr>
                    </a:p>
                  </a:txBody>
                  <a:tcPr marL="63013" marR="63013" marT="31507" marB="3150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080462"/>
                  </a:ext>
                </a:extLst>
              </a:tr>
              <a:tr h="81917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e-DE" sz="1800" dirty="0">
                        <a:effectLst/>
                        <a:latin typeface="+mj-lt"/>
                      </a:endParaRPr>
                    </a:p>
                  </a:txBody>
                  <a:tcPr marL="63013" marR="63013" marT="31507" marB="3150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800" u="none" strike="noStrike">
                          <a:solidFill>
                            <a:srgbClr val="3366CC"/>
                          </a:solidFill>
                          <a:effectLst/>
                          <a:latin typeface="+mj-lt"/>
                          <a:hlinkClick r:id="rId5" tooltip="Graduale (Gesang)"/>
                        </a:rPr>
                        <a:t>Graduale</a:t>
                      </a:r>
                      <a:r>
                        <a:rPr lang="de-DE" sz="1800">
                          <a:effectLst/>
                          <a:latin typeface="+mj-lt"/>
                        </a:rPr>
                        <a:t> mit </a:t>
                      </a:r>
                      <a:r>
                        <a:rPr lang="de-DE" sz="1800" u="none" strike="noStrike">
                          <a:solidFill>
                            <a:srgbClr val="3366CC"/>
                          </a:solidFill>
                          <a:effectLst/>
                          <a:latin typeface="+mj-lt"/>
                          <a:hlinkClick r:id="rId6" tooltip="Halleluja"/>
                        </a:rPr>
                        <a:t>Halleluja</a:t>
                      </a:r>
                      <a:br>
                        <a:rPr lang="de-DE" sz="1800">
                          <a:effectLst/>
                          <a:latin typeface="+mj-lt"/>
                        </a:rPr>
                      </a:br>
                      <a:r>
                        <a:rPr lang="de-DE" sz="1800">
                          <a:effectLst/>
                          <a:latin typeface="+mj-lt"/>
                        </a:rPr>
                        <a:t>und Vers (Chor und Solist)</a:t>
                      </a:r>
                      <a:br>
                        <a:rPr lang="de-DE" sz="1800">
                          <a:effectLst/>
                          <a:latin typeface="+mj-lt"/>
                        </a:rPr>
                      </a:br>
                      <a:r>
                        <a:rPr lang="de-DE" sz="1800">
                          <a:effectLst/>
                          <a:latin typeface="+mj-lt"/>
                        </a:rPr>
                        <a:t>oder mit </a:t>
                      </a:r>
                      <a:r>
                        <a:rPr lang="de-DE" sz="1800" u="none" strike="noStrike">
                          <a:solidFill>
                            <a:srgbClr val="3366CC"/>
                          </a:solidFill>
                          <a:effectLst/>
                          <a:latin typeface="+mj-lt"/>
                          <a:hlinkClick r:id="rId7" tooltip="Tractus (Gesang)"/>
                        </a:rPr>
                        <a:t>Tractus</a:t>
                      </a:r>
                      <a:r>
                        <a:rPr lang="de-DE" sz="1800">
                          <a:effectLst/>
                          <a:latin typeface="+mj-lt"/>
                        </a:rPr>
                        <a:t> (vom 9. Jh.</a:t>
                      </a:r>
                      <a:br>
                        <a:rPr lang="de-DE" sz="1800">
                          <a:effectLst/>
                          <a:latin typeface="+mj-lt"/>
                        </a:rPr>
                      </a:br>
                      <a:r>
                        <a:rPr lang="de-DE" sz="1800">
                          <a:effectLst/>
                          <a:latin typeface="+mj-lt"/>
                        </a:rPr>
                        <a:t>an </a:t>
                      </a:r>
                      <a:r>
                        <a:rPr lang="de-DE" sz="1800" u="none" strike="noStrike">
                          <a:solidFill>
                            <a:srgbClr val="3366CC"/>
                          </a:solidFill>
                          <a:effectLst/>
                          <a:latin typeface="+mj-lt"/>
                          <a:hlinkClick r:id="rId8" tooltip="Sequenz (Liturgie)"/>
                        </a:rPr>
                        <a:t>Sequenz</a:t>
                      </a:r>
                      <a:r>
                        <a:rPr lang="de-DE" sz="1800">
                          <a:effectLst/>
                          <a:latin typeface="+mj-lt"/>
                        </a:rPr>
                        <a:t>)</a:t>
                      </a:r>
                      <a:endParaRPr lang="de-DE" sz="1800" dirty="0">
                        <a:effectLst/>
                        <a:latin typeface="+mj-lt"/>
                      </a:endParaRPr>
                    </a:p>
                  </a:txBody>
                  <a:tcPr marL="63013" marR="63013" marT="31507" marB="3150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454892"/>
                  </a:ext>
                </a:extLst>
              </a:tr>
              <a:tr h="25205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800">
                          <a:effectLst/>
                          <a:latin typeface="+mj-lt"/>
                        </a:rPr>
                        <a:t>(</a:t>
                      </a:r>
                      <a:r>
                        <a:rPr lang="de-DE" sz="1800" u="none" strike="noStrike">
                          <a:solidFill>
                            <a:srgbClr val="3366CC"/>
                          </a:solidFill>
                          <a:effectLst/>
                          <a:latin typeface="+mj-lt"/>
                          <a:hlinkClick r:id="rId9" tooltip="Credo"/>
                        </a:rPr>
                        <a:t>Credo</a:t>
                      </a:r>
                      <a:r>
                        <a:rPr lang="de-DE" sz="1800"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L="63013" marR="63013" marT="31507" marB="3150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e-DE" sz="1800" dirty="0">
                        <a:effectLst/>
                        <a:latin typeface="+mj-lt"/>
                      </a:endParaRPr>
                    </a:p>
                  </a:txBody>
                  <a:tcPr marL="63013" marR="63013" marT="31507" marB="3150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38086"/>
                  </a:ext>
                </a:extLst>
              </a:tr>
              <a:tr h="441094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e-DE" sz="1800">
                        <a:effectLst/>
                        <a:latin typeface="+mj-lt"/>
                      </a:endParaRPr>
                    </a:p>
                  </a:txBody>
                  <a:tcPr marL="63013" marR="63013" marT="31507" marB="3150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800" u="none" strike="noStrike">
                          <a:solidFill>
                            <a:srgbClr val="3366CC"/>
                          </a:solidFill>
                          <a:effectLst/>
                          <a:latin typeface="+mj-lt"/>
                          <a:hlinkClick r:id="rId10" tooltip="Offertorium"/>
                        </a:rPr>
                        <a:t>Offertorium</a:t>
                      </a:r>
                      <a:r>
                        <a:rPr lang="de-DE" sz="1800">
                          <a:effectLst/>
                          <a:latin typeface="+mj-lt"/>
                        </a:rPr>
                        <a:t> mit Versen</a:t>
                      </a:r>
                      <a:br>
                        <a:rPr lang="de-DE" sz="1800">
                          <a:effectLst/>
                          <a:latin typeface="+mj-lt"/>
                        </a:rPr>
                      </a:br>
                      <a:r>
                        <a:rPr lang="de-DE" sz="1800">
                          <a:effectLst/>
                          <a:latin typeface="+mj-lt"/>
                        </a:rPr>
                        <a:t>für Chor und Solist</a:t>
                      </a:r>
                      <a:endParaRPr lang="de-DE" sz="1800" dirty="0">
                        <a:effectLst/>
                        <a:latin typeface="+mj-lt"/>
                      </a:endParaRPr>
                    </a:p>
                  </a:txBody>
                  <a:tcPr marL="63013" marR="63013" marT="31507" marB="3150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512847"/>
                  </a:ext>
                </a:extLst>
              </a:tr>
              <a:tr h="44109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800" u="none" strike="noStrike">
                          <a:solidFill>
                            <a:srgbClr val="3366CC"/>
                          </a:solidFill>
                          <a:effectLst/>
                          <a:latin typeface="+mj-lt"/>
                          <a:hlinkClick r:id="rId11" tooltip="Sanctus"/>
                        </a:rPr>
                        <a:t>Sanctus</a:t>
                      </a:r>
                      <a:r>
                        <a:rPr lang="de-DE" sz="1800">
                          <a:effectLst/>
                          <a:latin typeface="+mj-lt"/>
                        </a:rPr>
                        <a:t> mit</a:t>
                      </a:r>
                      <a:br>
                        <a:rPr lang="de-DE" sz="1800">
                          <a:effectLst/>
                          <a:latin typeface="+mj-lt"/>
                        </a:rPr>
                      </a:br>
                      <a:r>
                        <a:rPr lang="de-DE" sz="1800" u="none" strike="noStrike">
                          <a:solidFill>
                            <a:srgbClr val="3366CC"/>
                          </a:solidFill>
                          <a:effectLst/>
                          <a:latin typeface="+mj-lt"/>
                          <a:hlinkClick r:id="rId12" tooltip="Hosianna"/>
                        </a:rPr>
                        <a:t>Hosanna</a:t>
                      </a:r>
                      <a:r>
                        <a:rPr lang="de-DE" sz="1800">
                          <a:effectLst/>
                          <a:latin typeface="+mj-lt"/>
                        </a:rPr>
                        <a:t> und </a:t>
                      </a:r>
                      <a:r>
                        <a:rPr lang="de-DE" sz="1800" u="none" strike="noStrike">
                          <a:solidFill>
                            <a:srgbClr val="3366CC"/>
                          </a:solidFill>
                          <a:effectLst/>
                          <a:latin typeface="+mj-lt"/>
                          <a:hlinkClick r:id="rId13" tooltip="Sanctus"/>
                        </a:rPr>
                        <a:t>Benedictus</a:t>
                      </a:r>
                      <a:endParaRPr lang="de-DE" sz="1800">
                        <a:effectLst/>
                        <a:latin typeface="+mj-lt"/>
                      </a:endParaRPr>
                    </a:p>
                  </a:txBody>
                  <a:tcPr marL="63013" marR="63013" marT="31507" marB="3150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e-DE" sz="1800" dirty="0">
                        <a:effectLst/>
                        <a:latin typeface="+mj-lt"/>
                      </a:endParaRPr>
                    </a:p>
                  </a:txBody>
                  <a:tcPr marL="63013" marR="63013" marT="31507" marB="3150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109718"/>
                  </a:ext>
                </a:extLst>
              </a:tr>
              <a:tr h="25205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800" u="none" strike="noStrike">
                          <a:solidFill>
                            <a:srgbClr val="3366CC"/>
                          </a:solidFill>
                          <a:effectLst/>
                          <a:latin typeface="+mj-lt"/>
                          <a:hlinkClick r:id="rId14" tooltip="Agnus Dei"/>
                        </a:rPr>
                        <a:t>Agnus Dei</a:t>
                      </a:r>
                      <a:endParaRPr lang="de-DE" sz="1800">
                        <a:effectLst/>
                        <a:latin typeface="+mj-lt"/>
                      </a:endParaRPr>
                    </a:p>
                  </a:txBody>
                  <a:tcPr marL="63013" marR="63013" marT="31507" marB="3150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e-DE" sz="1800">
                        <a:effectLst/>
                        <a:latin typeface="+mj-lt"/>
                      </a:endParaRPr>
                    </a:p>
                  </a:txBody>
                  <a:tcPr marL="63013" marR="63013" marT="31507" marB="3150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522453"/>
                  </a:ext>
                </a:extLst>
              </a:tr>
              <a:tr h="252054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e-DE" sz="1800">
                        <a:effectLst/>
                        <a:latin typeface="+mj-lt"/>
                      </a:endParaRPr>
                    </a:p>
                  </a:txBody>
                  <a:tcPr marL="63013" marR="63013" marT="31507" marB="3150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800" u="none" strike="noStrike">
                          <a:solidFill>
                            <a:srgbClr val="3366CC"/>
                          </a:solidFill>
                          <a:effectLst/>
                          <a:latin typeface="+mj-lt"/>
                          <a:hlinkClick r:id="rId15" tooltip="Communio (Liturgie)"/>
                        </a:rPr>
                        <a:t>Communio</a:t>
                      </a:r>
                      <a:r>
                        <a:rPr lang="de-DE" sz="1800">
                          <a:effectLst/>
                          <a:latin typeface="+mj-lt"/>
                        </a:rPr>
                        <a:t> (Chor)</a:t>
                      </a:r>
                      <a:endParaRPr lang="de-DE" sz="1800" dirty="0">
                        <a:effectLst/>
                        <a:latin typeface="+mj-lt"/>
                      </a:endParaRPr>
                    </a:p>
                  </a:txBody>
                  <a:tcPr marL="63013" marR="63013" marT="31507" marB="3150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239290"/>
                  </a:ext>
                </a:extLst>
              </a:tr>
              <a:tr h="44109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1800" u="none" strike="noStrike">
                          <a:solidFill>
                            <a:srgbClr val="3366CC"/>
                          </a:solidFill>
                          <a:effectLst/>
                          <a:latin typeface="+mj-lt"/>
                          <a:hlinkClick r:id="rId16" tooltip="Ite, missa est"/>
                        </a:rPr>
                        <a:t>Ite, missa est</a:t>
                      </a:r>
                      <a:r>
                        <a:rPr lang="de-DE" sz="1800">
                          <a:effectLst/>
                          <a:latin typeface="+mj-lt"/>
                        </a:rPr>
                        <a:t> oder</a:t>
                      </a:r>
                      <a:br>
                        <a:rPr lang="de-DE" sz="1800">
                          <a:effectLst/>
                          <a:latin typeface="+mj-lt"/>
                        </a:rPr>
                      </a:br>
                      <a:r>
                        <a:rPr lang="de-DE" sz="1800" u="none" strike="noStrike">
                          <a:solidFill>
                            <a:srgbClr val="3366CC"/>
                          </a:solidFill>
                          <a:effectLst/>
                          <a:latin typeface="+mj-lt"/>
                          <a:hlinkClick r:id="rId17" tooltip="Benedicamus Domino"/>
                        </a:rPr>
                        <a:t>Benedicamus</a:t>
                      </a:r>
                      <a:endParaRPr lang="de-DE" sz="1800">
                        <a:effectLst/>
                        <a:latin typeface="+mj-lt"/>
                      </a:endParaRPr>
                    </a:p>
                  </a:txBody>
                  <a:tcPr marL="63013" marR="63013" marT="31507" marB="3150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e-DE" sz="1800" dirty="0">
                        <a:effectLst/>
                        <a:latin typeface="+mj-lt"/>
                      </a:endParaRPr>
                    </a:p>
                  </a:txBody>
                  <a:tcPr marL="63013" marR="63013" marT="31507" marB="31507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8733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8437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120FDE-0633-1071-3273-576CCE9CE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637" y="250931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Bach: h-Moll Messe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83004291-602C-C5BE-4940-10231F914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9979" y="1551766"/>
            <a:ext cx="3927688" cy="612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0D8DF59-089A-A0E4-D0C8-E55B5C967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33" y="1052423"/>
            <a:ext cx="3812169" cy="59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1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9AD60-A3BE-FFD9-7127-E3CF8B5DB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F08021-1A87-0A3C-9E48-05B01687D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610524"/>
            <a:ext cx="7886700" cy="10420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br>
              <a:rPr lang="de-DE" sz="3400" dirty="0"/>
            </a:br>
            <a:r>
              <a:rPr lang="de-DE" sz="3000" dirty="0"/>
              <a:t>Renaissance-Komponisten, </a:t>
            </a:r>
            <a:br>
              <a:rPr lang="de-DE" sz="3000" dirty="0"/>
            </a:br>
            <a:r>
              <a:rPr lang="de-DE" sz="3000" dirty="0"/>
              <a:t>die Messen komponierten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FF48D4-D877-16F0-75F9-9CFC85D26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80" y="1952684"/>
            <a:ext cx="7886700" cy="3907369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sz="8800" dirty="0"/>
              <a:t>Johannes </a:t>
            </a:r>
            <a:r>
              <a:rPr lang="de-DE" sz="8800" dirty="0" err="1"/>
              <a:t>Ockeghem</a:t>
            </a:r>
            <a:r>
              <a:rPr lang="de-DE" sz="8800" dirty="0"/>
              <a:t>	(ca. 1410-1497)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sz="8800" dirty="0"/>
              <a:t>Josquin Desprez 	(ca. 1440-1521)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sz="8800" dirty="0"/>
              <a:t>Jacob Obrecht 		(ca. 1450-1505)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sz="8800" dirty="0"/>
              <a:t>Pierre de la Rue 	(ca. 1460-1518)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sz="8800" dirty="0"/>
              <a:t>Giovanni Pierluigi da Palestrina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sz="8800" dirty="0"/>
              <a:t>			(ca. 1525-1594)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sz="8800" dirty="0"/>
              <a:t>Orlando di Lasso 	(1532-1594)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sz="8800" dirty="0"/>
              <a:t>Heinrich Isaac		(1450-1517)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sz="8800" dirty="0"/>
              <a:t>Ludwig </a:t>
            </a:r>
            <a:r>
              <a:rPr lang="de-DE" sz="8800" dirty="0" err="1"/>
              <a:t>Senfl</a:t>
            </a:r>
            <a:r>
              <a:rPr lang="de-DE" sz="8800" dirty="0"/>
              <a:t>		(um 1490-1543)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sz="8800" dirty="0"/>
              <a:t>Heinrich Finck		(1444/45-1527)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sz="8800" dirty="0"/>
              <a:t>Philipp de Monte	(1521-1603)</a:t>
            </a:r>
          </a:p>
          <a:p>
            <a:pPr marL="0" indent="0">
              <a:buNone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699035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B96951-B31A-9393-E914-77039E29E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734" y="2776451"/>
            <a:ext cx="7886700" cy="1042042"/>
          </a:xfrm>
        </p:spPr>
        <p:txBody>
          <a:bodyPr>
            <a:normAutofit fontScale="90000"/>
          </a:bodyPr>
          <a:lstStyle/>
          <a:p>
            <a:pPr marL="0" indent="0"/>
            <a:r>
              <a:rPr lang="de-DE" sz="3100" b="1" dirty="0"/>
              <a:t>Klangbeispiel:</a:t>
            </a:r>
            <a:br>
              <a:rPr lang="de-DE" sz="3100" b="1" dirty="0"/>
            </a:br>
            <a:r>
              <a:rPr lang="de-DE" sz="3100" b="1" dirty="0"/>
              <a:t>Guillaume Dufay</a:t>
            </a:r>
            <a:r>
              <a:rPr lang="de-DE" sz="3100" dirty="0"/>
              <a:t>: </a:t>
            </a:r>
            <a:br>
              <a:rPr lang="de-DE" sz="3100" dirty="0"/>
            </a:br>
            <a:r>
              <a:rPr lang="de-DE" sz="3100" dirty="0"/>
              <a:t>Kyrie aus der Missa </a:t>
            </a:r>
            <a:br>
              <a:rPr lang="de-DE" sz="3100" dirty="0"/>
            </a:br>
            <a:r>
              <a:rPr lang="de-DE" sz="3100" dirty="0"/>
              <a:t>„Se la </a:t>
            </a:r>
            <a:r>
              <a:rPr lang="de-DE" sz="3100" dirty="0" err="1"/>
              <a:t>face</a:t>
            </a:r>
            <a:r>
              <a:rPr lang="de-DE" sz="3100" dirty="0"/>
              <a:t> </a:t>
            </a:r>
            <a:r>
              <a:rPr lang="de-DE" sz="3100" dirty="0" err="1"/>
              <a:t>ay</a:t>
            </a:r>
            <a:r>
              <a:rPr lang="de-DE" sz="3100" dirty="0"/>
              <a:t> pale“ </a:t>
            </a:r>
            <a:br>
              <a:rPr lang="de-DE" sz="3100" dirty="0"/>
            </a:br>
            <a:r>
              <a:rPr lang="de-DE" sz="3100" dirty="0"/>
              <a:t>um 1450</a:t>
            </a:r>
            <a:br>
              <a:rPr lang="de-DE" sz="3100" dirty="0"/>
            </a:br>
            <a:r>
              <a:rPr lang="de-DE" sz="3100" dirty="0"/>
              <a:t>The Early Music </a:t>
            </a:r>
            <a:br>
              <a:rPr lang="de-DE" sz="3100" dirty="0"/>
            </a:br>
            <a:r>
              <a:rPr lang="de-DE" sz="3100" dirty="0"/>
              <a:t>Consort </a:t>
            </a:r>
            <a:r>
              <a:rPr lang="de-DE" sz="3100" dirty="0" err="1"/>
              <a:t>of</a:t>
            </a:r>
            <a:r>
              <a:rPr lang="de-DE" sz="3100" dirty="0"/>
              <a:t> London, </a:t>
            </a:r>
            <a:br>
              <a:rPr lang="de-DE" sz="3100" dirty="0"/>
            </a:br>
            <a:r>
              <a:rPr lang="de-DE" sz="3100" dirty="0" err="1"/>
              <a:t>Ltg</a:t>
            </a:r>
            <a:r>
              <a:rPr lang="de-DE" sz="3100" dirty="0"/>
              <a:t>. David </a:t>
            </a:r>
            <a:r>
              <a:rPr lang="de-DE" sz="3100" dirty="0" err="1"/>
              <a:t>Munrow</a:t>
            </a:r>
            <a:br>
              <a:rPr lang="de-DE" sz="3100" dirty="0"/>
            </a:br>
            <a:endParaRPr lang="de-DE" sz="31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EE6D623-77E5-2419-7E76-591EB1EDA6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8546" y="0"/>
            <a:ext cx="5285454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24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B5E0D-C231-65F3-E1D8-69B6FB864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35189-A372-0713-176D-85B8FFCBC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46443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3400" b="1" dirty="0"/>
              <a:t> 1 und 2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331D84F-AC12-DAE7-ED8E-9CEEFC375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376" y="1767159"/>
            <a:ext cx="7886700" cy="3907369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sz="3400" b="1" dirty="0"/>
              <a:t>Klangbeispiel:</a:t>
            </a:r>
          </a:p>
          <a:p>
            <a:pPr marL="0" indent="0">
              <a:spcBef>
                <a:spcPts val="0"/>
              </a:spcBef>
              <a:buNone/>
            </a:pPr>
            <a:endParaRPr lang="de-DE" sz="3400" b="1" dirty="0"/>
          </a:p>
          <a:p>
            <a:pPr marL="0" indent="0">
              <a:spcBef>
                <a:spcPts val="0"/>
              </a:spcBef>
              <a:buNone/>
            </a:pPr>
            <a:r>
              <a:rPr lang="de-DE" sz="3600" b="1" dirty="0"/>
              <a:t>Giovanni Pierluigi da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3600" b="1" dirty="0"/>
              <a:t>Palestrina</a:t>
            </a:r>
            <a:r>
              <a:rPr lang="de-DE" sz="3400" b="1" dirty="0"/>
              <a:t>:</a:t>
            </a:r>
            <a:r>
              <a:rPr lang="de-DE" sz="3400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3400" dirty="0"/>
              <a:t>Kyrie aus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3400" dirty="0"/>
              <a:t>„Missa sine nomine“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3400" dirty="0"/>
              <a:t>für 6 Stimmen aus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3400" dirty="0"/>
              <a:t>dem 1. </a:t>
            </a:r>
            <a:r>
              <a:rPr lang="de-DE" sz="3400" dirty="0" err="1"/>
              <a:t>Messenbuch</a:t>
            </a:r>
            <a:r>
              <a:rPr lang="de-DE" sz="3400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3400" dirty="0"/>
              <a:t>(1554)</a:t>
            </a:r>
          </a:p>
          <a:p>
            <a:pPr marL="0" indent="0">
              <a:spcBef>
                <a:spcPts val="0"/>
              </a:spcBef>
              <a:buNone/>
            </a:pPr>
            <a:endParaRPr lang="de-DE" sz="3400" dirty="0"/>
          </a:p>
          <a:p>
            <a:pPr marL="0" indent="0">
              <a:spcBef>
                <a:spcPts val="0"/>
              </a:spcBef>
              <a:buNone/>
            </a:pPr>
            <a:r>
              <a:rPr lang="de-DE" sz="3400" dirty="0"/>
              <a:t>Cappella </a:t>
            </a:r>
            <a:r>
              <a:rPr lang="de-DE" sz="3400" dirty="0" err="1"/>
              <a:t>Musicale</a:t>
            </a:r>
            <a:r>
              <a:rPr lang="de-DE" sz="3400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3400" dirty="0"/>
              <a:t>di S. </a:t>
            </a:r>
            <a:r>
              <a:rPr lang="de-DE" sz="3400" dirty="0" err="1"/>
              <a:t>Petronio</a:t>
            </a:r>
            <a:r>
              <a:rPr lang="de-DE" sz="3400" dirty="0"/>
              <a:t> di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3400" dirty="0"/>
              <a:t>Bologna,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3400" dirty="0" err="1"/>
              <a:t>Ltg</a:t>
            </a:r>
            <a:r>
              <a:rPr lang="de-DE" sz="3400" dirty="0"/>
              <a:t>. Sergio </a:t>
            </a:r>
            <a:r>
              <a:rPr lang="de-DE" sz="3400" dirty="0" err="1"/>
              <a:t>Vartolo</a:t>
            </a:r>
            <a:r>
              <a:rPr lang="de-DE" sz="3400" dirty="0"/>
              <a:t> </a:t>
            </a:r>
            <a:r>
              <a:rPr lang="de-DE" sz="2600" dirty="0"/>
              <a:t>	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2EA6992-5536-5DCE-851E-D2D8AD0BC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581" y="0"/>
            <a:ext cx="533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50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C441D-E0BF-1A78-2964-4C3797B56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4B50427-208F-E887-8221-8FCD543E6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6486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88D3431-12F7-805B-9851-738319787DA3}"/>
              </a:ext>
            </a:extLst>
          </p:cNvPr>
          <p:cNvSpPr txBox="1"/>
          <p:nvPr/>
        </p:nvSpPr>
        <p:spPr>
          <a:xfrm>
            <a:off x="1166420" y="784937"/>
            <a:ext cx="47684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2200" b="1" i="0" dirty="0">
                <a:solidFill>
                  <a:srgbClr val="222222"/>
                </a:solidFill>
                <a:effectLst/>
              </a:rPr>
              <a:t>Pierre de la Rue </a:t>
            </a:r>
            <a:r>
              <a:rPr lang="de-DE" sz="2200" b="0" i="0" dirty="0">
                <a:solidFill>
                  <a:srgbClr val="222222"/>
                </a:solidFill>
                <a:effectLst/>
              </a:rPr>
              <a:t>(ca. 1460-1518), </a:t>
            </a:r>
          </a:p>
          <a:p>
            <a:pPr algn="l"/>
            <a:r>
              <a:rPr lang="de-DE" sz="2200" b="0" i="0" dirty="0">
                <a:solidFill>
                  <a:srgbClr val="222222"/>
                </a:solidFill>
                <a:effectLst/>
              </a:rPr>
              <a:t>tätig am Hof von Philipp dem Schönen </a:t>
            </a:r>
          </a:p>
          <a:p>
            <a:pPr algn="l"/>
            <a:r>
              <a:rPr lang="de-DE" sz="2200" b="0" i="0" dirty="0">
                <a:solidFill>
                  <a:srgbClr val="222222"/>
                </a:solidFill>
                <a:effectLst/>
              </a:rPr>
              <a:t>und Margarete von Österreich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64F3A2F-9256-5585-98D1-3B6756104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950" y="0"/>
            <a:ext cx="3395050" cy="6858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4899D6B-B991-7AC0-2829-DE8A3E657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892933"/>
            <a:ext cx="4379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82571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Hochschule für Musik Nürnber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D2447"/>
      </a:accent1>
      <a:accent2>
        <a:srgbClr val="D63517"/>
      </a:accent2>
      <a:accent3>
        <a:srgbClr val="248B9D"/>
      </a:accent3>
      <a:accent4>
        <a:srgbClr val="119D75"/>
      </a:accent4>
      <a:accent5>
        <a:srgbClr val="9D2447"/>
      </a:accent5>
      <a:accent6>
        <a:srgbClr val="DB91A1"/>
      </a:accent6>
      <a:hlink>
        <a:srgbClr val="0563C1"/>
      </a:hlink>
      <a:folHlink>
        <a:srgbClr val="954F72"/>
      </a:folHlink>
    </a:clrScheme>
    <a:fontScheme name="HfM Nürnberg">
      <a:majorFont>
        <a:latin typeface="Brandon Grotesque Regular"/>
        <a:ea typeface=""/>
        <a:cs typeface=""/>
      </a:majorFont>
      <a:minorFont>
        <a:latin typeface="Brandon Grotesque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8634559-2605-480F-96D6-7992FA63811C}"/>
    </a:ext>
  </a:extLst>
</a:theme>
</file>

<file path=ppt/theme/theme2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92BF819-E4EE-4169-862F-0F411DDC65C7}"/>
    </a:ext>
  </a:extLst>
</a:theme>
</file>

<file path=ppt/theme/theme3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0907766A-67D4-4DB7-B439-AD09A7A838FF}"/>
    </a:ext>
  </a:extLst>
</a:theme>
</file>

<file path=ppt/theme/theme4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C791E730-FD20-45F2-A38E-AA5261C677A9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HfM-Vorlage</Template>
  <TotalTime>0</TotalTime>
  <Words>1002</Words>
  <Application>Microsoft Office PowerPoint</Application>
  <PresentationFormat>Bildschirmpräsentation (4:3)</PresentationFormat>
  <Paragraphs>149</Paragraphs>
  <Slides>27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27</vt:i4>
      </vt:variant>
    </vt:vector>
  </HeadingPairs>
  <TitlesOfParts>
    <vt:vector size="39" baseType="lpstr">
      <vt:lpstr>Arial</vt:lpstr>
      <vt:lpstr>Brandon Grotesque Bold</vt:lpstr>
      <vt:lpstr>Brandon Grotesque Medium</vt:lpstr>
      <vt:lpstr>Brandon Grotesque Regular</vt:lpstr>
      <vt:lpstr>Calibri</vt:lpstr>
      <vt:lpstr>Calibri Light</vt:lpstr>
      <vt:lpstr>CorporateS</vt:lpstr>
      <vt:lpstr>Raleway</vt:lpstr>
      <vt:lpstr>Benutzerdefiniertes Design</vt:lpstr>
      <vt:lpstr>3_Benutzerdefiniertes Design</vt:lpstr>
      <vt:lpstr>1_Benutzerdefiniertes Design</vt:lpstr>
      <vt:lpstr>2_Benutzerdefiniertes Design</vt:lpstr>
      <vt:lpstr>PowerPoint-Präsentation</vt:lpstr>
      <vt:lpstr> Messe</vt:lpstr>
      <vt:lpstr> Liturgische Texte der Messfeier</vt:lpstr>
      <vt:lpstr>PowerPoint-Präsentation</vt:lpstr>
      <vt:lpstr>Bach: h-Moll Messe</vt:lpstr>
      <vt:lpstr> Renaissance-Komponisten,  die Messen komponierten</vt:lpstr>
      <vt:lpstr>Klangbeispiel: Guillaume Dufay:  Kyrie aus der Missa  „Se la face ay pale“  um 1450 The Early Music  Consort of London,  Ltg. David Munrow </vt:lpstr>
      <vt:lpstr> 1 und 2</vt:lpstr>
      <vt:lpstr>PowerPoint-Präsentation</vt:lpstr>
      <vt:lpstr>Klangbeispiel</vt:lpstr>
      <vt:lpstr>Dufay: Cantus firmus-Messen</vt:lpstr>
      <vt:lpstr>Giovanni  Pierluigi da  Palestrina  (ca. 1525-1594)   </vt:lpstr>
      <vt:lpstr>Cappella Sistina:  unter Papst Sixtus IV. zwischen 1475 und 1483 erbaut, am 15. August 1483 geweiht</vt:lpstr>
      <vt:lpstr>PowerPoint-Präsentation</vt:lpstr>
      <vt:lpstr>Cappella Giulia  am Petersdom, wo  Palestrina von 1571-1594  tätig war  aus der Musikalien- sammlung der  Cappella Giulia Capp.Giulia.XIII.27</vt:lpstr>
      <vt:lpstr>Tridentinisches Konzil (1545-1563)  drei Tagungsperioden: 1545-47; 1551/52; 1562/63</vt:lpstr>
      <vt:lpstr>Palestrina-Stil: Exemplum classicum:  Missae Papae Marcelli</vt:lpstr>
      <vt:lpstr>Klangbeispiel</vt:lpstr>
      <vt:lpstr>L‘homme armé Messen </vt:lpstr>
      <vt:lpstr>PowerPoint-Präsentation</vt:lpstr>
      <vt:lpstr>Gebetbuch  Karls des Kühnen Der Codex mit reich  verzierten Seiten zeigt den Luxus Burgunds  Fol. 26r: eine der schönsten  Christo­phorus-Darstellungen der Kunst­geschichte.  Lieven van Lathem verlegt die Szene in ein kunstvoll,  doch realitätsnah  komponiertes  Landschaftsidyll</vt:lpstr>
      <vt:lpstr>  Dufay: Kyrie aus der Missa  aus der ML‘homme armé Cappella  Sist. 14</vt:lpstr>
      <vt:lpstr>Aus dem Zeitraum zwischen 1450 und 1520  sind über 40 L‘homme armé Messen überliefert </vt:lpstr>
      <vt:lpstr>PowerPoint-Präsentation</vt:lpstr>
      <vt:lpstr>Klangbeispiel</vt:lpstr>
      <vt:lpstr>Pierre de la Rue  Agnus Dei 2: Mensurkanon Heinrich Glareanus, Dodecachordon, 3. Buch,  Basel 1547, S. 445  </vt:lpstr>
      <vt:lpstr>Klangbeispiel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Rode-Breymann</dc:creator>
  <cp:lastModifiedBy>Susanne Rode-Breymann</cp:lastModifiedBy>
  <cp:revision>30</cp:revision>
  <dcterms:created xsi:type="dcterms:W3CDTF">2024-10-17T15:33:41Z</dcterms:created>
  <dcterms:modified xsi:type="dcterms:W3CDTF">2026-01-22T18:50:06Z</dcterms:modified>
</cp:coreProperties>
</file>