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668" r:id="rId3"/>
    <p:sldMasterId id="2147483680" r:id="rId4"/>
  </p:sldMasterIdLst>
  <p:notesMasterIdLst>
    <p:notesMasterId r:id="rId40"/>
  </p:notesMasterIdLst>
  <p:sldIdLst>
    <p:sldId id="260" r:id="rId5"/>
    <p:sldId id="398" r:id="rId6"/>
    <p:sldId id="409" r:id="rId7"/>
    <p:sldId id="413" r:id="rId8"/>
    <p:sldId id="352" r:id="rId9"/>
    <p:sldId id="399" r:id="rId10"/>
    <p:sldId id="415" r:id="rId11"/>
    <p:sldId id="400" r:id="rId12"/>
    <p:sldId id="414" r:id="rId13"/>
    <p:sldId id="365" r:id="rId14"/>
    <p:sldId id="417" r:id="rId15"/>
    <p:sldId id="416" r:id="rId16"/>
    <p:sldId id="403" r:id="rId17"/>
    <p:sldId id="401" r:id="rId18"/>
    <p:sldId id="389" r:id="rId19"/>
    <p:sldId id="418" r:id="rId20"/>
    <p:sldId id="390" r:id="rId21"/>
    <p:sldId id="404" r:id="rId22"/>
    <p:sldId id="405" r:id="rId23"/>
    <p:sldId id="419" r:id="rId24"/>
    <p:sldId id="421" r:id="rId25"/>
    <p:sldId id="406" r:id="rId26"/>
    <p:sldId id="420" r:id="rId27"/>
    <p:sldId id="422" r:id="rId28"/>
    <p:sldId id="407" r:id="rId29"/>
    <p:sldId id="371" r:id="rId30"/>
    <p:sldId id="412" r:id="rId31"/>
    <p:sldId id="411" r:id="rId32"/>
    <p:sldId id="423" r:id="rId33"/>
    <p:sldId id="424" r:id="rId34"/>
    <p:sldId id="410" r:id="rId35"/>
    <p:sldId id="425" r:id="rId36"/>
    <p:sldId id="369" r:id="rId37"/>
    <p:sldId id="408" r:id="rId38"/>
    <p:sldId id="391" r:id="rId39"/>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D37F8469-3CBA-4387-B8CB-5D9337A3FFA8}">
          <p14:sldIdLst>
            <p14:sldId id="260"/>
            <p14:sldId id="398"/>
            <p14:sldId id="409"/>
            <p14:sldId id="413"/>
            <p14:sldId id="352"/>
            <p14:sldId id="399"/>
            <p14:sldId id="415"/>
            <p14:sldId id="400"/>
            <p14:sldId id="414"/>
            <p14:sldId id="365"/>
            <p14:sldId id="417"/>
            <p14:sldId id="416"/>
            <p14:sldId id="403"/>
            <p14:sldId id="401"/>
            <p14:sldId id="389"/>
            <p14:sldId id="418"/>
            <p14:sldId id="390"/>
            <p14:sldId id="404"/>
            <p14:sldId id="405"/>
            <p14:sldId id="419"/>
            <p14:sldId id="421"/>
            <p14:sldId id="406"/>
            <p14:sldId id="420"/>
            <p14:sldId id="422"/>
            <p14:sldId id="407"/>
            <p14:sldId id="371"/>
            <p14:sldId id="412"/>
            <p14:sldId id="411"/>
            <p14:sldId id="423"/>
            <p14:sldId id="424"/>
            <p14:sldId id="410"/>
            <p14:sldId id="425"/>
            <p14:sldId id="369"/>
            <p14:sldId id="408"/>
            <p14:sldId id="391"/>
          </p14:sldIdLst>
        </p14:section>
        <p14:section name="Abschnitt ohne Titel" id="{C464A0A4-E9EC-438F-B5E0-9D92C98D0DB2}">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933" autoAdjust="0"/>
    <p:restoredTop sz="94660" autoAdjust="0"/>
  </p:normalViewPr>
  <p:slideViewPr>
    <p:cSldViewPr snapToGrid="0" showGuides="1">
      <p:cViewPr varScale="1">
        <p:scale>
          <a:sx n="111" d="100"/>
          <a:sy n="111" d="100"/>
        </p:scale>
        <p:origin x="636"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52" d="100"/>
          <a:sy n="52" d="100"/>
        </p:scale>
        <p:origin x="2680" y="6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6AA78D-4AC1-4C46-AE72-B463F17DFBC8}" type="datetimeFigureOut">
              <a:rPr lang="de-DE" smtClean="0"/>
              <a:t>26.12.2025</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F1E945-E43B-4758-A495-730E19C3E71C}" type="slidenum">
              <a:rPr lang="de-DE" smtClean="0"/>
              <a:t>‹Nr.›</a:t>
            </a:fld>
            <a:endParaRPr lang="de-DE"/>
          </a:p>
        </p:txBody>
      </p:sp>
    </p:spTree>
    <p:extLst>
      <p:ext uri="{BB962C8B-B14F-4D97-AF65-F5344CB8AC3E}">
        <p14:creationId xmlns:p14="http://schemas.microsoft.com/office/powerpoint/2010/main" val="535913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727921" y="2199179"/>
            <a:ext cx="7886700" cy="1042042"/>
          </a:xfrm>
        </p:spPr>
        <p:txBody>
          <a:bodyPr/>
          <a:lstStyle/>
          <a:p>
            <a:r>
              <a:rPr lang="de-DE"/>
              <a:t>Mastertitelformat bearbeiten</a:t>
            </a:r>
          </a:p>
        </p:txBody>
      </p:sp>
    </p:spTree>
    <p:extLst>
      <p:ext uri="{BB962C8B-B14F-4D97-AF65-F5344CB8AC3E}">
        <p14:creationId xmlns:p14="http://schemas.microsoft.com/office/powerpoint/2010/main" val="1989399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3F04ABBD-5CBC-4EC8-A5A1-5BB4050D36BB}" type="datetimeFigureOut">
              <a:rPr lang="de-DE" smtClean="0"/>
              <a:t>26.12.2025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2233840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04ABBD-5CBC-4EC8-A5A1-5BB4050D36BB}" type="datetimeFigureOut">
              <a:rPr lang="de-DE" smtClean="0"/>
              <a:t>26.12.2025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2623023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3F04ABBD-5CBC-4EC8-A5A1-5BB4050D36BB}" type="datetimeFigureOut">
              <a:rPr lang="de-DE" smtClean="0"/>
              <a:t>26.12.2025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1413054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28650" y="1825625"/>
            <a:ext cx="386715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825625"/>
            <a:ext cx="386715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3F04ABBD-5CBC-4EC8-A5A1-5BB4050D36BB}" type="datetimeFigureOut">
              <a:rPr lang="de-DE" smtClean="0"/>
              <a:t>26.12.2025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4075857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de-DE"/>
              <a:t>Titelmasterformat durch Klicken bearbeiten</a:t>
            </a:r>
          </a:p>
        </p:txBody>
      </p:sp>
      <p:sp>
        <p:nvSpPr>
          <p:cNvPr id="3" name="Textplatzhalt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630238" y="2505075"/>
            <a:ext cx="386873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4629150" y="2505075"/>
            <a:ext cx="38877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3F04ABBD-5CBC-4EC8-A5A1-5BB4050D36BB}" type="datetimeFigureOut">
              <a:rPr lang="de-DE" smtClean="0"/>
              <a:t>26.12.2025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20177875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3F04ABBD-5CBC-4EC8-A5A1-5BB4050D36BB}" type="datetimeFigureOut">
              <a:rPr lang="de-DE" smtClean="0"/>
              <a:t>26.12.2025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2798906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F04ABBD-5CBC-4EC8-A5A1-5BB4050D36BB}" type="datetimeFigureOut">
              <a:rPr lang="de-DE" smtClean="0"/>
              <a:t>26.12.2025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17556393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3F04ABBD-5CBC-4EC8-A5A1-5BB4050D36BB}" type="datetimeFigureOut">
              <a:rPr lang="de-DE" smtClean="0"/>
              <a:t>26.12.2025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17821340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3F04ABBD-5CBC-4EC8-A5A1-5BB4050D36BB}" type="datetimeFigureOut">
              <a:rPr lang="de-DE" smtClean="0"/>
              <a:t>26.12.2025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1061136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04ABBD-5CBC-4EC8-A5A1-5BB4050D36BB}" type="datetimeFigureOut">
              <a:rPr lang="de-DE" smtClean="0"/>
              <a:t>26.12.2025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3559985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PPT-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499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5" y="365125"/>
            <a:ext cx="1971675"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28650" y="365125"/>
            <a:ext cx="5762625"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04ABBD-5CBC-4EC8-A5A1-5BB4050D36BB}" type="datetimeFigureOut">
              <a:rPr lang="de-DE" smtClean="0"/>
              <a:t>26.12.2025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3652504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D4517924-D5B9-47EF-9550-C6B88F244E72}" type="datetimeFigureOut">
              <a:rPr lang="de-DE" smtClean="0"/>
              <a:t>26.12.2025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14254560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4517924-D5B9-47EF-9550-C6B88F244E72}" type="datetimeFigureOut">
              <a:rPr lang="de-DE" smtClean="0"/>
              <a:t>26.12.2025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9940368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D4517924-D5B9-47EF-9550-C6B88F244E72}" type="datetimeFigureOut">
              <a:rPr lang="de-DE" smtClean="0"/>
              <a:t>26.12.2025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1195874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28650" y="1825625"/>
            <a:ext cx="386715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825625"/>
            <a:ext cx="386715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D4517924-D5B9-47EF-9550-C6B88F244E72}" type="datetimeFigureOut">
              <a:rPr lang="de-DE" smtClean="0"/>
              <a:t>26.12.2025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5608823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de-DE"/>
              <a:t>Titelmasterformat durch Klicken bearbeiten</a:t>
            </a:r>
          </a:p>
        </p:txBody>
      </p:sp>
      <p:sp>
        <p:nvSpPr>
          <p:cNvPr id="3" name="Textplatzhalt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630238" y="2505075"/>
            <a:ext cx="386873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4629150" y="2505075"/>
            <a:ext cx="38877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D4517924-D5B9-47EF-9550-C6B88F244E72}" type="datetimeFigureOut">
              <a:rPr lang="de-DE" smtClean="0"/>
              <a:t>26.12.2025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10575181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D4517924-D5B9-47EF-9550-C6B88F244E72}" type="datetimeFigureOut">
              <a:rPr lang="de-DE" smtClean="0"/>
              <a:t>26.12.2025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22234992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43562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D4517924-D5B9-47EF-9550-C6B88F244E72}" type="datetimeFigureOut">
              <a:rPr lang="de-DE" smtClean="0"/>
              <a:t>26.12.2025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2964855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D4517924-D5B9-47EF-9550-C6B88F244E72}" type="datetimeFigureOut">
              <a:rPr lang="de-DE" smtClean="0"/>
              <a:t>26.12.2025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3676136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078345" y="1353272"/>
            <a:ext cx="6858000" cy="2387600"/>
          </a:xfrm>
        </p:spPr>
        <p:txBody>
          <a:bodyPr anchor="b"/>
          <a:lstStyle>
            <a:lvl1pPr algn="ctr">
              <a:defRPr sz="6000"/>
            </a:lvl1pPr>
          </a:lstStyle>
          <a:p>
            <a:r>
              <a:rPr lang="de-DE"/>
              <a:t>Mastertitelformat bearbeiten</a:t>
            </a:r>
            <a:endParaRPr lang="de-DE" dirty="0"/>
          </a:p>
        </p:txBody>
      </p:sp>
      <p:sp>
        <p:nvSpPr>
          <p:cNvPr id="3" name="Untertitel 2"/>
          <p:cNvSpPr>
            <a:spLocks noGrp="1"/>
          </p:cNvSpPr>
          <p:nvPr>
            <p:ph type="subTitle" idx="1"/>
          </p:nvPr>
        </p:nvSpPr>
        <p:spPr>
          <a:xfrm>
            <a:off x="1078345" y="3860657"/>
            <a:ext cx="6858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a:t>Master-Untertitelformat bearbeiten</a:t>
            </a:r>
            <a:endParaRPr lang="de-DE" dirty="0"/>
          </a:p>
        </p:txBody>
      </p:sp>
    </p:spTree>
    <p:extLst>
      <p:ext uri="{BB962C8B-B14F-4D97-AF65-F5344CB8AC3E}">
        <p14:creationId xmlns:p14="http://schemas.microsoft.com/office/powerpoint/2010/main" val="42048469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4517924-D5B9-47EF-9550-C6B88F244E72}" type="datetimeFigureOut">
              <a:rPr lang="de-DE" smtClean="0"/>
              <a:t>26.12.2025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28063883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5" y="365125"/>
            <a:ext cx="1971675"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28650" y="365125"/>
            <a:ext cx="5762625"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4517924-D5B9-47EF-9550-C6B88F244E72}" type="datetimeFigureOut">
              <a:rPr lang="de-DE" smtClean="0"/>
              <a:t>26.12.2025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34053912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e-DE"/>
              <a:t>Titelmasterformat durch Klicken bearbeiten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
        <p:nvSpPr>
          <p:cNvPr id="4" name="Date Placeholder 3"/>
          <p:cNvSpPr>
            <a:spLocks noGrp="1"/>
          </p:cNvSpPr>
          <p:nvPr>
            <p:ph type="dt" sz="half" idx="10"/>
          </p:nvPr>
        </p:nvSpPr>
        <p:spPr/>
        <p:txBody>
          <a:bodyPr/>
          <a:lstStyle/>
          <a:p>
            <a:fld id="{17E24CCA-E626-4C9C-9330-8F72E7471D67}" type="datetimeFigureOut">
              <a:rPr lang="de-DE" smtClean="0"/>
              <a:t>26.12.2025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22089614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7E24CCA-E626-4C9C-9330-8F72E7471D67}" type="datetimeFigureOut">
              <a:rPr lang="de-DE" smtClean="0"/>
              <a:t>26.12.2025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20577201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e-DE"/>
              <a:t>Titelmasterformat durch Klicken bearbeiten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17E24CCA-E626-4C9C-9330-8F72E7471D67}" type="datetimeFigureOut">
              <a:rPr lang="de-DE" smtClean="0"/>
              <a:t>26.12.2025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953743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17E24CCA-E626-4C9C-9330-8F72E7471D67}" type="datetimeFigureOut">
              <a:rPr lang="de-DE" smtClean="0"/>
              <a:t>26.12.2025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2132407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e-DE"/>
              <a:t>Titelmasterformat durch Klicken bearbeiten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Content Placeholder 3"/>
          <p:cNvSpPr>
            <a:spLocks noGrp="1"/>
          </p:cNvSpPr>
          <p:nvPr>
            <p:ph sz="half" idx="2"/>
          </p:nvPr>
        </p:nvSpPr>
        <p:spPr>
          <a:xfrm>
            <a:off x="629842" y="2505075"/>
            <a:ext cx="3868340"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Content Placeholder 5"/>
          <p:cNvSpPr>
            <a:spLocks noGrp="1"/>
          </p:cNvSpPr>
          <p:nvPr>
            <p:ph sz="quarter" idx="4"/>
          </p:nvPr>
        </p:nvSpPr>
        <p:spPr>
          <a:xfrm>
            <a:off x="4629150" y="2505075"/>
            <a:ext cx="3887391"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17E24CCA-E626-4C9C-9330-8F72E7471D67}" type="datetimeFigureOut">
              <a:rPr lang="de-DE" smtClean="0"/>
              <a:t>26.12.2025</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11993258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12/26/2025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11768760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12/26/2025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15216414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Titelmasterformat durch Klicken bearbeiten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17E24CCA-E626-4C9C-9330-8F72E7471D67}" type="datetimeFigureOut">
              <a:rPr lang="de-DE" smtClean="0"/>
              <a:t>26.12.2025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3755748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p:txBody>
          <a:bodyPr/>
          <a:lstStyle/>
          <a:p>
            <a:fld id="{93D423ED-132E-4A90-B07F-53CD0D783D2B}" type="datetime1">
              <a:rPr lang="de-DE" smtClean="0"/>
              <a:t>26.12.2025</a:t>
            </a:fld>
            <a:endParaRPr lang="de-DE" dirty="0"/>
          </a:p>
        </p:txBody>
      </p:sp>
      <p:sp>
        <p:nvSpPr>
          <p:cNvPr id="4" name="Fußzeilenplatzhalter 3"/>
          <p:cNvSpPr>
            <a:spLocks noGrp="1"/>
          </p:cNvSpPr>
          <p:nvPr>
            <p:ph type="ftr" sz="quarter" idx="11"/>
          </p:nvPr>
        </p:nvSpPr>
        <p:spPr/>
        <p:txBody>
          <a:bodyPr/>
          <a:lstStyle/>
          <a:p>
            <a:r>
              <a:rPr lang="de-DE"/>
              <a:t>Name</a:t>
            </a:r>
            <a:endParaRPr lang="de-DE" dirty="0"/>
          </a:p>
        </p:txBody>
      </p:sp>
    </p:spTree>
    <p:extLst>
      <p:ext uri="{BB962C8B-B14F-4D97-AF65-F5344CB8AC3E}">
        <p14:creationId xmlns:p14="http://schemas.microsoft.com/office/powerpoint/2010/main" val="22732865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17E24CCA-E626-4C9C-9330-8F72E7471D67}" type="datetimeFigureOut">
              <a:rPr lang="de-DE" smtClean="0"/>
              <a:t>26.12.2025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14290398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7E24CCA-E626-4C9C-9330-8F72E7471D67}" type="datetimeFigureOut">
              <a:rPr lang="de-DE" smtClean="0"/>
              <a:t>26.12.2025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11287061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7E24CCA-E626-4C9C-9330-8F72E7471D67}" type="datetimeFigureOut">
              <a:rPr lang="de-DE" smtClean="0"/>
              <a:t>26.12.2025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4172689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764866" y="1404851"/>
            <a:ext cx="7886700" cy="1042042"/>
          </a:xfrm>
        </p:spPr>
        <p:txBody>
          <a:bodyPr/>
          <a:lstStyle/>
          <a:p>
            <a:r>
              <a:rPr lang="de-DE"/>
              <a:t>Mastertitelformat bearbeiten</a:t>
            </a:r>
            <a:endParaRPr lang="de-DE" dirty="0"/>
          </a:p>
        </p:txBody>
      </p:sp>
      <p:sp>
        <p:nvSpPr>
          <p:cNvPr id="3" name="Inhaltsplatzhalter 2"/>
          <p:cNvSpPr>
            <a:spLocks noGrp="1"/>
          </p:cNvSpPr>
          <p:nvPr>
            <p:ph idx="1"/>
          </p:nvPr>
        </p:nvSpPr>
        <p:spPr>
          <a:xfrm>
            <a:off x="764866" y="2595031"/>
            <a:ext cx="7886700" cy="390736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342723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41"/>
            <a:ext cx="7886700" cy="2852737"/>
          </a:xfrm>
        </p:spPr>
        <p:txBody>
          <a:bodyPr anchor="b"/>
          <a:lstStyle>
            <a:lvl1pPr>
              <a:defRPr sz="6000"/>
            </a:lvl1pPr>
          </a:lstStyle>
          <a:p>
            <a:r>
              <a:rPr lang="de-DE"/>
              <a:t>Mastertitelformat bearbeiten</a:t>
            </a:r>
          </a:p>
        </p:txBody>
      </p:sp>
      <p:sp>
        <p:nvSpPr>
          <p:cNvPr id="3" name="Textplatzhalter 2"/>
          <p:cNvSpPr>
            <a:spLocks noGrp="1"/>
          </p:cNvSpPr>
          <p:nvPr>
            <p:ph type="body" idx="1"/>
          </p:nvPr>
        </p:nvSpPr>
        <p:spPr>
          <a:xfrm>
            <a:off x="623888" y="4589466"/>
            <a:ext cx="78867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a:t>Mastertextformat bearbeiten</a:t>
            </a:r>
          </a:p>
        </p:txBody>
      </p:sp>
    </p:spTree>
    <p:extLst>
      <p:ext uri="{BB962C8B-B14F-4D97-AF65-F5344CB8AC3E}">
        <p14:creationId xmlns:p14="http://schemas.microsoft.com/office/powerpoint/2010/main" val="3289448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986539" y="1349433"/>
            <a:ext cx="7886700" cy="1042042"/>
          </a:xfrm>
        </p:spPr>
        <p:txBody>
          <a:bodyPr/>
          <a:lstStyle/>
          <a:p>
            <a:r>
              <a:rPr lang="de-DE"/>
              <a:t>Mastertitelformat bearbeiten</a:t>
            </a:r>
            <a:endParaRPr lang="de-DE" dirty="0"/>
          </a:p>
        </p:txBody>
      </p:sp>
      <p:sp>
        <p:nvSpPr>
          <p:cNvPr id="3" name="Inhaltsplatzhalter 2"/>
          <p:cNvSpPr>
            <a:spLocks noGrp="1"/>
          </p:cNvSpPr>
          <p:nvPr>
            <p:ph sz="half" idx="1"/>
          </p:nvPr>
        </p:nvSpPr>
        <p:spPr>
          <a:xfrm>
            <a:off x="986539" y="2461188"/>
            <a:ext cx="3886200" cy="400426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929889" y="2461188"/>
            <a:ext cx="3886200" cy="400426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476720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81489" y="1268760"/>
            <a:ext cx="2949178" cy="1600200"/>
          </a:xfrm>
        </p:spPr>
        <p:txBody>
          <a:bodyPr anchor="b"/>
          <a:lstStyle>
            <a:lvl1pPr>
              <a:defRPr sz="3200"/>
            </a:lvl1pPr>
          </a:lstStyle>
          <a:p>
            <a:r>
              <a:rPr lang="de-DE"/>
              <a:t>Mastertitelformat bearbeiten</a:t>
            </a:r>
            <a:endParaRPr lang="de-DE" dirty="0"/>
          </a:p>
        </p:txBody>
      </p:sp>
      <p:sp>
        <p:nvSpPr>
          <p:cNvPr id="3" name="Inhaltsplatzhalter 2"/>
          <p:cNvSpPr>
            <a:spLocks noGrp="1"/>
          </p:cNvSpPr>
          <p:nvPr>
            <p:ph idx="1"/>
          </p:nvPr>
        </p:nvSpPr>
        <p:spPr>
          <a:xfrm>
            <a:off x="3923928" y="1438162"/>
            <a:ext cx="4629150" cy="488568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68109" y="3038361"/>
            <a:ext cx="2949178" cy="3279521"/>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de-DE"/>
              <a:t>Mastertextformat bearbeiten</a:t>
            </a:r>
          </a:p>
        </p:txBody>
      </p:sp>
    </p:spTree>
    <p:extLst>
      <p:ext uri="{BB962C8B-B14F-4D97-AF65-F5344CB8AC3E}">
        <p14:creationId xmlns:p14="http://schemas.microsoft.com/office/powerpoint/2010/main" val="349894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fM-blanco">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p:txBody>
          <a:bodyPr/>
          <a:lstStyle/>
          <a:p>
            <a:fld id="{93D423ED-132E-4A90-B07F-53CD0D783D2B}" type="datetime1">
              <a:rPr lang="de-DE" smtClean="0"/>
              <a:t>26.12.2025</a:t>
            </a:fld>
            <a:endParaRPr lang="de-DE" dirty="0"/>
          </a:p>
        </p:txBody>
      </p:sp>
      <p:sp>
        <p:nvSpPr>
          <p:cNvPr id="4" name="Fußzeilenplatzhalter 3"/>
          <p:cNvSpPr>
            <a:spLocks noGrp="1"/>
          </p:cNvSpPr>
          <p:nvPr>
            <p:ph type="ftr" sz="quarter" idx="11"/>
          </p:nvPr>
        </p:nvSpPr>
        <p:spPr/>
        <p:txBody>
          <a:bodyPr/>
          <a:lstStyle/>
          <a:p>
            <a:r>
              <a:rPr lang="de-DE"/>
              <a:t>Name</a:t>
            </a:r>
            <a:endParaRPr lang="de-DE" dirty="0"/>
          </a:p>
        </p:txBody>
      </p:sp>
    </p:spTree>
    <p:extLst>
      <p:ext uri="{BB962C8B-B14F-4D97-AF65-F5344CB8AC3E}">
        <p14:creationId xmlns:p14="http://schemas.microsoft.com/office/powerpoint/2010/main" val="2949895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764866" y="1090815"/>
            <a:ext cx="7886700" cy="1042042"/>
          </a:xfrm>
          <a:prstGeom prst="rect">
            <a:avLst/>
          </a:prstGeom>
        </p:spPr>
        <p:txBody>
          <a:bodyPr vert="horz" lIns="91440" tIns="45720" rIns="91440" bIns="45720" rtlCol="0" anchor="ctr">
            <a:normAutofit/>
          </a:bodyPr>
          <a:lstStyle/>
          <a:p>
            <a:r>
              <a:rPr lang="de-DE" dirty="0"/>
              <a:t>Titelmasterformat durch Klicken bearbeiten</a:t>
            </a:r>
          </a:p>
        </p:txBody>
      </p:sp>
      <p:sp>
        <p:nvSpPr>
          <p:cNvPr id="3" name="Textplatzhalter 2"/>
          <p:cNvSpPr>
            <a:spLocks noGrp="1"/>
          </p:cNvSpPr>
          <p:nvPr>
            <p:ph type="body" idx="1"/>
          </p:nvPr>
        </p:nvSpPr>
        <p:spPr>
          <a:xfrm>
            <a:off x="764866" y="2234813"/>
            <a:ext cx="7886700" cy="4032249"/>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764867" y="6298163"/>
            <a:ext cx="164791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D423ED-132E-4A90-B07F-53CD0D783D2B}" type="datetime1">
              <a:rPr lang="de-DE" smtClean="0"/>
              <a:t>26.12.2025</a:t>
            </a:fld>
            <a:endParaRPr lang="de-DE" dirty="0"/>
          </a:p>
        </p:txBody>
      </p:sp>
      <p:sp>
        <p:nvSpPr>
          <p:cNvPr id="5" name="Fußzeilenplatzhalter 4"/>
          <p:cNvSpPr>
            <a:spLocks noGrp="1"/>
          </p:cNvSpPr>
          <p:nvPr>
            <p:ph type="ftr" sz="quarter" idx="3"/>
          </p:nvPr>
        </p:nvSpPr>
        <p:spPr>
          <a:xfrm>
            <a:off x="5671852" y="6298163"/>
            <a:ext cx="297808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dirty="0"/>
              <a:t>Name</a:t>
            </a:r>
          </a:p>
        </p:txBody>
      </p:sp>
      <p:pic>
        <p:nvPicPr>
          <p:cNvPr id="10" name="Grafik 9"/>
          <p:cNvPicPr>
            <a:picLocks noChangeAspect="1"/>
          </p:cNvPicPr>
          <p:nvPr userDrawn="1"/>
        </p:nvPicPr>
        <p:blipFill rotWithShape="1">
          <a:blip r:embed="rId11"/>
          <a:srcRect l="4941"/>
          <a:stretch/>
        </p:blipFill>
        <p:spPr>
          <a:xfrm>
            <a:off x="0" y="1"/>
            <a:ext cx="8285018" cy="977412"/>
          </a:xfrm>
          <a:prstGeom prst="rect">
            <a:avLst/>
          </a:prstGeom>
          <a:gradFill>
            <a:gsLst>
              <a:gs pos="0">
                <a:srgbClr val="A12848"/>
              </a:gs>
              <a:gs pos="33000">
                <a:srgbClr val="B5313C"/>
              </a:gs>
              <a:gs pos="83000">
                <a:srgbClr val="C43632"/>
              </a:gs>
              <a:gs pos="100000">
                <a:srgbClr val="D33C2C"/>
              </a:gs>
            </a:gsLst>
            <a:lin ang="5400000" scaled="1"/>
          </a:gradFill>
        </p:spPr>
      </p:pic>
      <p:pic>
        <p:nvPicPr>
          <p:cNvPr id="6" name="Grafik 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930895" y="74816"/>
            <a:ext cx="1116676" cy="1116676"/>
          </a:xfrm>
          <a:prstGeom prst="rect">
            <a:avLst/>
          </a:prstGeom>
        </p:spPr>
      </p:pic>
      <p:pic>
        <p:nvPicPr>
          <p:cNvPr id="7" name="Grafik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724298" y="5789196"/>
            <a:ext cx="422215" cy="691529"/>
          </a:xfrm>
          <a:prstGeom prst="rect">
            <a:avLst/>
          </a:prstGeom>
        </p:spPr>
      </p:pic>
    </p:spTree>
    <p:extLst>
      <p:ext uri="{BB962C8B-B14F-4D97-AF65-F5344CB8AC3E}">
        <p14:creationId xmlns:p14="http://schemas.microsoft.com/office/powerpoint/2010/main" val="2849908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92" r:id="rId4"/>
    <p:sldLayoutId id="2147483664" r:id="rId5"/>
    <p:sldLayoutId id="2147483665" r:id="rId6"/>
    <p:sldLayoutId id="2147483666" r:id="rId7"/>
    <p:sldLayoutId id="2147483667" r:id="rId8"/>
    <p:sldLayoutId id="2147483693" r:id="rId9"/>
  </p:sldLayoutIdLst>
  <p:hf sldNum="0" hdr="0" ft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04ABBD-5CBC-4EC8-A5A1-5BB4050D36BB}" type="datetimeFigureOut">
              <a:rPr lang="de-DE" smtClean="0"/>
              <a:t>26.12.2025</a:t>
            </a:fld>
            <a:endParaRPr lang="de-DE"/>
          </a:p>
        </p:txBody>
      </p:sp>
      <p:sp>
        <p:nvSpPr>
          <p:cNvPr id="5" name="Fußzeilenplatzhalt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8AA449-3ECD-4993-9410-637236C6C797}" type="slidenum">
              <a:rPr lang="de-DE" smtClean="0"/>
              <a:t>‹Nr.›</a:t>
            </a:fld>
            <a:endParaRPr lang="de-DE"/>
          </a:p>
        </p:txBody>
      </p:sp>
    </p:spTree>
    <p:extLst>
      <p:ext uri="{BB962C8B-B14F-4D97-AF65-F5344CB8AC3E}">
        <p14:creationId xmlns:p14="http://schemas.microsoft.com/office/powerpoint/2010/main" val="143338409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517924-D5B9-47EF-9550-C6B88F244E72}" type="datetimeFigureOut">
              <a:rPr lang="de-DE" smtClean="0"/>
              <a:t>26.12.2025</a:t>
            </a:fld>
            <a:endParaRPr lang="de-DE"/>
          </a:p>
        </p:txBody>
      </p:sp>
      <p:sp>
        <p:nvSpPr>
          <p:cNvPr id="5" name="Fußzeilenplatzhalt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9DAF28-1579-4CAA-9B0C-E69C92D08333}" type="slidenum">
              <a:rPr lang="de-DE" smtClean="0"/>
              <a:t>‹Nr.›</a:t>
            </a:fld>
            <a:endParaRPr lang="de-DE"/>
          </a:p>
        </p:txBody>
      </p:sp>
    </p:spTree>
    <p:extLst>
      <p:ext uri="{BB962C8B-B14F-4D97-AF65-F5344CB8AC3E}">
        <p14:creationId xmlns:p14="http://schemas.microsoft.com/office/powerpoint/2010/main" val="218623311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E24CCA-E626-4C9C-9330-8F72E7471D67}" type="datetimeFigureOut">
              <a:rPr lang="de-DE" smtClean="0"/>
              <a:t>26.12.2025</a:t>
            </a:fld>
            <a:endParaRPr lang="de-D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35224E-BFAC-4F9E-A337-F843C64E8513}" type="slidenum">
              <a:rPr lang="de-DE" smtClean="0"/>
              <a:t>‹Nr.›</a:t>
            </a:fld>
            <a:endParaRPr lang="de-DE"/>
          </a:p>
        </p:txBody>
      </p:sp>
    </p:spTree>
    <p:extLst>
      <p:ext uri="{BB962C8B-B14F-4D97-AF65-F5344CB8AC3E}">
        <p14:creationId xmlns:p14="http://schemas.microsoft.com/office/powerpoint/2010/main" val="99436580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8.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l="145" t="9451" r="-145" b="34891"/>
          <a:stretch/>
        </p:blipFill>
        <p:spPr>
          <a:xfrm>
            <a:off x="0" y="0"/>
            <a:ext cx="6909818" cy="4086113"/>
          </a:xfrm>
          <a:prstGeom prst="rect">
            <a:avLst/>
          </a:prstGeom>
        </p:spPr>
      </p:pic>
      <p:sp>
        <p:nvSpPr>
          <p:cNvPr id="10" name="Textfeld 9"/>
          <p:cNvSpPr txBox="1"/>
          <p:nvPr/>
        </p:nvSpPr>
        <p:spPr>
          <a:xfrm rot="21300000">
            <a:off x="329984" y="4664175"/>
            <a:ext cx="9297907" cy="553998"/>
          </a:xfrm>
          <a:custGeom>
            <a:avLst/>
            <a:gdLst>
              <a:gd name="connsiteX0" fmla="*/ 0 w 7704856"/>
              <a:gd name="connsiteY0" fmla="*/ 0 h 369332"/>
              <a:gd name="connsiteX1" fmla="*/ 7704856 w 7704856"/>
              <a:gd name="connsiteY1" fmla="*/ 0 h 369332"/>
              <a:gd name="connsiteX2" fmla="*/ 7704856 w 7704856"/>
              <a:gd name="connsiteY2" fmla="*/ 369332 h 369332"/>
              <a:gd name="connsiteX3" fmla="*/ 0 w 7704856"/>
              <a:gd name="connsiteY3" fmla="*/ 369332 h 369332"/>
              <a:gd name="connsiteX4" fmla="*/ 0 w 7704856"/>
              <a:gd name="connsiteY4" fmla="*/ 0 h 369332"/>
              <a:gd name="connsiteX0" fmla="*/ 0 w 7704856"/>
              <a:gd name="connsiteY0" fmla="*/ 0 h 796052"/>
              <a:gd name="connsiteX1" fmla="*/ 7704856 w 7704856"/>
              <a:gd name="connsiteY1" fmla="*/ 0 h 796052"/>
              <a:gd name="connsiteX2" fmla="*/ 7704856 w 7704856"/>
              <a:gd name="connsiteY2" fmla="*/ 369332 h 796052"/>
              <a:gd name="connsiteX3" fmla="*/ 132080 w 7704856"/>
              <a:gd name="connsiteY3" fmla="*/ 796052 h 796052"/>
              <a:gd name="connsiteX4" fmla="*/ 0 w 7704856"/>
              <a:gd name="connsiteY4" fmla="*/ 0 h 796052"/>
              <a:gd name="connsiteX0" fmla="*/ 0 w 7603256"/>
              <a:gd name="connsiteY0" fmla="*/ 365760 h 796052"/>
              <a:gd name="connsiteX1" fmla="*/ 7603256 w 7603256"/>
              <a:gd name="connsiteY1" fmla="*/ 0 h 796052"/>
              <a:gd name="connsiteX2" fmla="*/ 7603256 w 7603256"/>
              <a:gd name="connsiteY2" fmla="*/ 369332 h 796052"/>
              <a:gd name="connsiteX3" fmla="*/ 30480 w 7603256"/>
              <a:gd name="connsiteY3" fmla="*/ 796052 h 796052"/>
              <a:gd name="connsiteX4" fmla="*/ 0 w 7603256"/>
              <a:gd name="connsiteY4" fmla="*/ 365760 h 796052"/>
              <a:gd name="connsiteX0" fmla="*/ 0 w 7603256"/>
              <a:gd name="connsiteY0" fmla="*/ 934720 h 1365012"/>
              <a:gd name="connsiteX1" fmla="*/ 7471176 w 7603256"/>
              <a:gd name="connsiteY1" fmla="*/ 0 h 1365012"/>
              <a:gd name="connsiteX2" fmla="*/ 7603256 w 7603256"/>
              <a:gd name="connsiteY2" fmla="*/ 938292 h 1365012"/>
              <a:gd name="connsiteX3" fmla="*/ 30480 w 7603256"/>
              <a:gd name="connsiteY3" fmla="*/ 1365012 h 1365012"/>
              <a:gd name="connsiteX4" fmla="*/ 0 w 7603256"/>
              <a:gd name="connsiteY4" fmla="*/ 934720 h 1365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3256" h="1365012">
                <a:moveTo>
                  <a:pt x="0" y="934720"/>
                </a:moveTo>
                <a:lnTo>
                  <a:pt x="7471176" y="0"/>
                </a:lnTo>
                <a:lnTo>
                  <a:pt x="7603256" y="938292"/>
                </a:lnTo>
                <a:lnTo>
                  <a:pt x="30480" y="1365012"/>
                </a:lnTo>
                <a:lnTo>
                  <a:pt x="0" y="934720"/>
                </a:lnTo>
                <a:close/>
              </a:path>
            </a:pathLst>
          </a:cu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3000" b="0" i="0" u="none" strike="noStrike" kern="1200" cap="none" spc="0" normalizeH="0" baseline="0" noProof="0" dirty="0">
                <a:ln>
                  <a:noFill/>
                </a:ln>
                <a:solidFill>
                  <a:prstClr val="white"/>
                </a:solidFill>
                <a:effectLst/>
                <a:uLnTx/>
                <a:uFillTx/>
                <a:latin typeface="Brandon Grotesque Medium" panose="020B0603020203060202" pitchFamily="34" charset="0"/>
                <a:ea typeface="+mn-ea"/>
                <a:cs typeface="+mn-cs"/>
              </a:rPr>
              <a:t>HIER IST PLTZ FÜR TITEL ODER BEGRÜSSUNG</a:t>
            </a:r>
          </a:p>
        </p:txBody>
      </p:sp>
      <p:pic>
        <p:nvPicPr>
          <p:cNvPr id="13" name="Grafik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6003" y="347346"/>
            <a:ext cx="1440167" cy="1440167"/>
          </a:xfrm>
          <a:prstGeom prst="rect">
            <a:avLst/>
          </a:prstGeom>
        </p:spPr>
      </p:pic>
      <p:sp>
        <p:nvSpPr>
          <p:cNvPr id="3" name="Textfeld 2"/>
          <p:cNvSpPr txBox="1"/>
          <p:nvPr/>
        </p:nvSpPr>
        <p:spPr>
          <a:xfrm rot="21088414">
            <a:off x="5583128" y="3817763"/>
            <a:ext cx="6480720"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4400" b="0" i="0" u="none" strike="noStrike" kern="1200" cap="none" spc="0" normalizeH="0" baseline="0" noProof="0" dirty="0">
                <a:ln>
                  <a:noFill/>
                </a:ln>
                <a:solidFill>
                  <a:prstClr val="white"/>
                </a:solidFill>
                <a:effectLst/>
                <a:uLnTx/>
                <a:uFillTx/>
                <a:latin typeface="Brandon Grotesque Bold" panose="020B0803020203060202" pitchFamily="34" charset="0"/>
                <a:ea typeface="+mn-ea"/>
                <a:cs typeface="+mn-cs"/>
              </a:rPr>
              <a:t>Titel Fett</a:t>
            </a:r>
          </a:p>
        </p:txBody>
      </p:sp>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89127"/>
            <a:ext cx="9144000" cy="4276279"/>
          </a:xfrm>
          <a:prstGeom prst="rect">
            <a:avLst/>
          </a:prstGeom>
        </p:spPr>
      </p:pic>
      <p:sp>
        <p:nvSpPr>
          <p:cNvPr id="21" name="Textfeld 20"/>
          <p:cNvSpPr txBox="1"/>
          <p:nvPr/>
        </p:nvSpPr>
        <p:spPr>
          <a:xfrm rot="21000000">
            <a:off x="489532" y="3166901"/>
            <a:ext cx="6480720" cy="1477328"/>
          </a:xfrm>
          <a:prstGeom prst="rect">
            <a:avLst/>
          </a:prstGeom>
          <a:noFill/>
        </p:spPr>
        <p:txBody>
          <a:bodyPr wrap="square" rtlCol="0">
            <a:spAutoFit/>
          </a:bodyPr>
          <a:lstStyle/>
          <a:p>
            <a:pPr lvl="0" fontAlgn="base">
              <a:spcBef>
                <a:spcPct val="0"/>
              </a:spcBef>
              <a:spcAft>
                <a:spcPct val="0"/>
              </a:spcAft>
              <a:defRPr/>
            </a:pPr>
            <a:endParaRPr lang="de-DE" sz="3000" dirty="0">
              <a:solidFill>
                <a:prstClr val="white"/>
              </a:solidFill>
              <a:latin typeface="Brandon Grotesque Bold" panose="020B0803020203060202" pitchFamily="34" charset="0"/>
            </a:endParaRPr>
          </a:p>
          <a:p>
            <a:pPr lvl="0" fontAlgn="base">
              <a:spcBef>
                <a:spcPct val="0"/>
              </a:spcBef>
              <a:spcAft>
                <a:spcPct val="0"/>
              </a:spcAft>
              <a:defRPr/>
            </a:pPr>
            <a:r>
              <a:rPr lang="de-DE" sz="3000" dirty="0">
                <a:solidFill>
                  <a:prstClr val="white"/>
                </a:solidFill>
                <a:latin typeface="Brandon Grotesque Bold" panose="020B0803020203060202" pitchFamily="34" charset="0"/>
              </a:rPr>
              <a:t>12.01.2026: Mobilität. Migration. Musikerreisen</a:t>
            </a:r>
          </a:p>
        </p:txBody>
      </p:sp>
    </p:spTree>
    <p:extLst>
      <p:ext uri="{BB962C8B-B14F-4D97-AF65-F5344CB8AC3E}">
        <p14:creationId xmlns:p14="http://schemas.microsoft.com/office/powerpoint/2010/main" val="3983142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AC256-8A0A-9085-0703-36E4EC98D0A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017F2AE-9A37-6522-435C-AEDDC93790EF}"/>
              </a:ext>
            </a:extLst>
          </p:cNvPr>
          <p:cNvSpPr>
            <a:spLocks noGrp="1"/>
          </p:cNvSpPr>
          <p:nvPr>
            <p:ph type="title"/>
          </p:nvPr>
        </p:nvSpPr>
        <p:spPr>
          <a:xfrm>
            <a:off x="875703" y="415912"/>
            <a:ext cx="7886700" cy="1042042"/>
          </a:xfrm>
        </p:spPr>
        <p:txBody>
          <a:bodyPr>
            <a:noAutofit/>
          </a:bodyPr>
          <a:lstStyle/>
          <a:p>
            <a:pPr algn="ctr"/>
            <a:r>
              <a:rPr lang="de-DE" sz="2800" dirty="0"/>
              <a:t>Hartmann Schedel: Weltchronik (1493)</a:t>
            </a:r>
          </a:p>
        </p:txBody>
      </p:sp>
      <p:sp>
        <p:nvSpPr>
          <p:cNvPr id="4" name="Inhaltsplatzhalter 3">
            <a:extLst>
              <a:ext uri="{FF2B5EF4-FFF2-40B4-BE49-F238E27FC236}">
                <a16:creationId xmlns:a16="http://schemas.microsoft.com/office/drawing/2014/main" id="{BBE3C5CC-9A6B-EC06-BEB8-29008E461BBA}"/>
              </a:ext>
            </a:extLst>
          </p:cNvPr>
          <p:cNvSpPr>
            <a:spLocks noGrp="1"/>
          </p:cNvSpPr>
          <p:nvPr>
            <p:ph idx="1"/>
          </p:nvPr>
        </p:nvSpPr>
        <p:spPr/>
        <p:txBody>
          <a:bodyPr>
            <a:normAutofit/>
          </a:bodyPr>
          <a:lstStyle/>
          <a:p>
            <a:pPr marL="0" indent="0">
              <a:buNone/>
            </a:pPr>
            <a:r>
              <a:rPr lang="de-DE" sz="2400" dirty="0">
                <a:effectLst/>
                <a:ea typeface="Calibri" panose="020F0502020204030204" pitchFamily="34" charset="0"/>
              </a:rPr>
              <a:t>Jacopo da Bologna: </a:t>
            </a:r>
          </a:p>
          <a:p>
            <a:pPr marL="0" indent="0">
              <a:buNone/>
            </a:pPr>
            <a:r>
              <a:rPr lang="de-DE" sz="2400" dirty="0">
                <a:effectLst/>
                <a:ea typeface="Calibri" panose="020F0502020204030204" pitchFamily="34" charset="0"/>
              </a:rPr>
              <a:t>3stimmiges Madrigal</a:t>
            </a:r>
          </a:p>
          <a:p>
            <a:pPr marL="0" indent="0">
              <a:buNone/>
            </a:pPr>
            <a:r>
              <a:rPr lang="de-DE" sz="2400" i="1" dirty="0">
                <a:effectLst/>
                <a:ea typeface="Calibri" panose="020F0502020204030204" pitchFamily="34" charset="0"/>
              </a:rPr>
              <a:t>Aquila </a:t>
            </a:r>
            <a:r>
              <a:rPr lang="de-DE" sz="2400" i="1" dirty="0" err="1">
                <a:effectLst/>
                <a:ea typeface="Calibri" panose="020F0502020204030204" pitchFamily="34" charset="0"/>
              </a:rPr>
              <a:t>altera</a:t>
            </a:r>
            <a:r>
              <a:rPr lang="de-DE" sz="2400" i="1" dirty="0">
                <a:effectLst/>
                <a:ea typeface="Calibri" panose="020F0502020204030204" pitchFamily="34" charset="0"/>
              </a:rPr>
              <a:t> – </a:t>
            </a:r>
          </a:p>
          <a:p>
            <a:pPr marL="0" indent="0">
              <a:buNone/>
            </a:pPr>
            <a:r>
              <a:rPr lang="de-DE" sz="2400" i="1" dirty="0" err="1">
                <a:effectLst/>
                <a:ea typeface="Calibri" panose="020F0502020204030204" pitchFamily="34" charset="0"/>
              </a:rPr>
              <a:t>Creatura</a:t>
            </a:r>
            <a:r>
              <a:rPr lang="de-DE" sz="2400" i="1" dirty="0">
                <a:effectLst/>
                <a:ea typeface="Calibri" panose="020F0502020204030204" pitchFamily="34" charset="0"/>
              </a:rPr>
              <a:t> gentile – </a:t>
            </a:r>
          </a:p>
          <a:p>
            <a:pPr marL="0" indent="0">
              <a:buNone/>
            </a:pPr>
            <a:r>
              <a:rPr lang="de-DE" sz="2400" i="1" dirty="0" err="1">
                <a:effectLst/>
                <a:ea typeface="Calibri" panose="020F0502020204030204" pitchFamily="34" charset="0"/>
              </a:rPr>
              <a:t>Uccel</a:t>
            </a:r>
            <a:r>
              <a:rPr lang="de-DE" sz="2400" i="1" dirty="0">
                <a:effectLst/>
                <a:ea typeface="Calibri" panose="020F0502020204030204" pitchFamily="34" charset="0"/>
              </a:rPr>
              <a:t> di </a:t>
            </a:r>
            <a:r>
              <a:rPr lang="de-DE" sz="2400" i="1" dirty="0" err="1">
                <a:effectLst/>
                <a:ea typeface="Calibri" panose="020F0502020204030204" pitchFamily="34" charset="0"/>
              </a:rPr>
              <a:t>dio</a:t>
            </a:r>
            <a:endParaRPr lang="de-DE" sz="2400" i="1" dirty="0">
              <a:effectLst/>
              <a:ea typeface="Calibri" panose="020F0502020204030204" pitchFamily="34" charset="0"/>
            </a:endParaRPr>
          </a:p>
          <a:p>
            <a:pPr marL="0" indent="0">
              <a:buNone/>
            </a:pPr>
            <a:r>
              <a:rPr lang="de-DE" sz="2400" dirty="0"/>
              <a:t>	</a:t>
            </a:r>
          </a:p>
        </p:txBody>
      </p:sp>
      <p:pic>
        <p:nvPicPr>
          <p:cNvPr id="5" name="Grafik 4">
            <a:extLst>
              <a:ext uri="{FF2B5EF4-FFF2-40B4-BE49-F238E27FC236}">
                <a16:creationId xmlns:a16="http://schemas.microsoft.com/office/drawing/2014/main" id="{C765931A-F254-D919-CB19-FAA9F4F20E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597" y="1168955"/>
            <a:ext cx="8398902" cy="6120000"/>
          </a:xfrm>
          <a:prstGeom prst="rect">
            <a:avLst/>
          </a:prstGeom>
        </p:spPr>
      </p:pic>
    </p:spTree>
    <p:extLst>
      <p:ext uri="{BB962C8B-B14F-4D97-AF65-F5344CB8AC3E}">
        <p14:creationId xmlns:p14="http://schemas.microsoft.com/office/powerpoint/2010/main" val="2132290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727069-E6C5-BAA8-E649-E8AC1A3D1087}"/>
              </a:ext>
            </a:extLst>
          </p:cNvPr>
          <p:cNvSpPr>
            <a:spLocks noGrp="1"/>
          </p:cNvSpPr>
          <p:nvPr>
            <p:ph type="title"/>
          </p:nvPr>
        </p:nvSpPr>
        <p:spPr/>
        <p:txBody>
          <a:bodyPr/>
          <a:lstStyle/>
          <a:p>
            <a:endParaRPr lang="de-DE"/>
          </a:p>
        </p:txBody>
      </p:sp>
      <p:pic>
        <p:nvPicPr>
          <p:cNvPr id="4" name="Inhaltsplatzhalter 3">
            <a:extLst>
              <a:ext uri="{FF2B5EF4-FFF2-40B4-BE49-F238E27FC236}">
                <a16:creationId xmlns:a16="http://schemas.microsoft.com/office/drawing/2014/main" id="{355B274C-EC5A-3F0F-CEA6-4C1F8551FC66}"/>
              </a:ext>
            </a:extLst>
          </p:cNvPr>
          <p:cNvPicPr>
            <a:picLocks noGrp="1" noChangeAspect="1"/>
          </p:cNvPicPr>
          <p:nvPr>
            <p:ph idx="1"/>
          </p:nvPr>
        </p:nvPicPr>
        <p:blipFill>
          <a:blip r:embed="rId2"/>
          <a:stretch>
            <a:fillRect/>
          </a:stretch>
        </p:blipFill>
        <p:spPr>
          <a:xfrm>
            <a:off x="1182114" y="18000"/>
            <a:ext cx="7866589" cy="6840000"/>
          </a:xfrm>
          <a:prstGeom prst="rect">
            <a:avLst/>
          </a:prstGeom>
        </p:spPr>
      </p:pic>
    </p:spTree>
    <p:extLst>
      <p:ext uri="{BB962C8B-B14F-4D97-AF65-F5344CB8AC3E}">
        <p14:creationId xmlns:p14="http://schemas.microsoft.com/office/powerpoint/2010/main" val="3663800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0BEA52-39C0-DDF3-C05B-CBAB50030144}"/>
              </a:ext>
            </a:extLst>
          </p:cNvPr>
          <p:cNvSpPr>
            <a:spLocks noGrp="1"/>
          </p:cNvSpPr>
          <p:nvPr>
            <p:ph type="title"/>
          </p:nvPr>
        </p:nvSpPr>
        <p:spPr>
          <a:xfrm>
            <a:off x="628650" y="982156"/>
            <a:ext cx="7886700" cy="1042042"/>
          </a:xfrm>
        </p:spPr>
        <p:txBody>
          <a:bodyPr>
            <a:normAutofit/>
          </a:bodyPr>
          <a:lstStyle/>
          <a:p>
            <a:pPr algn="ctr"/>
            <a:r>
              <a:rPr lang="de-DE" sz="2800" dirty="0"/>
              <a:t>1470-1530: Blütezeit von Nürnberg</a:t>
            </a:r>
          </a:p>
        </p:txBody>
      </p:sp>
      <p:sp>
        <p:nvSpPr>
          <p:cNvPr id="3" name="Inhaltsplatzhalter 2">
            <a:extLst>
              <a:ext uri="{FF2B5EF4-FFF2-40B4-BE49-F238E27FC236}">
                <a16:creationId xmlns:a16="http://schemas.microsoft.com/office/drawing/2014/main" id="{672A41F0-8151-749B-7B90-1D21691773E4}"/>
              </a:ext>
            </a:extLst>
          </p:cNvPr>
          <p:cNvSpPr>
            <a:spLocks noGrp="1"/>
          </p:cNvSpPr>
          <p:nvPr>
            <p:ph idx="1"/>
          </p:nvPr>
        </p:nvSpPr>
        <p:spPr>
          <a:xfrm>
            <a:off x="782118" y="2103326"/>
            <a:ext cx="7886700" cy="3907369"/>
          </a:xfrm>
        </p:spPr>
        <p:txBody>
          <a:bodyPr>
            <a:noAutofit/>
          </a:bodyPr>
          <a:lstStyle/>
          <a:p>
            <a:pPr marL="0" indent="0" fontAlgn="base">
              <a:lnSpc>
                <a:spcPct val="80000"/>
              </a:lnSpc>
              <a:buNone/>
            </a:pPr>
            <a:r>
              <a:rPr lang="de-DE" sz="2400" dirty="0"/>
              <a:t>Die Nürnberger organisieren ihr Gemeinwesen neu. Die Ratsherren haben das alleinige Sagen in der Stadt und handeln gemäß ihrem Motto "So viel Freiheit wie möglich, so wenig Beschränkung wie nötig". Ziel des Nürnberger Stadtrechts ist es, beste Bedingungen für Handel und Gewerbe, Wissenschaft und Kunst zu schaffen. Nürnberg wird so eines der bedeutendsten kulturellen Zentren der Renaissance nördlich der Alpen sowie des Humanismus, dessen neues Menschenbild die städtische Politik prägt. Durch die günstige Lage im Herzen Europas wird die Stadt zu einem bedeutenden Verkehrsknotenpunkt. Zwölf europäische Fernstraßen treffen hier zusammen.</a:t>
            </a:r>
          </a:p>
        </p:txBody>
      </p:sp>
    </p:spTree>
    <p:extLst>
      <p:ext uri="{BB962C8B-B14F-4D97-AF65-F5344CB8AC3E}">
        <p14:creationId xmlns:p14="http://schemas.microsoft.com/office/powerpoint/2010/main" val="2275383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00074-1770-B6E3-2436-57EF320C2DD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709F7F3-E6E7-2456-0962-CEEEDBE94F8E}"/>
              </a:ext>
            </a:extLst>
          </p:cNvPr>
          <p:cNvSpPr>
            <a:spLocks noGrp="1"/>
          </p:cNvSpPr>
          <p:nvPr>
            <p:ph type="title"/>
          </p:nvPr>
        </p:nvSpPr>
        <p:spPr>
          <a:xfrm>
            <a:off x="746392" y="869143"/>
            <a:ext cx="7886700" cy="1042042"/>
          </a:xfrm>
        </p:spPr>
        <p:txBody>
          <a:bodyPr>
            <a:normAutofit/>
          </a:bodyPr>
          <a:lstStyle/>
          <a:p>
            <a:pPr algn="ctr"/>
            <a:r>
              <a:rPr lang="de-DE" sz="3000" dirty="0"/>
              <a:t>Literatur zu Musikerreisen</a:t>
            </a:r>
          </a:p>
        </p:txBody>
      </p:sp>
      <p:sp>
        <p:nvSpPr>
          <p:cNvPr id="4" name="Inhaltsplatzhalter 3">
            <a:extLst>
              <a:ext uri="{FF2B5EF4-FFF2-40B4-BE49-F238E27FC236}">
                <a16:creationId xmlns:a16="http://schemas.microsoft.com/office/drawing/2014/main" id="{86DEB659-84FB-86F3-5403-7414468C32AF}"/>
              </a:ext>
            </a:extLst>
          </p:cNvPr>
          <p:cNvSpPr>
            <a:spLocks noGrp="1"/>
          </p:cNvSpPr>
          <p:nvPr>
            <p:ph idx="1"/>
          </p:nvPr>
        </p:nvSpPr>
        <p:spPr>
          <a:xfrm>
            <a:off x="628650" y="2151330"/>
            <a:ext cx="7886700" cy="3907369"/>
          </a:xfrm>
        </p:spPr>
        <p:txBody>
          <a:bodyPr>
            <a:normAutofit fontScale="25000" lnSpcReduction="20000"/>
          </a:bodyPr>
          <a:lstStyle/>
          <a:p>
            <a:pPr marL="0" indent="0">
              <a:lnSpc>
                <a:spcPct val="120000"/>
              </a:lnSpc>
              <a:spcBef>
                <a:spcPts val="0"/>
              </a:spcBef>
              <a:buNone/>
            </a:pPr>
            <a:r>
              <a:rPr lang="en-US" sz="8000" kern="100" dirty="0">
                <a:effectLst/>
                <a:ea typeface="Calibri" panose="020F0502020204030204" pitchFamily="34" charset="0"/>
                <a:cs typeface="Times New Roman" panose="02020603050405020304" pitchFamily="18" charset="0"/>
              </a:rPr>
              <a:t>2003: Christian Meyer: Le </a:t>
            </a:r>
            <a:r>
              <a:rPr lang="en-US" sz="8000" kern="100" dirty="0" err="1">
                <a:effectLst/>
                <a:ea typeface="Calibri" panose="020F0502020204030204" pitchFamily="34" charset="0"/>
                <a:cs typeface="Times New Roman" panose="02020603050405020304" pitchFamily="18" charset="0"/>
              </a:rPr>
              <a:t>musicien</a:t>
            </a:r>
            <a:r>
              <a:rPr lang="en-US" sz="8000" kern="100" dirty="0">
                <a:effectLst/>
                <a:ea typeface="Calibri" panose="020F0502020204030204" pitchFamily="34" charset="0"/>
                <a:cs typeface="Times New Roman" panose="02020603050405020304" pitchFamily="18" charset="0"/>
              </a:rPr>
              <a:t> et </a:t>
            </a:r>
            <a:r>
              <a:rPr lang="en-US" sz="8000" kern="100" dirty="0" err="1">
                <a:effectLst/>
                <a:ea typeface="Calibri" panose="020F0502020204030204" pitchFamily="34" charset="0"/>
                <a:cs typeface="Times New Roman" panose="02020603050405020304" pitchFamily="18" charset="0"/>
              </a:rPr>
              <a:t>ses</a:t>
            </a:r>
            <a:r>
              <a:rPr lang="en-US" sz="8000" kern="100" dirty="0">
                <a:effectLst/>
                <a:ea typeface="Calibri" panose="020F0502020204030204" pitchFamily="34" charset="0"/>
                <a:cs typeface="Times New Roman" panose="02020603050405020304" pitchFamily="18" charset="0"/>
              </a:rPr>
              <a:t> voyages: pratiques, réseaux et 	representations</a:t>
            </a:r>
            <a:endParaRPr lang="de-DE" sz="8000" kern="100" dirty="0">
              <a:effectLst/>
              <a:ea typeface="Calibri" panose="020F0502020204030204" pitchFamily="34" charset="0"/>
              <a:cs typeface="Times New Roman" panose="02020603050405020304" pitchFamily="18" charset="0"/>
            </a:endParaRPr>
          </a:p>
          <a:p>
            <a:pPr marL="0" indent="0">
              <a:lnSpc>
                <a:spcPct val="120000"/>
              </a:lnSpc>
              <a:spcBef>
                <a:spcPts val="0"/>
              </a:spcBef>
              <a:buNone/>
            </a:pPr>
            <a:r>
              <a:rPr lang="en-US" sz="8000" kern="100" dirty="0">
                <a:effectLst/>
                <a:ea typeface="Calibri" panose="020F0502020204030204" pitchFamily="34" charset="0"/>
                <a:cs typeface="Times New Roman" panose="02020603050405020304" pitchFamily="18" charset="0"/>
              </a:rPr>
              <a:t>2009: Arne Spohr: How chances it they travel. </a:t>
            </a:r>
            <a:r>
              <a:rPr lang="de-DE" sz="8000" kern="100" dirty="0">
                <a:effectLst/>
                <a:ea typeface="Calibri" panose="020F0502020204030204" pitchFamily="34" charset="0"/>
                <a:cs typeface="Times New Roman" panose="02020603050405020304" pitchFamily="18" charset="0"/>
              </a:rPr>
              <a:t>Englische Musiker in 	Dänemark und Norddeutschland 1579-1630</a:t>
            </a:r>
          </a:p>
          <a:p>
            <a:pPr marL="0" indent="0">
              <a:lnSpc>
                <a:spcPct val="120000"/>
              </a:lnSpc>
              <a:spcBef>
                <a:spcPts val="0"/>
              </a:spcBef>
              <a:buNone/>
            </a:pPr>
            <a:r>
              <a:rPr lang="de-DE" sz="8000" kern="100" dirty="0">
                <a:effectLst/>
                <a:ea typeface="Calibri" panose="020F0502020204030204" pitchFamily="34" charset="0"/>
                <a:cs typeface="Times New Roman" panose="02020603050405020304" pitchFamily="18" charset="0"/>
              </a:rPr>
              <a:t>2011: Christoph-Hellmut </a:t>
            </a:r>
            <a:r>
              <a:rPr lang="de-DE" sz="8000" kern="100" dirty="0" err="1">
                <a:effectLst/>
                <a:ea typeface="Calibri" panose="020F0502020204030204" pitchFamily="34" charset="0"/>
                <a:cs typeface="Times New Roman" panose="02020603050405020304" pitchFamily="18" charset="0"/>
              </a:rPr>
              <a:t>Mahling</a:t>
            </a:r>
            <a:r>
              <a:rPr lang="de-DE" sz="8000" kern="100" dirty="0">
                <a:effectLst/>
                <a:ea typeface="Calibri" panose="020F0502020204030204" pitchFamily="34" charset="0"/>
                <a:cs typeface="Times New Roman" panose="02020603050405020304" pitchFamily="18" charset="0"/>
              </a:rPr>
              <a:t> (</a:t>
            </a:r>
            <a:r>
              <a:rPr lang="de-DE" sz="8000" kern="100" dirty="0" err="1">
                <a:effectLst/>
                <a:ea typeface="Calibri" panose="020F0502020204030204" pitchFamily="34" charset="0"/>
                <a:cs typeface="Times New Roman" panose="02020603050405020304" pitchFamily="18" charset="0"/>
              </a:rPr>
              <a:t>Hg</a:t>
            </a:r>
            <a:r>
              <a:rPr lang="de-DE" sz="8000" kern="100" dirty="0">
                <a:effectLst/>
                <a:ea typeface="Calibri" panose="020F0502020204030204" pitchFamily="34" charset="0"/>
                <a:cs typeface="Times New Roman" panose="02020603050405020304" pitchFamily="18" charset="0"/>
              </a:rPr>
              <a:t>.): Musiker auf Reisen: Beiträge zum 	Kulturtransfer im 18. und 19. Jh.</a:t>
            </a:r>
          </a:p>
          <a:p>
            <a:pPr marL="0" indent="0">
              <a:lnSpc>
                <a:spcPct val="120000"/>
              </a:lnSpc>
              <a:spcBef>
                <a:spcPts val="0"/>
              </a:spcBef>
              <a:buNone/>
            </a:pPr>
            <a:r>
              <a:rPr lang="de-DE" sz="8000" kern="100" dirty="0">
                <a:effectLst/>
                <a:ea typeface="Calibri" panose="020F0502020204030204" pitchFamily="34" charset="0"/>
                <a:cs typeface="Times New Roman" panose="02020603050405020304" pitchFamily="18" charset="0"/>
              </a:rPr>
              <a:t>2013: Sabine Ehrmann-</a:t>
            </a:r>
            <a:r>
              <a:rPr lang="de-DE" sz="8000" kern="100" dirty="0" err="1">
                <a:effectLst/>
                <a:ea typeface="Calibri" panose="020F0502020204030204" pitchFamily="34" charset="0"/>
                <a:cs typeface="Times New Roman" panose="02020603050405020304" pitchFamily="18" charset="0"/>
              </a:rPr>
              <a:t>Herfort</a:t>
            </a:r>
            <a:r>
              <a:rPr lang="de-DE" sz="8000" kern="100" dirty="0">
                <a:effectLst/>
                <a:ea typeface="Calibri" panose="020F0502020204030204" pitchFamily="34" charset="0"/>
                <a:cs typeface="Times New Roman" panose="02020603050405020304" pitchFamily="18" charset="0"/>
              </a:rPr>
              <a:t> und Silke Leopold (</a:t>
            </a:r>
            <a:r>
              <a:rPr lang="de-DE" sz="8000" kern="100" dirty="0" err="1">
                <a:effectLst/>
                <a:ea typeface="Calibri" panose="020F0502020204030204" pitchFamily="34" charset="0"/>
                <a:cs typeface="Times New Roman" panose="02020603050405020304" pitchFamily="18" charset="0"/>
              </a:rPr>
              <a:t>Hg</a:t>
            </a:r>
            <a:r>
              <a:rPr lang="de-DE" sz="8000" kern="100" dirty="0">
                <a:effectLst/>
                <a:ea typeface="Calibri" panose="020F0502020204030204" pitchFamily="34" charset="0"/>
                <a:cs typeface="Times New Roman" panose="02020603050405020304" pitchFamily="18" charset="0"/>
              </a:rPr>
              <a:t>.): Migration und 	Identität. Wanderbewegungen und Kulturkontakte in der 	Musikgeschichte </a:t>
            </a:r>
          </a:p>
          <a:p>
            <a:pPr marL="0" indent="0">
              <a:lnSpc>
                <a:spcPct val="120000"/>
              </a:lnSpc>
              <a:spcBef>
                <a:spcPts val="0"/>
              </a:spcBef>
              <a:buNone/>
            </a:pPr>
            <a:r>
              <a:rPr lang="de-DE" sz="8000" kern="100" dirty="0">
                <a:effectLst/>
                <a:ea typeface="Calibri" panose="020F0502020204030204" pitchFamily="34" charset="0"/>
                <a:cs typeface="Times New Roman" panose="02020603050405020304" pitchFamily="18" charset="0"/>
              </a:rPr>
              <a:t>2023: Maren </a:t>
            </a:r>
            <a:r>
              <a:rPr lang="de-DE" sz="8000" kern="100" dirty="0" err="1">
                <a:effectLst/>
                <a:ea typeface="Calibri" panose="020F0502020204030204" pitchFamily="34" charset="0"/>
                <a:cs typeface="Times New Roman" panose="02020603050405020304" pitchFamily="18" charset="0"/>
              </a:rPr>
              <a:t>Bagge</a:t>
            </a:r>
            <a:r>
              <a:rPr lang="de-DE" sz="8000" kern="100" dirty="0">
                <a:effectLst/>
                <a:ea typeface="Calibri" panose="020F0502020204030204" pitchFamily="34" charset="0"/>
                <a:cs typeface="Times New Roman" panose="02020603050405020304" pitchFamily="18" charset="0"/>
              </a:rPr>
              <a:t> und Nicole K. Strohmann (</a:t>
            </a:r>
            <a:r>
              <a:rPr lang="de-DE" sz="8000" kern="100" dirty="0" err="1">
                <a:effectLst/>
                <a:ea typeface="Calibri" panose="020F0502020204030204" pitchFamily="34" charset="0"/>
                <a:cs typeface="Times New Roman" panose="02020603050405020304" pitchFamily="18" charset="0"/>
              </a:rPr>
              <a:t>Hg</a:t>
            </a:r>
            <a:r>
              <a:rPr lang="de-DE" sz="8000" kern="100" dirty="0">
                <a:effectLst/>
                <a:ea typeface="Calibri" panose="020F0502020204030204" pitchFamily="34" charset="0"/>
                <a:cs typeface="Times New Roman" panose="02020603050405020304" pitchFamily="18" charset="0"/>
              </a:rPr>
              <a:t>.): Kulturelles 	</a:t>
            </a:r>
            <a:r>
              <a:rPr lang="de-DE" sz="8000" kern="100" dirty="0" err="1">
                <a:effectLst/>
                <a:ea typeface="Calibri" panose="020F0502020204030204" pitchFamily="34" charset="0"/>
                <a:cs typeface="Times New Roman" panose="02020603050405020304" pitchFamily="18" charset="0"/>
              </a:rPr>
              <a:t>Handeln│Macht│Mobil</a:t>
            </a:r>
            <a:r>
              <a:rPr lang="de-DE" sz="8000" kern="100" dirty="0">
                <a:effectLst/>
                <a:ea typeface="Calibri" panose="020F0502020204030204" pitchFamily="34" charset="0"/>
                <a:cs typeface="Times New Roman" panose="02020603050405020304" pitchFamily="18" charset="0"/>
              </a:rPr>
              <a:t>. Interdisziplinäre Studien zur gender- und 	musikbezogenen Mobilitätsforschung</a:t>
            </a:r>
            <a:endParaRPr lang="en-US" sz="8000" kern="100" dirty="0">
              <a:ea typeface="Calibri" panose="020F0502020204030204" pitchFamily="34" charset="0"/>
              <a:cs typeface="Times New Roman" panose="02020603050405020304" pitchFamily="18" charset="0"/>
            </a:endParaRPr>
          </a:p>
          <a:p>
            <a:pPr marL="0" indent="0">
              <a:buNone/>
            </a:pPr>
            <a:endParaRPr lang="de-DE" dirty="0"/>
          </a:p>
        </p:txBody>
      </p:sp>
    </p:spTree>
    <p:extLst>
      <p:ext uri="{BB962C8B-B14F-4D97-AF65-F5344CB8AC3E}">
        <p14:creationId xmlns:p14="http://schemas.microsoft.com/office/powerpoint/2010/main" val="3770107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B5E0D-C231-65F3-E1D8-69B6FB864A0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2135189-A372-0713-176D-85B8FFCBC91D}"/>
              </a:ext>
            </a:extLst>
          </p:cNvPr>
          <p:cNvSpPr>
            <a:spLocks noGrp="1"/>
          </p:cNvSpPr>
          <p:nvPr>
            <p:ph type="title"/>
          </p:nvPr>
        </p:nvSpPr>
        <p:spPr>
          <a:xfrm>
            <a:off x="349231" y="1373789"/>
            <a:ext cx="7886700" cy="1042042"/>
          </a:xfrm>
        </p:spPr>
        <p:txBody>
          <a:bodyPr>
            <a:noAutofit/>
          </a:bodyPr>
          <a:lstStyle/>
          <a:p>
            <a:pPr marL="0" indent="0" algn="ctr"/>
            <a:r>
              <a:rPr lang="de-DE" sz="2800" dirty="0">
                <a:ea typeface="Calibri" panose="020F0502020204030204" pitchFamily="34" charset="0"/>
              </a:rPr>
              <a:t>Mit Stipendium von Landgraf Moritz von Hessen (links) geht Heinrich Schütz (1585-1672) </a:t>
            </a:r>
            <a:br>
              <a:rPr lang="de-DE" sz="2800" dirty="0">
                <a:ea typeface="Calibri" panose="020F0502020204030204" pitchFamily="34" charset="0"/>
              </a:rPr>
            </a:br>
            <a:r>
              <a:rPr lang="de-DE" sz="2800" dirty="0">
                <a:ea typeface="Calibri" panose="020F0502020204030204" pitchFamily="34" charset="0"/>
              </a:rPr>
              <a:t>nach Venedig</a:t>
            </a:r>
            <a:br>
              <a:rPr lang="de-DE" sz="3600" dirty="0">
                <a:ea typeface="Calibri" panose="020F0502020204030204" pitchFamily="34" charset="0"/>
              </a:rPr>
            </a:br>
            <a:endParaRPr lang="de-DE" sz="3400" dirty="0"/>
          </a:p>
        </p:txBody>
      </p:sp>
      <p:pic>
        <p:nvPicPr>
          <p:cNvPr id="8" name="Inhaltsplatzhalter 7">
            <a:extLst>
              <a:ext uri="{FF2B5EF4-FFF2-40B4-BE49-F238E27FC236}">
                <a16:creationId xmlns:a16="http://schemas.microsoft.com/office/drawing/2014/main" id="{4E55442E-70AE-2AF1-90E8-66F9A16D0F9E}"/>
              </a:ext>
            </a:extLst>
          </p:cNvPr>
          <p:cNvPicPr>
            <a:picLocks noGrp="1" noChangeAspect="1"/>
          </p:cNvPicPr>
          <p:nvPr>
            <p:ph idx="1"/>
          </p:nvPr>
        </p:nvPicPr>
        <p:blipFill>
          <a:blip r:embed="rId2"/>
          <a:stretch>
            <a:fillRect/>
          </a:stretch>
        </p:blipFill>
        <p:spPr>
          <a:xfrm>
            <a:off x="4571999" y="2280634"/>
            <a:ext cx="4146378" cy="4140000"/>
          </a:xfrm>
          <a:prstGeom prst="rect">
            <a:avLst/>
          </a:prstGeom>
        </p:spPr>
      </p:pic>
      <p:sp>
        <p:nvSpPr>
          <p:cNvPr id="6" name="Inhaltsplatzhalter 3">
            <a:extLst>
              <a:ext uri="{FF2B5EF4-FFF2-40B4-BE49-F238E27FC236}">
                <a16:creationId xmlns:a16="http://schemas.microsoft.com/office/drawing/2014/main" id="{8331D84F-AC12-DAE7-ED8E-9CEEFC375835}"/>
              </a:ext>
            </a:extLst>
          </p:cNvPr>
          <p:cNvSpPr txBox="1">
            <a:spLocks/>
          </p:cNvSpPr>
          <p:nvPr/>
        </p:nvSpPr>
        <p:spPr>
          <a:xfrm>
            <a:off x="475489" y="3463269"/>
            <a:ext cx="7886700" cy="3960000"/>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e-DE" sz="2400" dirty="0">
              <a:ea typeface="Calibri" panose="020F0502020204030204" pitchFamily="34" charset="0"/>
            </a:endParaRPr>
          </a:p>
          <a:p>
            <a:pPr marL="0" indent="0">
              <a:buFont typeface="Arial" panose="020B0604020202020204" pitchFamily="34" charset="0"/>
              <a:buNone/>
            </a:pPr>
            <a:r>
              <a:rPr lang="de-DE" sz="2400" dirty="0"/>
              <a:t>	</a:t>
            </a:r>
          </a:p>
        </p:txBody>
      </p:sp>
      <p:pic>
        <p:nvPicPr>
          <p:cNvPr id="7" name="Picture 2" descr="Moritz (Hessen-Kassel) – Wikipedia">
            <a:extLst>
              <a:ext uri="{FF2B5EF4-FFF2-40B4-BE49-F238E27FC236}">
                <a16:creationId xmlns:a16="http://schemas.microsoft.com/office/drawing/2014/main" id="{0A5BACEA-1479-7C7E-F9A2-978988859C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811" y="2280635"/>
            <a:ext cx="3418375" cy="41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150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EE595-5B00-E85D-9CB6-ADB9B277BD7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3E56FD0-67A3-428C-6F06-ABC35EB607B9}"/>
              </a:ext>
            </a:extLst>
          </p:cNvPr>
          <p:cNvSpPr>
            <a:spLocks noGrp="1"/>
          </p:cNvSpPr>
          <p:nvPr>
            <p:ph type="title"/>
          </p:nvPr>
        </p:nvSpPr>
        <p:spPr>
          <a:xfrm>
            <a:off x="764866" y="1063106"/>
            <a:ext cx="7886700" cy="1042042"/>
          </a:xfrm>
        </p:spPr>
        <p:txBody>
          <a:bodyPr>
            <a:normAutofit/>
          </a:bodyPr>
          <a:lstStyle/>
          <a:p>
            <a:pPr algn="ctr"/>
            <a:r>
              <a:rPr lang="de-DE" sz="3000" dirty="0"/>
              <a:t>Franco-flämische Italienfahrer</a:t>
            </a:r>
          </a:p>
        </p:txBody>
      </p:sp>
      <p:sp>
        <p:nvSpPr>
          <p:cNvPr id="4" name="Inhaltsplatzhalter 3">
            <a:extLst>
              <a:ext uri="{FF2B5EF4-FFF2-40B4-BE49-F238E27FC236}">
                <a16:creationId xmlns:a16="http://schemas.microsoft.com/office/drawing/2014/main" id="{735D96F9-D8D2-29FA-403D-2B17C58DAE1C}"/>
              </a:ext>
            </a:extLst>
          </p:cNvPr>
          <p:cNvSpPr>
            <a:spLocks noGrp="1"/>
          </p:cNvSpPr>
          <p:nvPr>
            <p:ph idx="1"/>
          </p:nvPr>
        </p:nvSpPr>
        <p:spPr>
          <a:xfrm>
            <a:off x="628650" y="2456486"/>
            <a:ext cx="7886700" cy="3907369"/>
          </a:xfrm>
        </p:spPr>
        <p:txBody>
          <a:bodyPr>
            <a:normAutofit/>
          </a:bodyPr>
          <a:lstStyle/>
          <a:p>
            <a:pPr marL="0" indent="0">
              <a:spcBef>
                <a:spcPts val="0"/>
              </a:spcBef>
              <a:buNone/>
            </a:pPr>
            <a:r>
              <a:rPr lang="de-DE" b="1" kern="100" dirty="0">
                <a:ea typeface="Calibri" panose="020F0502020204030204" pitchFamily="34" charset="0"/>
                <a:cs typeface="Times New Roman" panose="02020603050405020304" pitchFamily="18" charset="0"/>
              </a:rPr>
              <a:t>Heinrich Isaac</a:t>
            </a:r>
          </a:p>
          <a:p>
            <a:pPr marL="0" indent="0">
              <a:spcBef>
                <a:spcPts val="0"/>
              </a:spcBef>
              <a:buNone/>
            </a:pPr>
            <a:endParaRPr lang="de-DE" kern="100" dirty="0">
              <a:ea typeface="Calibri" panose="020F0502020204030204" pitchFamily="34" charset="0"/>
              <a:cs typeface="Times New Roman" panose="02020603050405020304" pitchFamily="18" charset="0"/>
            </a:endParaRPr>
          </a:p>
          <a:p>
            <a:pPr marL="0" indent="0">
              <a:spcBef>
                <a:spcPts val="0"/>
              </a:spcBef>
              <a:buNone/>
            </a:pPr>
            <a:r>
              <a:rPr lang="de-DE" kern="100" dirty="0">
                <a:ea typeface="Calibri" panose="020F0502020204030204" pitchFamily="34" charset="0"/>
                <a:cs typeface="Times New Roman" panose="02020603050405020304" pitchFamily="18" charset="0"/>
              </a:rPr>
              <a:t>um 1450 in der </a:t>
            </a:r>
          </a:p>
          <a:p>
            <a:pPr marL="0" indent="0">
              <a:spcBef>
                <a:spcPts val="0"/>
              </a:spcBef>
              <a:buNone/>
            </a:pPr>
            <a:r>
              <a:rPr lang="de-DE" kern="100" dirty="0">
                <a:ea typeface="Calibri" panose="020F0502020204030204" pitchFamily="34" charset="0"/>
                <a:cs typeface="Times New Roman" panose="02020603050405020304" pitchFamily="18" charset="0"/>
              </a:rPr>
              <a:t>Nähe von Brügge –</a:t>
            </a:r>
          </a:p>
          <a:p>
            <a:pPr marL="0" indent="0">
              <a:spcBef>
                <a:spcPts val="0"/>
              </a:spcBef>
              <a:buNone/>
            </a:pPr>
            <a:r>
              <a:rPr lang="de-DE" kern="100" dirty="0">
                <a:ea typeface="Calibri" panose="020F0502020204030204" pitchFamily="34" charset="0"/>
                <a:cs typeface="Times New Roman" panose="02020603050405020304" pitchFamily="18" charset="0"/>
              </a:rPr>
              <a:t>1517 in Florenz </a:t>
            </a:r>
          </a:p>
          <a:p>
            <a:pPr marL="0" indent="0">
              <a:spcBef>
                <a:spcPts val="0"/>
              </a:spcBef>
              <a:buNone/>
            </a:pPr>
            <a:endParaRPr lang="en-US" sz="2800" kern="100" dirty="0">
              <a:ea typeface="Calibri" panose="020F0502020204030204" pitchFamily="34" charset="0"/>
              <a:cs typeface="Times New Roman" panose="02020603050405020304" pitchFamily="18" charset="0"/>
            </a:endParaRPr>
          </a:p>
          <a:p>
            <a:pPr marL="0" indent="0">
              <a:buNone/>
            </a:pPr>
            <a:endParaRPr lang="de-DE" dirty="0"/>
          </a:p>
        </p:txBody>
      </p:sp>
      <p:pic>
        <p:nvPicPr>
          <p:cNvPr id="5" name="Grafik 4">
            <a:extLst>
              <a:ext uri="{FF2B5EF4-FFF2-40B4-BE49-F238E27FC236}">
                <a16:creationId xmlns:a16="http://schemas.microsoft.com/office/drawing/2014/main" id="{8DE55EB8-9DEA-7D84-0E1A-197B5CC86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6742" y="2080144"/>
            <a:ext cx="5000625" cy="3714750"/>
          </a:xfrm>
          <a:prstGeom prst="rect">
            <a:avLst/>
          </a:prstGeom>
        </p:spPr>
      </p:pic>
    </p:spTree>
    <p:extLst>
      <p:ext uri="{BB962C8B-B14F-4D97-AF65-F5344CB8AC3E}">
        <p14:creationId xmlns:p14="http://schemas.microsoft.com/office/powerpoint/2010/main" val="3835199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95EDB4-4A4F-78A1-2118-96B2D8948FBA}"/>
              </a:ext>
            </a:extLst>
          </p:cNvPr>
          <p:cNvSpPr>
            <a:spLocks noGrp="1"/>
          </p:cNvSpPr>
          <p:nvPr>
            <p:ph type="title"/>
          </p:nvPr>
        </p:nvSpPr>
        <p:spPr>
          <a:xfrm>
            <a:off x="473251" y="3066580"/>
            <a:ext cx="7886700" cy="1042042"/>
          </a:xfrm>
        </p:spPr>
        <p:txBody>
          <a:bodyPr>
            <a:noAutofit/>
          </a:bodyPr>
          <a:lstStyle/>
          <a:p>
            <a:r>
              <a:rPr lang="de-DE" sz="2800" b="1" dirty="0"/>
              <a:t>Kaiser Maximilian I. </a:t>
            </a:r>
            <a:br>
              <a:rPr lang="de-DE" sz="2800" b="1" dirty="0"/>
            </a:br>
            <a:r>
              <a:rPr lang="de-DE" sz="2800" dirty="0"/>
              <a:t>1459-1519</a:t>
            </a:r>
            <a:br>
              <a:rPr lang="de-DE" sz="2800" dirty="0"/>
            </a:br>
            <a:br>
              <a:rPr lang="de-DE" sz="2800" dirty="0"/>
            </a:br>
            <a:r>
              <a:rPr lang="de-DE" sz="2800" dirty="0"/>
              <a:t>Gemälde von Bernhard </a:t>
            </a:r>
            <a:br>
              <a:rPr lang="de-DE" sz="2800" dirty="0"/>
            </a:br>
            <a:r>
              <a:rPr lang="de-DE" sz="2800" dirty="0"/>
              <a:t>Strigel, spätes 16. Jahr-</a:t>
            </a:r>
            <a:br>
              <a:rPr lang="de-DE" sz="2800" dirty="0"/>
            </a:br>
            <a:r>
              <a:rPr lang="de-DE" sz="2800" dirty="0"/>
              <a:t>hundert, </a:t>
            </a:r>
            <a:br>
              <a:rPr lang="de-DE" sz="2800" dirty="0"/>
            </a:br>
            <a:r>
              <a:rPr lang="de-DE" sz="2800" dirty="0"/>
              <a:t>Kunsthistorisches Museum </a:t>
            </a:r>
            <a:br>
              <a:rPr lang="de-DE" sz="2800" dirty="0"/>
            </a:br>
            <a:r>
              <a:rPr lang="de-DE" sz="2800" dirty="0"/>
              <a:t>Wien</a:t>
            </a:r>
            <a:br>
              <a:rPr lang="de-DE" sz="2400" dirty="0"/>
            </a:br>
            <a:endParaRPr lang="de-DE" sz="2400" dirty="0"/>
          </a:p>
        </p:txBody>
      </p:sp>
      <p:pic>
        <p:nvPicPr>
          <p:cNvPr id="7" name="Inhaltsplatzhalter 6">
            <a:extLst>
              <a:ext uri="{FF2B5EF4-FFF2-40B4-BE49-F238E27FC236}">
                <a16:creationId xmlns:a16="http://schemas.microsoft.com/office/drawing/2014/main" id="{1A3AF16C-B6EF-2579-51BC-ED776C695432}"/>
              </a:ext>
            </a:extLst>
          </p:cNvPr>
          <p:cNvPicPr>
            <a:picLocks noGrp="1" noChangeAspect="1"/>
          </p:cNvPicPr>
          <p:nvPr>
            <p:ph idx="1"/>
          </p:nvPr>
        </p:nvPicPr>
        <p:blipFill>
          <a:blip r:embed="rId2"/>
          <a:stretch>
            <a:fillRect/>
          </a:stretch>
        </p:blipFill>
        <p:spPr>
          <a:xfrm>
            <a:off x="4727400" y="228488"/>
            <a:ext cx="4416600" cy="6120000"/>
          </a:xfrm>
          <a:prstGeom prst="rect">
            <a:avLst/>
          </a:prstGeom>
        </p:spPr>
      </p:pic>
    </p:spTree>
    <p:extLst>
      <p:ext uri="{BB962C8B-B14F-4D97-AF65-F5344CB8AC3E}">
        <p14:creationId xmlns:p14="http://schemas.microsoft.com/office/powerpoint/2010/main" val="4278515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9AD60-A3BE-FFD9-7127-E3CF8B5DB53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5F08021-1A87-0A3C-9E48-05B01687DCB8}"/>
              </a:ext>
            </a:extLst>
          </p:cNvPr>
          <p:cNvSpPr>
            <a:spLocks noGrp="1"/>
          </p:cNvSpPr>
          <p:nvPr>
            <p:ph type="title"/>
          </p:nvPr>
        </p:nvSpPr>
        <p:spPr>
          <a:xfrm>
            <a:off x="628649" y="610524"/>
            <a:ext cx="7886700" cy="1042042"/>
          </a:xfrm>
        </p:spPr>
        <p:txBody>
          <a:bodyPr>
            <a:noAutofit/>
          </a:bodyPr>
          <a:lstStyle/>
          <a:p>
            <a:pPr marL="0" indent="0" algn="ctr">
              <a:buNone/>
            </a:pPr>
            <a:br>
              <a:rPr lang="de-DE" sz="3400" dirty="0"/>
            </a:br>
            <a:r>
              <a:rPr lang="de-DE" sz="3000" dirty="0"/>
              <a:t>Klangbeispiel </a:t>
            </a:r>
            <a:r>
              <a:rPr lang="de-DE" sz="3000" b="1" dirty="0">
                <a:effectLst/>
                <a:ea typeface="Calibri" panose="020F0502020204030204" pitchFamily="34" charset="0"/>
              </a:rPr>
              <a:t>Heinrich Isaac</a:t>
            </a:r>
            <a:r>
              <a:rPr lang="de-DE" sz="3000" dirty="0">
                <a:effectLst/>
                <a:ea typeface="Calibri" panose="020F0502020204030204" pitchFamily="34" charset="0"/>
              </a:rPr>
              <a:t>: </a:t>
            </a:r>
            <a:br>
              <a:rPr lang="de-DE" sz="3000" dirty="0">
                <a:effectLst/>
                <a:ea typeface="Calibri" panose="020F0502020204030204" pitchFamily="34" charset="0"/>
              </a:rPr>
            </a:br>
            <a:r>
              <a:rPr lang="de-DE" sz="3000" dirty="0">
                <a:ea typeface="Calibri" panose="020F0502020204030204" pitchFamily="34" charset="0"/>
              </a:rPr>
              <a:t>Innsbruck ich muss dich lassen</a:t>
            </a:r>
            <a:br>
              <a:rPr lang="de-DE" sz="3000" dirty="0">
                <a:ea typeface="Calibri" panose="020F0502020204030204" pitchFamily="34" charset="0"/>
              </a:rPr>
            </a:br>
            <a:endParaRPr lang="de-DE" sz="3000" dirty="0"/>
          </a:p>
        </p:txBody>
      </p:sp>
      <p:sp>
        <p:nvSpPr>
          <p:cNvPr id="4" name="Inhaltsplatzhalter 3">
            <a:extLst>
              <a:ext uri="{FF2B5EF4-FFF2-40B4-BE49-F238E27FC236}">
                <a16:creationId xmlns:a16="http://schemas.microsoft.com/office/drawing/2014/main" id="{95FF48D4-D877-16F0-75F9-9CFC85D26572}"/>
              </a:ext>
            </a:extLst>
          </p:cNvPr>
          <p:cNvSpPr>
            <a:spLocks noGrp="1"/>
          </p:cNvSpPr>
          <p:nvPr>
            <p:ph idx="1"/>
          </p:nvPr>
        </p:nvSpPr>
        <p:spPr/>
        <p:txBody>
          <a:bodyPr>
            <a:normAutofit/>
          </a:bodyPr>
          <a:lstStyle/>
          <a:p>
            <a:pPr marL="0" indent="0">
              <a:buNone/>
            </a:pPr>
            <a:endParaRPr lang="de-DE" sz="2400" dirty="0"/>
          </a:p>
        </p:txBody>
      </p:sp>
      <p:pic>
        <p:nvPicPr>
          <p:cNvPr id="6" name="Grafik 5">
            <a:extLst>
              <a:ext uri="{FF2B5EF4-FFF2-40B4-BE49-F238E27FC236}">
                <a16:creationId xmlns:a16="http://schemas.microsoft.com/office/drawing/2014/main" id="{37B9EB95-947E-3A65-6DDE-5887553896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693" y="1652566"/>
            <a:ext cx="8972307" cy="5040000"/>
          </a:xfrm>
          <a:prstGeom prst="rect">
            <a:avLst/>
          </a:prstGeom>
        </p:spPr>
      </p:pic>
    </p:spTree>
    <p:extLst>
      <p:ext uri="{BB962C8B-B14F-4D97-AF65-F5344CB8AC3E}">
        <p14:creationId xmlns:p14="http://schemas.microsoft.com/office/powerpoint/2010/main" val="4201964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8C7EE-40E5-352F-31C1-89B33253E97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6C7CF0F-A095-0BF0-5CB4-BF4F390EE361}"/>
              </a:ext>
            </a:extLst>
          </p:cNvPr>
          <p:cNvSpPr>
            <a:spLocks noGrp="1"/>
          </p:cNvSpPr>
          <p:nvPr>
            <p:ph type="title"/>
          </p:nvPr>
        </p:nvSpPr>
        <p:spPr>
          <a:xfrm>
            <a:off x="746392" y="869143"/>
            <a:ext cx="7886700" cy="1042042"/>
          </a:xfrm>
        </p:spPr>
        <p:txBody>
          <a:bodyPr>
            <a:normAutofit/>
          </a:bodyPr>
          <a:lstStyle/>
          <a:p>
            <a:pPr algn="ctr"/>
            <a:r>
              <a:rPr lang="de-DE" sz="3000" dirty="0"/>
              <a:t>Literatur zu Kulturtransferforschung</a:t>
            </a:r>
          </a:p>
        </p:txBody>
      </p:sp>
      <p:sp>
        <p:nvSpPr>
          <p:cNvPr id="4" name="Inhaltsplatzhalter 3">
            <a:extLst>
              <a:ext uri="{FF2B5EF4-FFF2-40B4-BE49-F238E27FC236}">
                <a16:creationId xmlns:a16="http://schemas.microsoft.com/office/drawing/2014/main" id="{0E7B5471-57ED-C2CE-68CB-08AB5CFCCABC}"/>
              </a:ext>
            </a:extLst>
          </p:cNvPr>
          <p:cNvSpPr>
            <a:spLocks noGrp="1"/>
          </p:cNvSpPr>
          <p:nvPr>
            <p:ph idx="1"/>
          </p:nvPr>
        </p:nvSpPr>
        <p:spPr>
          <a:xfrm>
            <a:off x="628650" y="2151330"/>
            <a:ext cx="7886700" cy="3907369"/>
          </a:xfrm>
        </p:spPr>
        <p:txBody>
          <a:bodyPr>
            <a:normAutofit/>
          </a:bodyPr>
          <a:lstStyle/>
          <a:p>
            <a:pPr marL="0" indent="0">
              <a:lnSpc>
                <a:spcPct val="120000"/>
              </a:lnSpc>
              <a:spcBef>
                <a:spcPts val="0"/>
              </a:spcBef>
              <a:buNone/>
            </a:pPr>
            <a:r>
              <a:rPr lang="de-DE" sz="2000" dirty="0">
                <a:effectLst/>
                <a:ea typeface="Calibri" panose="020F0502020204030204" pitchFamily="34" charset="0"/>
              </a:rPr>
              <a:t>Michel </a:t>
            </a:r>
            <a:r>
              <a:rPr lang="de-DE" sz="2000" dirty="0" err="1">
                <a:effectLst/>
                <a:ea typeface="Calibri" panose="020F0502020204030204" pitchFamily="34" charset="0"/>
              </a:rPr>
              <a:t>Espagne</a:t>
            </a:r>
            <a:r>
              <a:rPr lang="de-DE" sz="2000" dirty="0">
                <a:effectLst/>
                <a:ea typeface="Calibri" panose="020F0502020204030204" pitchFamily="34" charset="0"/>
              </a:rPr>
              <a:t>: „Transferanalyse statt Vergleich. Interkulturalität in der</a:t>
            </a:r>
          </a:p>
          <a:p>
            <a:pPr marL="0" indent="0">
              <a:lnSpc>
                <a:spcPct val="120000"/>
              </a:lnSpc>
              <a:spcBef>
                <a:spcPts val="0"/>
              </a:spcBef>
              <a:buNone/>
            </a:pPr>
            <a:r>
              <a:rPr lang="de-DE" sz="2000" dirty="0">
                <a:ea typeface="Calibri" panose="020F0502020204030204" pitchFamily="34" charset="0"/>
              </a:rPr>
              <a:t>	</a:t>
            </a:r>
            <a:r>
              <a:rPr lang="de-DE" sz="2000" dirty="0">
                <a:effectLst/>
                <a:ea typeface="Calibri" panose="020F0502020204030204" pitchFamily="34" charset="0"/>
              </a:rPr>
              <a:t>sächsischen Regionalgeschichte“, in: Vergleich und Transfer. 	Komparatistik in den Sozial-, Geschichts- und Kulturwissen- 	</a:t>
            </a:r>
            <a:r>
              <a:rPr lang="de-DE" sz="2000" dirty="0" err="1">
                <a:effectLst/>
                <a:ea typeface="Calibri" panose="020F0502020204030204" pitchFamily="34" charset="0"/>
              </a:rPr>
              <a:t>schaften</a:t>
            </a:r>
            <a:r>
              <a:rPr lang="de-DE" sz="2000" dirty="0">
                <a:effectLst/>
                <a:ea typeface="Calibri" panose="020F0502020204030204" pitchFamily="34" charset="0"/>
              </a:rPr>
              <a:t>, </a:t>
            </a:r>
            <a:r>
              <a:rPr lang="de-DE" sz="2000" dirty="0" err="1">
                <a:effectLst/>
                <a:ea typeface="Calibri" panose="020F0502020204030204" pitchFamily="34" charset="0"/>
              </a:rPr>
              <a:t>hg</a:t>
            </a:r>
            <a:r>
              <a:rPr lang="de-DE" sz="2000" dirty="0">
                <a:effectLst/>
                <a:ea typeface="Calibri" panose="020F0502020204030204" pitchFamily="34" charset="0"/>
              </a:rPr>
              <a:t>. von Hartmut </a:t>
            </a:r>
            <a:r>
              <a:rPr lang="de-DE" sz="2000" dirty="0" err="1">
                <a:effectLst/>
                <a:ea typeface="Calibri" panose="020F0502020204030204" pitchFamily="34" charset="0"/>
              </a:rPr>
              <a:t>Kaelble</a:t>
            </a:r>
            <a:r>
              <a:rPr lang="de-DE" sz="2000" dirty="0">
                <a:effectLst/>
                <a:ea typeface="Calibri" panose="020F0502020204030204" pitchFamily="34" charset="0"/>
              </a:rPr>
              <a:t> und Jürgen Schriewer, 	Frankfurt a. M. 2003, S. 419– 438 </a:t>
            </a:r>
          </a:p>
          <a:p>
            <a:pPr marL="0" indent="0">
              <a:lnSpc>
                <a:spcPct val="120000"/>
              </a:lnSpc>
              <a:spcBef>
                <a:spcPts val="0"/>
              </a:spcBef>
              <a:buNone/>
            </a:pPr>
            <a:r>
              <a:rPr lang="de-DE" sz="2000" dirty="0">
                <a:effectLst/>
                <a:ea typeface="Calibri" panose="020F0502020204030204" pitchFamily="34" charset="0"/>
              </a:rPr>
              <a:t>Lutz </a:t>
            </a:r>
            <a:r>
              <a:rPr lang="de-DE" sz="2000" dirty="0" err="1">
                <a:effectLst/>
                <a:ea typeface="Calibri" panose="020F0502020204030204" pitchFamily="34" charset="0"/>
              </a:rPr>
              <a:t>Musner</a:t>
            </a:r>
            <a:r>
              <a:rPr lang="de-DE" sz="2000" dirty="0">
                <a:effectLst/>
                <a:ea typeface="Calibri" panose="020F0502020204030204" pitchFamily="34" charset="0"/>
              </a:rPr>
              <a:t>, „Kultur als Transfer. Ein regulationstheoretischer Zugang am</a:t>
            </a:r>
          </a:p>
          <a:p>
            <a:pPr marL="0" indent="0">
              <a:lnSpc>
                <a:spcPct val="120000"/>
              </a:lnSpc>
              <a:spcBef>
                <a:spcPts val="0"/>
              </a:spcBef>
              <a:buNone/>
            </a:pPr>
            <a:r>
              <a:rPr lang="de-DE" sz="2000" dirty="0">
                <a:ea typeface="Calibri" panose="020F0502020204030204" pitchFamily="34" charset="0"/>
              </a:rPr>
              <a:t>	</a:t>
            </a:r>
            <a:r>
              <a:rPr lang="de-DE" sz="2000" dirty="0">
                <a:effectLst/>
                <a:ea typeface="Calibri" panose="020F0502020204030204" pitchFamily="34" charset="0"/>
              </a:rPr>
              <a:t>Beispiel der Architektur“, in: Entgrenzte Räume: Kulturelle 	Transfers um 1900 und in der Gegenwart, </a:t>
            </a:r>
            <a:r>
              <a:rPr lang="de-DE" sz="2000" dirty="0" err="1">
                <a:effectLst/>
                <a:ea typeface="Calibri" panose="020F0502020204030204" pitchFamily="34" charset="0"/>
              </a:rPr>
              <a:t>hg</a:t>
            </a:r>
            <a:r>
              <a:rPr lang="de-DE" sz="2000" dirty="0">
                <a:effectLst/>
                <a:ea typeface="Calibri" panose="020F0502020204030204" pitchFamily="34" charset="0"/>
              </a:rPr>
              <a:t>. von Helga 	Mitterbauer und Katharina </a:t>
            </a:r>
            <a:r>
              <a:rPr lang="de-DE" sz="2000" dirty="0" err="1">
                <a:effectLst/>
                <a:ea typeface="Calibri" panose="020F0502020204030204" pitchFamily="34" charset="0"/>
              </a:rPr>
              <a:t>Scherke</a:t>
            </a:r>
            <a:r>
              <a:rPr lang="de-DE" sz="2000" dirty="0">
                <a:effectLst/>
                <a:ea typeface="Calibri" panose="020F0502020204030204" pitchFamily="34" charset="0"/>
              </a:rPr>
              <a:t>, Wien 2005, S. 173–194</a:t>
            </a:r>
            <a:endParaRPr lang="de-DE" sz="2000" dirty="0"/>
          </a:p>
        </p:txBody>
      </p:sp>
    </p:spTree>
    <p:extLst>
      <p:ext uri="{BB962C8B-B14F-4D97-AF65-F5344CB8AC3E}">
        <p14:creationId xmlns:p14="http://schemas.microsoft.com/office/powerpoint/2010/main" val="1160237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C2BD6-FC79-283D-9CA1-2A9373C98B0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9D41732-E805-A523-5607-A986AABAB3D9}"/>
              </a:ext>
            </a:extLst>
          </p:cNvPr>
          <p:cNvSpPr>
            <a:spLocks noGrp="1"/>
          </p:cNvSpPr>
          <p:nvPr>
            <p:ph type="title"/>
          </p:nvPr>
        </p:nvSpPr>
        <p:spPr>
          <a:xfrm>
            <a:off x="460066" y="1586728"/>
            <a:ext cx="7886700" cy="1042042"/>
          </a:xfrm>
        </p:spPr>
        <p:txBody>
          <a:bodyPr>
            <a:normAutofit/>
          </a:bodyPr>
          <a:lstStyle/>
          <a:p>
            <a:r>
              <a:rPr lang="de-DE" sz="3000" b="1" dirty="0"/>
              <a:t>Marco Polo </a:t>
            </a:r>
            <a:br>
              <a:rPr lang="de-DE" sz="3000" dirty="0"/>
            </a:br>
            <a:r>
              <a:rPr lang="de-DE" sz="3000" dirty="0"/>
              <a:t>1254-1324</a:t>
            </a:r>
          </a:p>
        </p:txBody>
      </p:sp>
      <p:sp>
        <p:nvSpPr>
          <p:cNvPr id="4" name="Inhaltsplatzhalter 3">
            <a:extLst>
              <a:ext uri="{FF2B5EF4-FFF2-40B4-BE49-F238E27FC236}">
                <a16:creationId xmlns:a16="http://schemas.microsoft.com/office/drawing/2014/main" id="{697E4426-476C-CBE0-4079-787443D44BA2}"/>
              </a:ext>
            </a:extLst>
          </p:cNvPr>
          <p:cNvSpPr>
            <a:spLocks noGrp="1"/>
          </p:cNvSpPr>
          <p:nvPr>
            <p:ph idx="1"/>
          </p:nvPr>
        </p:nvSpPr>
        <p:spPr>
          <a:xfrm>
            <a:off x="460066" y="2950631"/>
            <a:ext cx="7886700" cy="3907369"/>
          </a:xfrm>
        </p:spPr>
        <p:txBody>
          <a:bodyPr>
            <a:normAutofit/>
          </a:bodyPr>
          <a:lstStyle/>
          <a:p>
            <a:pPr marL="0" indent="0">
              <a:spcBef>
                <a:spcPts val="0"/>
              </a:spcBef>
              <a:buNone/>
            </a:pPr>
            <a:endParaRPr lang="en-US" sz="2800" kern="100" dirty="0">
              <a:ea typeface="Calibri" panose="020F0502020204030204" pitchFamily="34" charset="0"/>
              <a:cs typeface="Times New Roman" panose="02020603050405020304" pitchFamily="18" charset="0"/>
            </a:endParaRPr>
          </a:p>
          <a:p>
            <a:pPr marL="0" indent="0">
              <a:buNone/>
            </a:pPr>
            <a:r>
              <a:rPr lang="de-DE" dirty="0"/>
              <a:t>Abschied der Polos</a:t>
            </a:r>
          </a:p>
          <a:p>
            <a:pPr marL="0" indent="0">
              <a:buNone/>
            </a:pPr>
            <a:r>
              <a:rPr lang="de-DE" dirty="0"/>
              <a:t>Bibl. Nat. </a:t>
            </a:r>
          </a:p>
          <a:p>
            <a:pPr marL="0" indent="0">
              <a:buNone/>
            </a:pPr>
            <a:r>
              <a:rPr lang="de-DE" dirty="0" err="1"/>
              <a:t>ms.</a:t>
            </a:r>
            <a:r>
              <a:rPr lang="de-DE" dirty="0"/>
              <a:t> </a:t>
            </a:r>
            <a:r>
              <a:rPr lang="de-DE" dirty="0" err="1"/>
              <a:t>franc</a:t>
            </a:r>
            <a:r>
              <a:rPr lang="de-DE" dirty="0"/>
              <a:t>. 2810</a:t>
            </a:r>
          </a:p>
        </p:txBody>
      </p:sp>
      <p:pic>
        <p:nvPicPr>
          <p:cNvPr id="9" name="Grafik 8">
            <a:extLst>
              <a:ext uri="{FF2B5EF4-FFF2-40B4-BE49-F238E27FC236}">
                <a16:creationId xmlns:a16="http://schemas.microsoft.com/office/drawing/2014/main" id="{4C3EAF3C-18B0-E435-1970-9339496BD9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4120" y="18000"/>
            <a:ext cx="5809880" cy="6840000"/>
          </a:xfrm>
          <a:prstGeom prst="rect">
            <a:avLst/>
          </a:prstGeom>
        </p:spPr>
      </p:pic>
    </p:spTree>
    <p:extLst>
      <p:ext uri="{BB962C8B-B14F-4D97-AF65-F5344CB8AC3E}">
        <p14:creationId xmlns:p14="http://schemas.microsoft.com/office/powerpoint/2010/main" val="2381884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1269C-295E-E4BE-43FF-B6170D0F36D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D24B108-955A-817E-2FD6-0552E9427468}"/>
              </a:ext>
            </a:extLst>
          </p:cNvPr>
          <p:cNvSpPr>
            <a:spLocks noGrp="1"/>
          </p:cNvSpPr>
          <p:nvPr>
            <p:ph type="title"/>
          </p:nvPr>
        </p:nvSpPr>
        <p:spPr>
          <a:xfrm>
            <a:off x="764866" y="1063106"/>
            <a:ext cx="7886700" cy="1042042"/>
          </a:xfrm>
        </p:spPr>
        <p:txBody>
          <a:bodyPr>
            <a:normAutofit/>
          </a:bodyPr>
          <a:lstStyle/>
          <a:p>
            <a:pPr algn="ctr"/>
            <a:r>
              <a:rPr lang="de-DE" sz="3000" dirty="0"/>
              <a:t>Literatur zu Mobilität und Migration</a:t>
            </a:r>
          </a:p>
        </p:txBody>
      </p:sp>
      <p:sp>
        <p:nvSpPr>
          <p:cNvPr id="4" name="Inhaltsplatzhalter 3">
            <a:extLst>
              <a:ext uri="{FF2B5EF4-FFF2-40B4-BE49-F238E27FC236}">
                <a16:creationId xmlns:a16="http://schemas.microsoft.com/office/drawing/2014/main" id="{93642CE4-5096-B87B-D089-06A652A49AA5}"/>
              </a:ext>
            </a:extLst>
          </p:cNvPr>
          <p:cNvSpPr>
            <a:spLocks noGrp="1"/>
          </p:cNvSpPr>
          <p:nvPr>
            <p:ph idx="1"/>
          </p:nvPr>
        </p:nvSpPr>
        <p:spPr>
          <a:xfrm>
            <a:off x="628650" y="2105148"/>
            <a:ext cx="7886700" cy="3907369"/>
          </a:xfrm>
        </p:spPr>
        <p:txBody>
          <a:bodyPr>
            <a:normAutofit/>
          </a:bodyPr>
          <a:lstStyle/>
          <a:p>
            <a:pPr marL="0" indent="0">
              <a:spcBef>
                <a:spcPts val="0"/>
              </a:spcBef>
              <a:buNone/>
            </a:pPr>
            <a:r>
              <a:rPr lang="de-DE" sz="3000" kern="100" dirty="0">
                <a:effectLst/>
                <a:ea typeface="Calibri" panose="020F0502020204030204" pitchFamily="34" charset="0"/>
                <a:cs typeface="Times New Roman" panose="02020603050405020304" pitchFamily="18" charset="0"/>
              </a:rPr>
              <a:t>Zygmunt Baumann: </a:t>
            </a:r>
            <a:r>
              <a:rPr lang="de-DE" sz="3000" kern="100" dirty="0" err="1">
                <a:effectLst/>
                <a:ea typeface="Calibri" panose="020F0502020204030204" pitchFamily="34" charset="0"/>
                <a:cs typeface="Times New Roman" panose="02020603050405020304" pitchFamily="18" charset="0"/>
              </a:rPr>
              <a:t>Globalization</a:t>
            </a:r>
            <a:r>
              <a:rPr lang="de-DE" sz="3000" kern="100" dirty="0">
                <a:effectLst/>
                <a:ea typeface="Calibri" panose="020F0502020204030204" pitchFamily="34" charset="0"/>
                <a:cs typeface="Times New Roman" panose="02020603050405020304" pitchFamily="18" charset="0"/>
              </a:rPr>
              <a:t>. The Human</a:t>
            </a:r>
          </a:p>
          <a:p>
            <a:pPr marL="0" indent="0">
              <a:spcBef>
                <a:spcPts val="0"/>
              </a:spcBef>
              <a:buNone/>
            </a:pPr>
            <a:r>
              <a:rPr lang="de-DE" sz="3000" kern="100" dirty="0">
                <a:ea typeface="Calibri" panose="020F0502020204030204" pitchFamily="34" charset="0"/>
                <a:cs typeface="Times New Roman" panose="02020603050405020304" pitchFamily="18" charset="0"/>
              </a:rPr>
              <a:t>	</a:t>
            </a:r>
            <a:r>
              <a:rPr lang="de-DE" sz="3000" kern="100" dirty="0" err="1">
                <a:effectLst/>
                <a:ea typeface="Calibri" panose="020F0502020204030204" pitchFamily="34" charset="0"/>
                <a:cs typeface="Times New Roman" panose="02020603050405020304" pitchFamily="18" charset="0"/>
              </a:rPr>
              <a:t>Consequences</a:t>
            </a:r>
            <a:r>
              <a:rPr lang="de-DE" sz="3000" kern="100" dirty="0">
                <a:effectLst/>
                <a:ea typeface="Calibri" panose="020F0502020204030204" pitchFamily="34" charset="0"/>
                <a:cs typeface="Times New Roman" panose="02020603050405020304" pitchFamily="18" charset="0"/>
              </a:rPr>
              <a:t>, Cambridge 1998</a:t>
            </a:r>
          </a:p>
          <a:p>
            <a:pPr marL="0" indent="0">
              <a:spcBef>
                <a:spcPts val="0"/>
              </a:spcBef>
              <a:buNone/>
            </a:pPr>
            <a:r>
              <a:rPr lang="de-DE" sz="3000" kern="100" dirty="0">
                <a:ea typeface="Calibri" panose="020F0502020204030204" pitchFamily="34" charset="0"/>
                <a:cs typeface="Times New Roman" panose="02020603050405020304" pitchFamily="18" charset="0"/>
              </a:rPr>
              <a:t>Jan Rüdiger: Eine Zeitreise ins mobile Mittelalter,</a:t>
            </a:r>
          </a:p>
          <a:p>
            <a:pPr marL="0" indent="0">
              <a:spcBef>
                <a:spcPts val="0"/>
              </a:spcBef>
              <a:buNone/>
            </a:pPr>
            <a:r>
              <a:rPr lang="de-DE" sz="3000" kern="100" dirty="0">
                <a:ea typeface="Calibri" panose="020F0502020204030204" pitchFamily="34" charset="0"/>
                <a:cs typeface="Times New Roman" panose="02020603050405020304" pitchFamily="18" charset="0"/>
              </a:rPr>
              <a:t>	Frankfurt am Main 2013</a:t>
            </a:r>
          </a:p>
          <a:p>
            <a:pPr marL="0" indent="0">
              <a:spcBef>
                <a:spcPts val="0"/>
              </a:spcBef>
              <a:buNone/>
            </a:pPr>
            <a:r>
              <a:rPr lang="de-DE" sz="3000" kern="100" dirty="0">
                <a:ea typeface="Calibri" panose="020F0502020204030204" pitchFamily="34" charset="0"/>
                <a:cs typeface="Times New Roman" panose="02020603050405020304" pitchFamily="18" charset="0"/>
              </a:rPr>
              <a:t>Jochen </a:t>
            </a:r>
            <a:r>
              <a:rPr lang="de-DE" sz="3000" kern="100" dirty="0" err="1">
                <a:ea typeface="Calibri" panose="020F0502020204030204" pitchFamily="34" charset="0"/>
                <a:cs typeface="Times New Roman" panose="02020603050405020304" pitchFamily="18" charset="0"/>
              </a:rPr>
              <a:t>Oltmer</a:t>
            </a:r>
            <a:r>
              <a:rPr lang="de-DE" sz="3000" kern="100" dirty="0">
                <a:ea typeface="Calibri" panose="020F0502020204030204" pitchFamily="34" charset="0"/>
                <a:cs typeface="Times New Roman" panose="02020603050405020304" pitchFamily="18" charset="0"/>
              </a:rPr>
              <a:t>: Migration. Geschichte und</a:t>
            </a:r>
          </a:p>
          <a:p>
            <a:pPr marL="0" indent="0">
              <a:spcBef>
                <a:spcPts val="0"/>
              </a:spcBef>
              <a:buNone/>
            </a:pPr>
            <a:r>
              <a:rPr lang="de-DE" sz="3000" kern="100" dirty="0">
                <a:ea typeface="Calibri" panose="020F0502020204030204" pitchFamily="34" charset="0"/>
                <a:cs typeface="Times New Roman" panose="02020603050405020304" pitchFamily="18" charset="0"/>
              </a:rPr>
              <a:t>	Zukunft der Gegenwart, Darmstadt 2017</a:t>
            </a:r>
          </a:p>
          <a:p>
            <a:pPr marL="0" indent="0">
              <a:spcBef>
                <a:spcPts val="0"/>
              </a:spcBef>
              <a:buNone/>
            </a:pPr>
            <a:endParaRPr lang="en-US" sz="2800" kern="100" dirty="0">
              <a:ea typeface="Calibri" panose="020F0502020204030204" pitchFamily="34" charset="0"/>
              <a:cs typeface="Times New Roman" panose="02020603050405020304" pitchFamily="18" charset="0"/>
            </a:endParaRPr>
          </a:p>
          <a:p>
            <a:pPr marL="0" indent="0">
              <a:buNone/>
            </a:pPr>
            <a:endParaRPr lang="de-DE" dirty="0"/>
          </a:p>
        </p:txBody>
      </p:sp>
    </p:spTree>
    <p:extLst>
      <p:ext uri="{BB962C8B-B14F-4D97-AF65-F5344CB8AC3E}">
        <p14:creationId xmlns:p14="http://schemas.microsoft.com/office/powerpoint/2010/main" val="123551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E55514-AD95-2735-D644-D41F728E2B9D}"/>
              </a:ext>
            </a:extLst>
          </p:cNvPr>
          <p:cNvSpPr>
            <a:spLocks noGrp="1"/>
          </p:cNvSpPr>
          <p:nvPr>
            <p:ph type="title"/>
          </p:nvPr>
        </p:nvSpPr>
        <p:spPr/>
        <p:txBody>
          <a:bodyPr/>
          <a:lstStyle/>
          <a:p>
            <a:endParaRPr lang="de-DE"/>
          </a:p>
        </p:txBody>
      </p:sp>
      <p:pic>
        <p:nvPicPr>
          <p:cNvPr id="4" name="Inhaltsplatzhalter 3">
            <a:extLst>
              <a:ext uri="{FF2B5EF4-FFF2-40B4-BE49-F238E27FC236}">
                <a16:creationId xmlns:a16="http://schemas.microsoft.com/office/drawing/2014/main" id="{6909A9D1-FE82-DA8E-3DEF-A772BCF5539D}"/>
              </a:ext>
            </a:extLst>
          </p:cNvPr>
          <p:cNvPicPr>
            <a:picLocks noGrp="1" noChangeAspect="1"/>
          </p:cNvPicPr>
          <p:nvPr>
            <p:ph idx="1"/>
          </p:nvPr>
        </p:nvPicPr>
        <p:blipFill>
          <a:blip r:embed="rId2"/>
          <a:stretch>
            <a:fillRect/>
          </a:stretch>
        </p:blipFill>
        <p:spPr>
          <a:xfrm>
            <a:off x="130877" y="1594632"/>
            <a:ext cx="8882245" cy="3960000"/>
          </a:xfrm>
          <a:prstGeom prst="rect">
            <a:avLst/>
          </a:prstGeom>
        </p:spPr>
      </p:pic>
    </p:spTree>
    <p:extLst>
      <p:ext uri="{BB962C8B-B14F-4D97-AF65-F5344CB8AC3E}">
        <p14:creationId xmlns:p14="http://schemas.microsoft.com/office/powerpoint/2010/main" val="12127933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FF14A6-4DA7-43A2-6907-0E3230E32679}"/>
              </a:ext>
            </a:extLst>
          </p:cNvPr>
          <p:cNvSpPr>
            <a:spLocks noGrp="1"/>
          </p:cNvSpPr>
          <p:nvPr>
            <p:ph type="title"/>
          </p:nvPr>
        </p:nvSpPr>
        <p:spPr>
          <a:xfrm>
            <a:off x="628650" y="775958"/>
            <a:ext cx="7886700" cy="1042042"/>
          </a:xfrm>
        </p:spPr>
        <p:txBody>
          <a:bodyPr>
            <a:noAutofit/>
          </a:bodyPr>
          <a:lstStyle/>
          <a:p>
            <a:pPr algn="ctr"/>
            <a:r>
              <a:rPr lang="de-DE" sz="2600" dirty="0"/>
              <a:t>Die Polos kommen in Buchara, Usbekistan an. </a:t>
            </a:r>
            <a:br>
              <a:rPr lang="de-DE" sz="2600" dirty="0"/>
            </a:br>
            <a:r>
              <a:rPr lang="de-DE" sz="2600" dirty="0"/>
              <a:t>Miniatur aus Marco Polos </a:t>
            </a:r>
            <a:r>
              <a:rPr lang="de-DE" sz="2600" i="1" dirty="0"/>
              <a:t>Il </a:t>
            </a:r>
            <a:r>
              <a:rPr lang="de-DE" sz="2600" i="1" dirty="0" err="1"/>
              <a:t>Milione</a:t>
            </a:r>
            <a:r>
              <a:rPr lang="de-DE" sz="2600" i="1" dirty="0"/>
              <a:t> </a:t>
            </a:r>
            <a:r>
              <a:rPr lang="de-DE" sz="2600" dirty="0"/>
              <a:t>(Das Buch der Wunder), illustriert vom Meister von </a:t>
            </a:r>
            <a:r>
              <a:rPr lang="de-DE" sz="2600" dirty="0" err="1"/>
              <a:t>Bouci</a:t>
            </a:r>
            <a:br>
              <a:rPr lang="de-DE" sz="2600" dirty="0"/>
            </a:br>
            <a:endParaRPr lang="de-DE" sz="2600" dirty="0"/>
          </a:p>
        </p:txBody>
      </p:sp>
      <p:pic>
        <p:nvPicPr>
          <p:cNvPr id="4" name="Inhaltsplatzhalter 3">
            <a:extLst>
              <a:ext uri="{FF2B5EF4-FFF2-40B4-BE49-F238E27FC236}">
                <a16:creationId xmlns:a16="http://schemas.microsoft.com/office/drawing/2014/main" id="{FBDAE15B-65CC-EA1F-3EDE-F60A6E35584B}"/>
              </a:ext>
            </a:extLst>
          </p:cNvPr>
          <p:cNvPicPr>
            <a:picLocks noGrp="1" noChangeAspect="1"/>
          </p:cNvPicPr>
          <p:nvPr>
            <p:ph idx="1"/>
          </p:nvPr>
        </p:nvPicPr>
        <p:blipFill>
          <a:blip r:embed="rId2"/>
          <a:stretch>
            <a:fillRect/>
          </a:stretch>
        </p:blipFill>
        <p:spPr>
          <a:xfrm>
            <a:off x="917132" y="1818000"/>
            <a:ext cx="7111310" cy="5040000"/>
          </a:xfrm>
          <a:prstGeom prst="rect">
            <a:avLst/>
          </a:prstGeom>
        </p:spPr>
      </p:pic>
    </p:spTree>
    <p:extLst>
      <p:ext uri="{BB962C8B-B14F-4D97-AF65-F5344CB8AC3E}">
        <p14:creationId xmlns:p14="http://schemas.microsoft.com/office/powerpoint/2010/main" val="3136251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63C3F-CF9B-829A-F3E6-6D7B84A88E6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04158B5-C435-53AB-2D60-291625AD1B41}"/>
              </a:ext>
            </a:extLst>
          </p:cNvPr>
          <p:cNvSpPr>
            <a:spLocks noGrp="1"/>
          </p:cNvSpPr>
          <p:nvPr>
            <p:ph type="title"/>
          </p:nvPr>
        </p:nvSpPr>
        <p:spPr>
          <a:xfrm>
            <a:off x="715781" y="775958"/>
            <a:ext cx="7886700" cy="1042042"/>
          </a:xfrm>
        </p:spPr>
        <p:txBody>
          <a:bodyPr>
            <a:normAutofit/>
          </a:bodyPr>
          <a:lstStyle/>
          <a:p>
            <a:pPr algn="ctr"/>
            <a:r>
              <a:rPr lang="de-DE" sz="3000" b="1" dirty="0" err="1">
                <a:latin typeface="+mn-lt"/>
              </a:rPr>
              <a:t>Kublai</a:t>
            </a:r>
            <a:r>
              <a:rPr lang="de-DE" sz="3000" b="1" dirty="0">
                <a:latin typeface="+mn-lt"/>
              </a:rPr>
              <a:t> Khan</a:t>
            </a:r>
            <a:r>
              <a:rPr lang="de-DE" sz="3000" dirty="0">
                <a:latin typeface="+mn-lt"/>
              </a:rPr>
              <a:t> (1215-1294)</a:t>
            </a:r>
            <a:br>
              <a:rPr lang="de-DE" sz="3000" dirty="0">
                <a:latin typeface="+mn-lt"/>
              </a:rPr>
            </a:br>
            <a:r>
              <a:rPr lang="de-DE" sz="3000" dirty="0">
                <a:latin typeface="+mn-lt"/>
              </a:rPr>
              <a:t>1260 bis 1284</a:t>
            </a:r>
            <a:r>
              <a:rPr lang="de-DE" sz="3000" i="0" dirty="0">
                <a:effectLst/>
                <a:latin typeface="+mn-lt"/>
              </a:rPr>
              <a:t> mongolischer Herrscher </a:t>
            </a:r>
            <a:endParaRPr lang="de-DE" sz="3000" dirty="0">
              <a:latin typeface="+mn-lt"/>
            </a:endParaRPr>
          </a:p>
        </p:txBody>
      </p:sp>
      <p:sp>
        <p:nvSpPr>
          <p:cNvPr id="4" name="Inhaltsplatzhalter 3">
            <a:extLst>
              <a:ext uri="{FF2B5EF4-FFF2-40B4-BE49-F238E27FC236}">
                <a16:creationId xmlns:a16="http://schemas.microsoft.com/office/drawing/2014/main" id="{FAD8B25F-F8CC-57BD-A7D6-4FC69AF5657B}"/>
              </a:ext>
            </a:extLst>
          </p:cNvPr>
          <p:cNvSpPr>
            <a:spLocks noGrp="1"/>
          </p:cNvSpPr>
          <p:nvPr>
            <p:ph idx="1"/>
          </p:nvPr>
        </p:nvSpPr>
        <p:spPr>
          <a:xfrm>
            <a:off x="460066" y="2950631"/>
            <a:ext cx="7886700" cy="3907369"/>
          </a:xfrm>
        </p:spPr>
        <p:txBody>
          <a:bodyPr>
            <a:normAutofit/>
          </a:bodyPr>
          <a:lstStyle/>
          <a:p>
            <a:pPr marL="0" indent="0">
              <a:spcBef>
                <a:spcPts val="0"/>
              </a:spcBef>
              <a:buNone/>
            </a:pPr>
            <a:endParaRPr lang="en-US" sz="2800" kern="100" dirty="0">
              <a:ea typeface="Calibri" panose="020F0502020204030204" pitchFamily="34" charset="0"/>
              <a:cs typeface="Times New Roman" panose="02020603050405020304" pitchFamily="18" charset="0"/>
            </a:endParaRPr>
          </a:p>
          <a:p>
            <a:pPr marL="0" indent="0">
              <a:buNone/>
            </a:pPr>
            <a:endParaRPr lang="de-DE" dirty="0"/>
          </a:p>
        </p:txBody>
      </p:sp>
      <p:pic>
        <p:nvPicPr>
          <p:cNvPr id="5" name="Grafik 4">
            <a:extLst>
              <a:ext uri="{FF2B5EF4-FFF2-40B4-BE49-F238E27FC236}">
                <a16:creationId xmlns:a16="http://schemas.microsoft.com/office/drawing/2014/main" id="{678D2ED2-087D-E7A4-08E1-F4C84737AB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219" y="1818000"/>
            <a:ext cx="7560000" cy="5040000"/>
          </a:xfrm>
          <a:prstGeom prst="rect">
            <a:avLst/>
          </a:prstGeom>
        </p:spPr>
      </p:pic>
    </p:spTree>
    <p:extLst>
      <p:ext uri="{BB962C8B-B14F-4D97-AF65-F5344CB8AC3E}">
        <p14:creationId xmlns:p14="http://schemas.microsoft.com/office/powerpoint/2010/main" val="34593890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C5E036-4504-AC0C-50D4-B8DA7F595447}"/>
              </a:ext>
            </a:extLst>
          </p:cNvPr>
          <p:cNvSpPr>
            <a:spLocks noGrp="1"/>
          </p:cNvSpPr>
          <p:nvPr>
            <p:ph type="title"/>
          </p:nvPr>
        </p:nvSpPr>
        <p:spPr>
          <a:xfrm>
            <a:off x="628649" y="680232"/>
            <a:ext cx="7886700" cy="1042042"/>
          </a:xfrm>
        </p:spPr>
        <p:txBody>
          <a:bodyPr>
            <a:normAutofit/>
          </a:bodyPr>
          <a:lstStyle/>
          <a:p>
            <a:pPr algn="ctr"/>
            <a:r>
              <a:rPr lang="de-DE" sz="2800" dirty="0"/>
              <a:t>Marco Polo erhält von </a:t>
            </a:r>
            <a:r>
              <a:rPr lang="de-DE" sz="2800" dirty="0" err="1"/>
              <a:t>Kublai</a:t>
            </a:r>
            <a:r>
              <a:rPr lang="de-DE" sz="2800" dirty="0"/>
              <a:t> Khan </a:t>
            </a:r>
            <a:br>
              <a:rPr lang="de-DE" sz="2800" dirty="0"/>
            </a:br>
            <a:r>
              <a:rPr lang="de-DE" sz="2800" dirty="0"/>
              <a:t>die Tafel, die ihm freies Geleit zusichert</a:t>
            </a:r>
          </a:p>
        </p:txBody>
      </p:sp>
      <p:pic>
        <p:nvPicPr>
          <p:cNvPr id="12" name="Inhaltsplatzhalter 11">
            <a:extLst>
              <a:ext uri="{FF2B5EF4-FFF2-40B4-BE49-F238E27FC236}">
                <a16:creationId xmlns:a16="http://schemas.microsoft.com/office/drawing/2014/main" id="{69F46E90-91AF-837F-BA70-5ED128B1259F}"/>
              </a:ext>
            </a:extLst>
          </p:cNvPr>
          <p:cNvPicPr>
            <a:picLocks noGrp="1" noChangeAspect="1"/>
          </p:cNvPicPr>
          <p:nvPr>
            <p:ph idx="1"/>
          </p:nvPr>
        </p:nvPicPr>
        <p:blipFill>
          <a:blip r:embed="rId2"/>
          <a:stretch>
            <a:fillRect/>
          </a:stretch>
        </p:blipFill>
        <p:spPr>
          <a:xfrm>
            <a:off x="412000" y="1870943"/>
            <a:ext cx="8319999" cy="4680000"/>
          </a:xfrm>
          <a:prstGeom prst="rect">
            <a:avLst/>
          </a:prstGeom>
        </p:spPr>
      </p:pic>
    </p:spTree>
    <p:extLst>
      <p:ext uri="{BB962C8B-B14F-4D97-AF65-F5344CB8AC3E}">
        <p14:creationId xmlns:p14="http://schemas.microsoft.com/office/powerpoint/2010/main" val="41511772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BD92A2-DE4D-3114-A0FC-88A94AD8FC36}"/>
              </a:ext>
            </a:extLst>
          </p:cNvPr>
          <p:cNvSpPr>
            <a:spLocks noGrp="1"/>
          </p:cNvSpPr>
          <p:nvPr>
            <p:ph type="title"/>
          </p:nvPr>
        </p:nvSpPr>
        <p:spPr>
          <a:xfrm>
            <a:off x="695854" y="1284082"/>
            <a:ext cx="7886700" cy="1042042"/>
          </a:xfrm>
        </p:spPr>
        <p:txBody>
          <a:bodyPr>
            <a:normAutofit/>
          </a:bodyPr>
          <a:lstStyle/>
          <a:p>
            <a:r>
              <a:rPr lang="de-DE" sz="2800" dirty="0"/>
              <a:t>Marco Polos </a:t>
            </a:r>
            <a:r>
              <a:rPr lang="de-DE" sz="2800" i="1" dirty="0"/>
              <a:t>Il </a:t>
            </a:r>
            <a:r>
              <a:rPr lang="de-DE" sz="2800" i="1" dirty="0" err="1"/>
              <a:t>Milione</a:t>
            </a:r>
            <a:endParaRPr lang="de-DE" sz="2800" dirty="0"/>
          </a:p>
        </p:txBody>
      </p:sp>
      <p:pic>
        <p:nvPicPr>
          <p:cNvPr id="4" name="Inhaltsplatzhalter 3">
            <a:extLst>
              <a:ext uri="{FF2B5EF4-FFF2-40B4-BE49-F238E27FC236}">
                <a16:creationId xmlns:a16="http://schemas.microsoft.com/office/drawing/2014/main" id="{4FE47637-8EE6-8C95-51C4-7D9EDEBDE506}"/>
              </a:ext>
            </a:extLst>
          </p:cNvPr>
          <p:cNvPicPr>
            <a:picLocks noGrp="1" noChangeAspect="1"/>
          </p:cNvPicPr>
          <p:nvPr>
            <p:ph idx="1"/>
          </p:nvPr>
        </p:nvPicPr>
        <p:blipFill>
          <a:blip r:embed="rId2"/>
          <a:stretch>
            <a:fillRect/>
          </a:stretch>
        </p:blipFill>
        <p:spPr>
          <a:xfrm>
            <a:off x="4317866" y="189000"/>
            <a:ext cx="4644000" cy="6480000"/>
          </a:xfrm>
          <a:prstGeom prst="rect">
            <a:avLst/>
          </a:prstGeom>
        </p:spPr>
      </p:pic>
      <p:pic>
        <p:nvPicPr>
          <p:cNvPr id="1026" name="Picture 2">
            <a:extLst>
              <a:ext uri="{FF2B5EF4-FFF2-40B4-BE49-F238E27FC236}">
                <a16:creationId xmlns:a16="http://schemas.microsoft.com/office/drawing/2014/main" id="{EC8FF253-86AF-F17C-B981-33F38A3622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866" y="2709000"/>
            <a:ext cx="2757660" cy="39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531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32D83-0D64-055A-B973-D63FC42C2E1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C5AB377-1FEE-4107-4EDE-4AAA573C1B9F}"/>
              </a:ext>
            </a:extLst>
          </p:cNvPr>
          <p:cNvSpPr>
            <a:spLocks noGrp="1"/>
          </p:cNvSpPr>
          <p:nvPr>
            <p:ph type="title"/>
          </p:nvPr>
        </p:nvSpPr>
        <p:spPr>
          <a:xfrm>
            <a:off x="569353" y="902734"/>
            <a:ext cx="7886700" cy="1042042"/>
          </a:xfrm>
        </p:spPr>
        <p:txBody>
          <a:bodyPr>
            <a:noAutofit/>
          </a:bodyPr>
          <a:lstStyle/>
          <a:p>
            <a:pPr marL="0" indent="0" algn="ctr">
              <a:buNone/>
            </a:pPr>
            <a:r>
              <a:rPr lang="de-DE" sz="3000" dirty="0"/>
              <a:t>Klangbeispiel: </a:t>
            </a:r>
            <a:r>
              <a:rPr lang="de-DE" sz="3000" dirty="0">
                <a:effectLst/>
                <a:ea typeface="Calibri" panose="020F0502020204030204" pitchFamily="34" charset="0"/>
              </a:rPr>
              <a:t>Traditionelle mongolische</a:t>
            </a:r>
            <a:br>
              <a:rPr lang="de-DE" sz="3000" dirty="0">
                <a:effectLst/>
                <a:ea typeface="Calibri" panose="020F0502020204030204" pitchFamily="34" charset="0"/>
              </a:rPr>
            </a:br>
            <a:r>
              <a:rPr lang="de-DE" sz="3000" dirty="0">
                <a:ea typeface="Calibri" panose="020F0502020204030204" pitchFamily="34" charset="0"/>
              </a:rPr>
              <a:t>Lieder: </a:t>
            </a:r>
            <a:r>
              <a:rPr lang="de-DE" sz="3000" dirty="0" err="1">
                <a:effectLst/>
                <a:ea typeface="Calibri" panose="020F0502020204030204" pitchFamily="34" charset="0"/>
              </a:rPr>
              <a:t>Manduul</a:t>
            </a:r>
            <a:r>
              <a:rPr lang="de-DE" sz="3000" dirty="0">
                <a:effectLst/>
                <a:ea typeface="Calibri" panose="020F0502020204030204" pitchFamily="34" charset="0"/>
              </a:rPr>
              <a:t> Khan</a:t>
            </a:r>
            <a:br>
              <a:rPr lang="de-DE" sz="3000" dirty="0">
                <a:effectLst/>
                <a:ea typeface="Calibri" panose="020F0502020204030204" pitchFamily="34" charset="0"/>
              </a:rPr>
            </a:br>
            <a:endParaRPr lang="de-DE" sz="3000" dirty="0"/>
          </a:p>
        </p:txBody>
      </p:sp>
      <p:sp>
        <p:nvSpPr>
          <p:cNvPr id="4" name="Inhaltsplatzhalter 3">
            <a:extLst>
              <a:ext uri="{FF2B5EF4-FFF2-40B4-BE49-F238E27FC236}">
                <a16:creationId xmlns:a16="http://schemas.microsoft.com/office/drawing/2014/main" id="{619B915A-3DEC-B30A-333C-53E831025954}"/>
              </a:ext>
            </a:extLst>
          </p:cNvPr>
          <p:cNvSpPr>
            <a:spLocks noGrp="1"/>
          </p:cNvSpPr>
          <p:nvPr>
            <p:ph idx="1"/>
          </p:nvPr>
        </p:nvSpPr>
        <p:spPr>
          <a:xfrm>
            <a:off x="432357" y="2488485"/>
            <a:ext cx="7886700" cy="3907369"/>
          </a:xfrm>
        </p:spPr>
        <p:txBody>
          <a:bodyPr>
            <a:normAutofit/>
          </a:bodyPr>
          <a:lstStyle/>
          <a:p>
            <a:pPr marL="0" indent="0">
              <a:buNone/>
            </a:pPr>
            <a:endParaRPr lang="de-DE" sz="2400" dirty="0"/>
          </a:p>
        </p:txBody>
      </p:sp>
      <p:pic>
        <p:nvPicPr>
          <p:cNvPr id="2050" name="Picture 2" descr="Mongolian Group Khusugtun Performs Throat Singing: Stockvideos &amp;  Filmmaterial (100 % lizenzfrei) 3723998307 | Shutterstock">
            <a:extLst>
              <a:ext uri="{FF2B5EF4-FFF2-40B4-BE49-F238E27FC236}">
                <a16:creationId xmlns:a16="http://schemas.microsoft.com/office/drawing/2014/main" id="{B6205748-0222-7565-38FC-46AB37CAF5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053" y="1944776"/>
            <a:ext cx="7680000" cy="43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645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768750-E61B-E71F-FFA3-1B470C39844F}"/>
              </a:ext>
            </a:extLst>
          </p:cNvPr>
          <p:cNvSpPr>
            <a:spLocks noGrp="1"/>
          </p:cNvSpPr>
          <p:nvPr>
            <p:ph type="title"/>
          </p:nvPr>
        </p:nvSpPr>
        <p:spPr/>
        <p:txBody>
          <a:bodyPr>
            <a:normAutofit/>
          </a:bodyPr>
          <a:lstStyle/>
          <a:p>
            <a:r>
              <a:rPr lang="de-DE" sz="3000" dirty="0"/>
              <a:t>Pferdekopf-Geige</a:t>
            </a:r>
            <a:br>
              <a:rPr lang="de-DE" sz="3000" dirty="0"/>
            </a:br>
            <a:endParaRPr lang="de-DE" sz="3000" dirty="0"/>
          </a:p>
        </p:txBody>
      </p:sp>
      <p:sp>
        <p:nvSpPr>
          <p:cNvPr id="8" name="Inhaltsplatzhalter 7">
            <a:extLst>
              <a:ext uri="{FF2B5EF4-FFF2-40B4-BE49-F238E27FC236}">
                <a16:creationId xmlns:a16="http://schemas.microsoft.com/office/drawing/2014/main" id="{1BF57993-54E3-101C-9E59-43320777E197}"/>
              </a:ext>
            </a:extLst>
          </p:cNvPr>
          <p:cNvSpPr>
            <a:spLocks noGrp="1"/>
          </p:cNvSpPr>
          <p:nvPr>
            <p:ph idx="1"/>
          </p:nvPr>
        </p:nvSpPr>
        <p:spPr>
          <a:xfrm>
            <a:off x="764866" y="2595030"/>
            <a:ext cx="7886700" cy="5400000"/>
          </a:xfrm>
        </p:spPr>
        <p:txBody>
          <a:bodyPr>
            <a:normAutofit/>
          </a:bodyPr>
          <a:lstStyle/>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p:txBody>
      </p:sp>
      <p:pic>
        <p:nvPicPr>
          <p:cNvPr id="5" name="Grafik 4">
            <a:extLst>
              <a:ext uri="{FF2B5EF4-FFF2-40B4-BE49-F238E27FC236}">
                <a16:creationId xmlns:a16="http://schemas.microsoft.com/office/drawing/2014/main" id="{F2E53BE8-F006-5535-1CCB-A019105C45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9306" y="0"/>
            <a:ext cx="3453862" cy="6840000"/>
          </a:xfrm>
          <a:prstGeom prst="rect">
            <a:avLst/>
          </a:prstGeom>
        </p:spPr>
      </p:pic>
      <p:pic>
        <p:nvPicPr>
          <p:cNvPr id="3" name="Grafik 2">
            <a:extLst>
              <a:ext uri="{FF2B5EF4-FFF2-40B4-BE49-F238E27FC236}">
                <a16:creationId xmlns:a16="http://schemas.microsoft.com/office/drawing/2014/main" id="{61E3E49A-01E6-B38E-8738-4ED42F544135}"/>
              </a:ext>
            </a:extLst>
          </p:cNvPr>
          <p:cNvPicPr>
            <a:picLocks noChangeAspect="1"/>
          </p:cNvPicPr>
          <p:nvPr/>
        </p:nvPicPr>
        <p:blipFill>
          <a:blip r:embed="rId3"/>
          <a:stretch>
            <a:fillRect/>
          </a:stretch>
        </p:blipFill>
        <p:spPr>
          <a:xfrm>
            <a:off x="-199660" y="3027821"/>
            <a:ext cx="5397364" cy="3600000"/>
          </a:xfrm>
          <a:prstGeom prst="rect">
            <a:avLst/>
          </a:prstGeom>
        </p:spPr>
      </p:pic>
    </p:spTree>
    <p:extLst>
      <p:ext uri="{BB962C8B-B14F-4D97-AF65-F5344CB8AC3E}">
        <p14:creationId xmlns:p14="http://schemas.microsoft.com/office/powerpoint/2010/main" val="10675313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4" name="Inhaltsplatzhalter 3">
            <a:extLst>
              <a:ext uri="{FF2B5EF4-FFF2-40B4-BE49-F238E27FC236}">
                <a16:creationId xmlns:a16="http://schemas.microsoft.com/office/drawing/2014/main" id="{E5A3E801-8801-8F0A-4FD2-F9E8094CFF7B}"/>
              </a:ext>
            </a:extLst>
          </p:cNvPr>
          <p:cNvPicPr>
            <a:picLocks noGrp="1" noChangeAspect="1"/>
          </p:cNvPicPr>
          <p:nvPr>
            <p:ph idx="1"/>
          </p:nvPr>
        </p:nvPicPr>
        <p:blipFill>
          <a:blip r:embed="rId2"/>
          <a:stretch>
            <a:fillRect/>
          </a:stretch>
        </p:blipFill>
        <p:spPr>
          <a:xfrm>
            <a:off x="910194" y="2373427"/>
            <a:ext cx="2868479" cy="4320000"/>
          </a:xfrm>
          <a:prstGeom prst="rect">
            <a:avLst/>
          </a:prstGeom>
        </p:spPr>
      </p:pic>
      <p:pic>
        <p:nvPicPr>
          <p:cNvPr id="5" name="Grafik 4">
            <a:extLst>
              <a:ext uri="{FF2B5EF4-FFF2-40B4-BE49-F238E27FC236}">
                <a16:creationId xmlns:a16="http://schemas.microsoft.com/office/drawing/2014/main" id="{DFE43108-2560-5C59-B8C3-B32E6BCD16D3}"/>
              </a:ext>
            </a:extLst>
          </p:cNvPr>
          <p:cNvPicPr>
            <a:picLocks noChangeAspect="1"/>
          </p:cNvPicPr>
          <p:nvPr/>
        </p:nvPicPr>
        <p:blipFill>
          <a:blip r:embed="rId3"/>
          <a:stretch>
            <a:fillRect/>
          </a:stretch>
        </p:blipFill>
        <p:spPr>
          <a:xfrm>
            <a:off x="4004579" y="2373427"/>
            <a:ext cx="4419439" cy="4320000"/>
          </a:xfrm>
          <a:prstGeom prst="rect">
            <a:avLst/>
          </a:prstGeom>
        </p:spPr>
      </p:pic>
      <p:sp>
        <p:nvSpPr>
          <p:cNvPr id="6" name="Rectangle 2">
            <a:extLst>
              <a:ext uri="{FF2B5EF4-FFF2-40B4-BE49-F238E27FC236}">
                <a16:creationId xmlns:a16="http://schemas.microsoft.com/office/drawing/2014/main" id="{DBA5F4C3-A1D2-E52A-CE83-ECCCD3ADF1FA}"/>
              </a:ext>
            </a:extLst>
          </p:cNvPr>
          <p:cNvSpPr>
            <a:spLocks noGrp="1" noChangeArrowheads="1"/>
          </p:cNvSpPr>
          <p:nvPr>
            <p:ph type="title"/>
          </p:nvPr>
        </p:nvSpPr>
        <p:spPr bwMode="auto">
          <a:xfrm>
            <a:off x="803662" y="871227"/>
            <a:ext cx="7620356" cy="145334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de-DE" altLang="de-DE" sz="2200" i="0" u="none" strike="noStrike" cap="none" normalizeH="0" baseline="0" dirty="0">
                <a:ln>
                  <a:noFill/>
                </a:ln>
                <a:solidFill>
                  <a:srgbClr val="202122"/>
                </a:solidFill>
                <a:effectLst/>
                <a:latin typeface="+mn-lt"/>
                <a:cs typeface="Arial" panose="020B0604020202020204" pitchFamily="34" charset="0"/>
              </a:rPr>
              <a:t>Abū </a:t>
            </a:r>
            <a:r>
              <a:rPr kumimoji="0" lang="de-DE" altLang="de-DE" sz="2200" i="0" u="none" strike="noStrike" cap="none" normalizeH="0" baseline="0" dirty="0" err="1">
                <a:ln>
                  <a:noFill/>
                </a:ln>
                <a:solidFill>
                  <a:srgbClr val="202122"/>
                </a:solidFill>
                <a:effectLst/>
                <a:latin typeface="+mn-lt"/>
                <a:cs typeface="Arial" panose="020B0604020202020204" pitchFamily="34" charset="0"/>
              </a:rPr>
              <a:t>ʿAbdallāh</a:t>
            </a:r>
            <a:r>
              <a:rPr kumimoji="0" lang="de-DE" altLang="de-DE" sz="2200" i="0" u="none" strike="noStrike" cap="none" normalizeH="0" baseline="0" dirty="0">
                <a:ln>
                  <a:noFill/>
                </a:ln>
                <a:solidFill>
                  <a:srgbClr val="202122"/>
                </a:solidFill>
                <a:effectLst/>
                <a:latin typeface="+mn-lt"/>
                <a:cs typeface="Arial" panose="020B0604020202020204" pitchFamily="34" charset="0"/>
              </a:rPr>
              <a:t> Muhammad </a:t>
            </a:r>
            <a:r>
              <a:rPr kumimoji="0" lang="de-DE" altLang="de-DE" sz="2200" i="0" u="none" strike="noStrike" cap="none" normalizeH="0" baseline="0" dirty="0" err="1">
                <a:ln>
                  <a:noFill/>
                </a:ln>
                <a:solidFill>
                  <a:srgbClr val="202122"/>
                </a:solidFill>
                <a:effectLst/>
                <a:latin typeface="+mn-lt"/>
                <a:cs typeface="Arial" panose="020B0604020202020204" pitchFamily="34" charset="0"/>
              </a:rPr>
              <a:t>ibn</a:t>
            </a:r>
            <a:r>
              <a:rPr kumimoji="0" lang="de-DE" altLang="de-DE" sz="2200" i="0" u="none" strike="noStrike" cap="none" normalizeH="0" baseline="0" dirty="0">
                <a:ln>
                  <a:noFill/>
                </a:ln>
                <a:solidFill>
                  <a:srgbClr val="202122"/>
                </a:solidFill>
                <a:effectLst/>
                <a:latin typeface="+mn-lt"/>
                <a:cs typeface="Arial" panose="020B0604020202020204" pitchFamily="34" charset="0"/>
              </a:rPr>
              <a:t> </a:t>
            </a:r>
            <a:r>
              <a:rPr kumimoji="0" lang="de-DE" altLang="de-DE" sz="2200" i="0" u="none" strike="noStrike" cap="none" normalizeH="0" baseline="0" dirty="0" err="1">
                <a:ln>
                  <a:noFill/>
                </a:ln>
                <a:solidFill>
                  <a:srgbClr val="202122"/>
                </a:solidFill>
                <a:effectLst/>
                <a:latin typeface="+mn-lt"/>
                <a:cs typeface="Arial" panose="020B0604020202020204" pitchFamily="34" charset="0"/>
              </a:rPr>
              <a:t>Battūta</a:t>
            </a:r>
            <a:r>
              <a:rPr kumimoji="0" lang="de-DE" altLang="de-DE" sz="2200" i="0" u="none" strike="noStrike" cap="none" normalizeH="0" baseline="0" dirty="0">
                <a:ln>
                  <a:noFill/>
                </a:ln>
                <a:solidFill>
                  <a:srgbClr val="202122"/>
                </a:solidFill>
                <a:effectLst/>
                <a:latin typeface="+mn-lt"/>
                <a:cs typeface="Arial" panose="020B0604020202020204" pitchFamily="34" charset="0"/>
              </a:rPr>
              <a:t>  </a:t>
            </a:r>
            <a:br>
              <a:rPr kumimoji="0" lang="de-DE" altLang="de-DE" sz="2200" i="0" u="none" strike="noStrike" cap="none" normalizeH="0" baseline="0" dirty="0">
                <a:ln>
                  <a:noFill/>
                </a:ln>
                <a:solidFill>
                  <a:srgbClr val="202122"/>
                </a:solidFill>
                <a:effectLst/>
                <a:latin typeface="+mn-lt"/>
                <a:cs typeface="Arial" panose="020B0604020202020204" pitchFamily="34" charset="0"/>
              </a:rPr>
            </a:br>
            <a:r>
              <a:rPr kumimoji="0" lang="de-DE" altLang="de-DE" sz="2200" b="0" i="0" u="none" strike="noStrike" cap="none" normalizeH="0" baseline="0" dirty="0">
                <a:ln>
                  <a:noFill/>
                </a:ln>
                <a:solidFill>
                  <a:srgbClr val="202122"/>
                </a:solidFill>
                <a:effectLst/>
                <a:latin typeface="+mn-lt"/>
                <a:cs typeface="Arial" panose="020B0604020202020204" pitchFamily="34" charset="0"/>
              </a:rPr>
              <a:t>(1304 in Tanger, Marokko-1377 ? in Marokko), </a:t>
            </a:r>
            <a:br>
              <a:rPr kumimoji="0" lang="de-DE" altLang="de-DE" sz="2200" b="0" i="0" u="none" strike="noStrike" cap="none" normalizeH="0" baseline="0" dirty="0">
                <a:ln>
                  <a:noFill/>
                </a:ln>
                <a:solidFill>
                  <a:srgbClr val="202122"/>
                </a:solidFill>
                <a:effectLst/>
                <a:latin typeface="+mn-lt"/>
                <a:cs typeface="Arial" panose="020B0604020202020204" pitchFamily="34" charset="0"/>
              </a:rPr>
            </a:br>
            <a:r>
              <a:rPr kumimoji="0" lang="de-DE" altLang="de-DE" sz="2200" b="0" i="0" u="none" strike="noStrike" cap="none" normalizeH="0" baseline="0" dirty="0">
                <a:ln>
                  <a:noFill/>
                </a:ln>
                <a:solidFill>
                  <a:srgbClr val="202122"/>
                </a:solidFill>
                <a:effectLst/>
                <a:latin typeface="+mn-lt"/>
                <a:cs typeface="Arial" panose="020B0604020202020204" pitchFamily="34" charset="0"/>
              </a:rPr>
              <a:t>Rechtsgelehrter und Autor des Reiseberichtes</a:t>
            </a:r>
            <a:br>
              <a:rPr kumimoji="0" lang="de-DE" altLang="de-DE" sz="2200" b="0" i="0" u="none" strike="noStrike" cap="none" normalizeH="0" baseline="0" dirty="0">
                <a:ln>
                  <a:noFill/>
                </a:ln>
                <a:solidFill>
                  <a:srgbClr val="202122"/>
                </a:solidFill>
                <a:effectLst/>
                <a:latin typeface="+mn-lt"/>
                <a:cs typeface="Arial" panose="020B0604020202020204" pitchFamily="34" charset="0"/>
              </a:rPr>
            </a:br>
            <a:r>
              <a:rPr kumimoji="0" lang="de-DE" altLang="de-DE" sz="2200" b="0" i="1" u="none" strike="noStrike" cap="none" normalizeH="0" baseline="0" dirty="0" err="1">
                <a:ln>
                  <a:noFill/>
                </a:ln>
                <a:solidFill>
                  <a:srgbClr val="202122"/>
                </a:solidFill>
                <a:effectLst/>
                <a:latin typeface="+mn-lt"/>
                <a:cs typeface="Arial" panose="020B0604020202020204" pitchFamily="34" charset="0"/>
              </a:rPr>
              <a:t>Tuḥfat</a:t>
            </a:r>
            <a:r>
              <a:rPr kumimoji="0" lang="de-DE" altLang="de-DE" sz="2200" b="0" i="1" u="none" strike="noStrike" cap="none" normalizeH="0" baseline="0" dirty="0">
                <a:ln>
                  <a:noFill/>
                </a:ln>
                <a:solidFill>
                  <a:srgbClr val="202122"/>
                </a:solidFill>
                <a:effectLst/>
                <a:latin typeface="+mn-lt"/>
                <a:cs typeface="Arial" panose="020B0604020202020204" pitchFamily="34" charset="0"/>
              </a:rPr>
              <a:t> an-</a:t>
            </a:r>
            <a:r>
              <a:rPr kumimoji="0" lang="de-DE" altLang="de-DE" sz="2200" b="0" i="1" u="none" strike="noStrike" cap="none" normalizeH="0" baseline="0" dirty="0" err="1">
                <a:ln>
                  <a:noFill/>
                </a:ln>
                <a:solidFill>
                  <a:srgbClr val="202122"/>
                </a:solidFill>
                <a:effectLst/>
                <a:latin typeface="+mn-lt"/>
                <a:cs typeface="Arial" panose="020B0604020202020204" pitchFamily="34" charset="0"/>
              </a:rPr>
              <a:t>Nuẓẓār</a:t>
            </a:r>
            <a:r>
              <a:rPr kumimoji="0" lang="de-DE" altLang="de-DE" sz="2200" b="0" i="1" u="none" strike="noStrike" cap="none" normalizeH="0" baseline="0" dirty="0">
                <a:ln>
                  <a:noFill/>
                </a:ln>
                <a:solidFill>
                  <a:srgbClr val="202122"/>
                </a:solidFill>
                <a:effectLst/>
                <a:latin typeface="+mn-lt"/>
                <a:cs typeface="Arial" panose="020B0604020202020204" pitchFamily="34" charset="0"/>
              </a:rPr>
              <a:t> </a:t>
            </a:r>
            <a:r>
              <a:rPr kumimoji="0" lang="de-DE" altLang="de-DE" sz="2200" b="0" i="1" u="none" strike="noStrike" cap="none" normalizeH="0" baseline="0" dirty="0" err="1">
                <a:ln>
                  <a:noFill/>
                </a:ln>
                <a:solidFill>
                  <a:srgbClr val="202122"/>
                </a:solidFill>
                <a:effectLst/>
                <a:latin typeface="+mn-lt"/>
                <a:cs typeface="Arial" panose="020B0604020202020204" pitchFamily="34" charset="0"/>
              </a:rPr>
              <a:t>fī</a:t>
            </a:r>
            <a:r>
              <a:rPr kumimoji="0" lang="de-DE" altLang="de-DE" sz="2200" b="0" i="1" u="none" strike="noStrike" cap="none" normalizeH="0" baseline="0" dirty="0">
                <a:ln>
                  <a:noFill/>
                </a:ln>
                <a:solidFill>
                  <a:srgbClr val="202122"/>
                </a:solidFill>
                <a:effectLst/>
                <a:latin typeface="+mn-lt"/>
                <a:cs typeface="Arial" panose="020B0604020202020204" pitchFamily="34" charset="0"/>
              </a:rPr>
              <a:t> </a:t>
            </a:r>
            <a:r>
              <a:rPr kumimoji="0" lang="de-DE" altLang="de-DE" sz="2200" b="0" i="1" u="none" strike="noStrike" cap="none" normalizeH="0" baseline="0" dirty="0" err="1">
                <a:ln>
                  <a:noFill/>
                </a:ln>
                <a:solidFill>
                  <a:srgbClr val="202122"/>
                </a:solidFill>
                <a:effectLst/>
                <a:latin typeface="+mn-lt"/>
                <a:cs typeface="Arial" panose="020B0604020202020204" pitchFamily="34" charset="0"/>
              </a:rPr>
              <a:t>Gharāʾib</a:t>
            </a:r>
            <a:r>
              <a:rPr kumimoji="0" lang="de-DE" altLang="de-DE" sz="2200" b="0" i="1" u="none" strike="noStrike" cap="none" normalizeH="0" baseline="0" dirty="0">
                <a:ln>
                  <a:noFill/>
                </a:ln>
                <a:solidFill>
                  <a:srgbClr val="202122"/>
                </a:solidFill>
                <a:effectLst/>
                <a:latin typeface="+mn-lt"/>
                <a:cs typeface="Arial" panose="020B0604020202020204" pitchFamily="34" charset="0"/>
              </a:rPr>
              <a:t> al-</a:t>
            </a:r>
            <a:r>
              <a:rPr kumimoji="0" lang="de-DE" altLang="de-DE" sz="2200" b="0" i="1" u="none" strike="noStrike" cap="none" normalizeH="0" baseline="0" dirty="0" err="1">
                <a:ln>
                  <a:noFill/>
                </a:ln>
                <a:solidFill>
                  <a:srgbClr val="202122"/>
                </a:solidFill>
                <a:effectLst/>
                <a:latin typeface="+mn-lt"/>
                <a:cs typeface="Arial" panose="020B0604020202020204" pitchFamily="34" charset="0"/>
              </a:rPr>
              <a:t>Amṣār</a:t>
            </a:r>
            <a:r>
              <a:rPr kumimoji="0" lang="de-DE" altLang="de-DE" sz="2200" b="0" i="1" u="none" strike="noStrike" cap="none" normalizeH="0" baseline="0" dirty="0">
                <a:ln>
                  <a:noFill/>
                </a:ln>
                <a:solidFill>
                  <a:srgbClr val="202122"/>
                </a:solidFill>
                <a:effectLst/>
                <a:latin typeface="+mn-lt"/>
                <a:cs typeface="Arial" panose="020B0604020202020204" pitchFamily="34" charset="0"/>
              </a:rPr>
              <a:t> </a:t>
            </a:r>
            <a:r>
              <a:rPr kumimoji="0" lang="de-DE" altLang="de-DE" sz="2200" b="0" i="1" u="none" strike="noStrike" cap="none" normalizeH="0" baseline="0" dirty="0" err="1">
                <a:ln>
                  <a:noFill/>
                </a:ln>
                <a:solidFill>
                  <a:srgbClr val="202122"/>
                </a:solidFill>
                <a:effectLst/>
                <a:latin typeface="+mn-lt"/>
                <a:cs typeface="Arial" panose="020B0604020202020204" pitchFamily="34" charset="0"/>
              </a:rPr>
              <a:t>wa</a:t>
            </a:r>
            <a:r>
              <a:rPr kumimoji="0" lang="de-DE" altLang="de-DE" sz="2200" b="0" i="1" u="none" strike="noStrike" cap="none" normalizeH="0" baseline="0" dirty="0">
                <a:ln>
                  <a:noFill/>
                </a:ln>
                <a:solidFill>
                  <a:srgbClr val="202122"/>
                </a:solidFill>
                <a:effectLst/>
                <a:latin typeface="+mn-lt"/>
                <a:cs typeface="Arial" panose="020B0604020202020204" pitchFamily="34" charset="0"/>
              </a:rPr>
              <a:t> </a:t>
            </a:r>
            <a:r>
              <a:rPr kumimoji="0" lang="de-DE" altLang="de-DE" sz="2200" b="0" i="1" u="none" strike="noStrike" cap="none" normalizeH="0" baseline="0" dirty="0" err="1">
                <a:ln>
                  <a:noFill/>
                </a:ln>
                <a:solidFill>
                  <a:srgbClr val="202122"/>
                </a:solidFill>
                <a:effectLst/>
                <a:latin typeface="+mn-lt"/>
                <a:cs typeface="Arial" panose="020B0604020202020204" pitchFamily="34" charset="0"/>
              </a:rPr>
              <a:t>ʿAǧāʾib</a:t>
            </a:r>
            <a:r>
              <a:rPr kumimoji="0" lang="de-DE" altLang="de-DE" sz="2200" b="0" i="1" u="none" strike="noStrike" cap="none" normalizeH="0" baseline="0" dirty="0">
                <a:ln>
                  <a:noFill/>
                </a:ln>
                <a:solidFill>
                  <a:srgbClr val="202122"/>
                </a:solidFill>
                <a:effectLst/>
                <a:latin typeface="+mn-lt"/>
                <a:cs typeface="Arial" panose="020B0604020202020204" pitchFamily="34" charset="0"/>
              </a:rPr>
              <a:t> al-</a:t>
            </a:r>
            <a:r>
              <a:rPr kumimoji="0" lang="de-DE" altLang="de-DE" sz="2200" b="0" i="1" u="none" strike="noStrike" cap="none" normalizeH="0" baseline="0" dirty="0" err="1">
                <a:ln>
                  <a:noFill/>
                </a:ln>
                <a:solidFill>
                  <a:srgbClr val="202122"/>
                </a:solidFill>
                <a:effectLst/>
                <a:latin typeface="+mn-lt"/>
                <a:cs typeface="Arial" panose="020B0604020202020204" pitchFamily="34" charset="0"/>
              </a:rPr>
              <a:t>Asfār</a:t>
            </a:r>
            <a:r>
              <a:rPr kumimoji="0" lang="de-DE" altLang="de-DE" sz="2200" b="0" i="0" u="none" strike="noStrike" cap="none" normalizeH="0" baseline="0" dirty="0">
                <a:ln>
                  <a:noFill/>
                </a:ln>
                <a:solidFill>
                  <a:srgbClr val="202122"/>
                </a:solidFill>
                <a:effectLst/>
                <a:latin typeface="+mn-lt"/>
                <a:cs typeface="Arial" panose="020B0604020202020204" pitchFamily="34" charset="0"/>
              </a:rPr>
              <a:t> (Wert-</a:t>
            </a:r>
            <a:br>
              <a:rPr kumimoji="0" lang="de-DE" altLang="de-DE" sz="2200" b="0" i="0" u="none" strike="noStrike" cap="none" normalizeH="0" baseline="0" dirty="0">
                <a:ln>
                  <a:noFill/>
                </a:ln>
                <a:solidFill>
                  <a:srgbClr val="202122"/>
                </a:solidFill>
                <a:effectLst/>
                <a:latin typeface="+mn-lt"/>
                <a:cs typeface="Arial" panose="020B0604020202020204" pitchFamily="34" charset="0"/>
              </a:rPr>
            </a:br>
            <a:r>
              <a:rPr lang="de-DE" altLang="de-DE" sz="2200" dirty="0">
                <a:solidFill>
                  <a:srgbClr val="202122"/>
                </a:solidFill>
                <a:latin typeface="+mn-lt"/>
                <a:cs typeface="Arial" panose="020B0604020202020204" pitchFamily="34" charset="0"/>
              </a:rPr>
              <a:t>volles Zeugnis von exotischen Ländern </a:t>
            </a:r>
            <a:r>
              <a:rPr kumimoji="0" lang="de-DE" altLang="de-DE" sz="2200" b="0" i="0" u="none" strike="noStrike" cap="none" normalizeH="0" baseline="0" dirty="0">
                <a:ln>
                  <a:noFill/>
                </a:ln>
                <a:solidFill>
                  <a:srgbClr val="202122"/>
                </a:solidFill>
                <a:effectLst/>
                <a:latin typeface="+mn-lt"/>
                <a:cs typeface="Arial" panose="020B0604020202020204" pitchFamily="34" charset="0"/>
              </a:rPr>
              <a:t>u. ungewöhnlichen Reisen)</a:t>
            </a:r>
            <a:endParaRPr kumimoji="0" lang="de-DE" altLang="de-DE" sz="2200" b="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23042120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AABC9D-24F7-216C-FC40-08AC29E9E6C6}"/>
              </a:ext>
            </a:extLst>
          </p:cNvPr>
          <p:cNvSpPr>
            <a:spLocks noGrp="1"/>
          </p:cNvSpPr>
          <p:nvPr>
            <p:ph type="title"/>
          </p:nvPr>
        </p:nvSpPr>
        <p:spPr/>
        <p:txBody>
          <a:bodyPr/>
          <a:lstStyle/>
          <a:p>
            <a:endParaRPr lang="de-DE"/>
          </a:p>
        </p:txBody>
      </p:sp>
      <p:pic>
        <p:nvPicPr>
          <p:cNvPr id="4" name="Inhaltsplatzhalter 3">
            <a:extLst>
              <a:ext uri="{FF2B5EF4-FFF2-40B4-BE49-F238E27FC236}">
                <a16:creationId xmlns:a16="http://schemas.microsoft.com/office/drawing/2014/main" id="{CF4AC37C-B6E1-F245-2618-3453C654904D}"/>
              </a:ext>
            </a:extLst>
          </p:cNvPr>
          <p:cNvPicPr>
            <a:picLocks noGrp="1" noChangeAspect="1"/>
          </p:cNvPicPr>
          <p:nvPr>
            <p:ph idx="1"/>
          </p:nvPr>
        </p:nvPicPr>
        <p:blipFill>
          <a:blip r:embed="rId2"/>
          <a:stretch>
            <a:fillRect/>
          </a:stretch>
        </p:blipFill>
        <p:spPr>
          <a:xfrm>
            <a:off x="4015604" y="189000"/>
            <a:ext cx="4931279" cy="6480000"/>
          </a:xfrm>
          <a:prstGeom prst="rect">
            <a:avLst/>
          </a:prstGeom>
        </p:spPr>
      </p:pic>
      <p:pic>
        <p:nvPicPr>
          <p:cNvPr id="5" name="Grafik 4">
            <a:extLst>
              <a:ext uri="{FF2B5EF4-FFF2-40B4-BE49-F238E27FC236}">
                <a16:creationId xmlns:a16="http://schemas.microsoft.com/office/drawing/2014/main" id="{DD9647C5-60DD-D8F8-2DA9-1C34A8D1FE3A}"/>
              </a:ext>
            </a:extLst>
          </p:cNvPr>
          <p:cNvPicPr>
            <a:picLocks noChangeAspect="1"/>
          </p:cNvPicPr>
          <p:nvPr/>
        </p:nvPicPr>
        <p:blipFill>
          <a:blip r:embed="rId3"/>
          <a:stretch>
            <a:fillRect/>
          </a:stretch>
        </p:blipFill>
        <p:spPr>
          <a:xfrm>
            <a:off x="130833" y="2446893"/>
            <a:ext cx="3810000" cy="2143125"/>
          </a:xfrm>
          <a:prstGeom prst="rect">
            <a:avLst/>
          </a:prstGeom>
        </p:spPr>
      </p:pic>
    </p:spTree>
    <p:extLst>
      <p:ext uri="{BB962C8B-B14F-4D97-AF65-F5344CB8AC3E}">
        <p14:creationId xmlns:p14="http://schemas.microsoft.com/office/powerpoint/2010/main" val="12845028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8A21C1-A217-3A71-FB65-F40B81186F8F}"/>
              </a:ext>
            </a:extLst>
          </p:cNvPr>
          <p:cNvSpPr>
            <a:spLocks noGrp="1"/>
          </p:cNvSpPr>
          <p:nvPr>
            <p:ph type="title"/>
          </p:nvPr>
        </p:nvSpPr>
        <p:spPr>
          <a:xfrm>
            <a:off x="628650" y="999409"/>
            <a:ext cx="7886700" cy="1042042"/>
          </a:xfrm>
        </p:spPr>
        <p:txBody>
          <a:bodyPr>
            <a:noAutofit/>
          </a:bodyPr>
          <a:lstStyle/>
          <a:p>
            <a:pPr algn="ctr"/>
            <a:r>
              <a:rPr lang="de-DE" sz="2800" dirty="0"/>
              <a:t>Klangbeispiel: Erzählung über die Einschiffung (englisch), begleitet von einer türkischen Ney aus Schilfrohr, dann </a:t>
            </a:r>
            <a:r>
              <a:rPr lang="de-DE" sz="2800" i="1" dirty="0" err="1"/>
              <a:t>Kevoque</a:t>
            </a:r>
            <a:r>
              <a:rPr lang="de-DE" sz="2800" i="1" dirty="0"/>
              <a:t> </a:t>
            </a:r>
            <a:r>
              <a:rPr lang="de-DE" sz="2800" dirty="0"/>
              <a:t>(Instrumentalmusik)</a:t>
            </a:r>
          </a:p>
        </p:txBody>
      </p:sp>
      <p:pic>
        <p:nvPicPr>
          <p:cNvPr id="4" name="Inhaltsplatzhalter 3">
            <a:extLst>
              <a:ext uri="{FF2B5EF4-FFF2-40B4-BE49-F238E27FC236}">
                <a16:creationId xmlns:a16="http://schemas.microsoft.com/office/drawing/2014/main" id="{BC5D2498-1183-8BB7-B962-694D3E8D1856}"/>
              </a:ext>
            </a:extLst>
          </p:cNvPr>
          <p:cNvPicPr>
            <a:picLocks noGrp="1" noChangeAspect="1"/>
          </p:cNvPicPr>
          <p:nvPr>
            <p:ph idx="1"/>
          </p:nvPr>
        </p:nvPicPr>
        <p:blipFill>
          <a:blip r:embed="rId2"/>
          <a:stretch>
            <a:fillRect/>
          </a:stretch>
        </p:blipFill>
        <p:spPr>
          <a:xfrm>
            <a:off x="1339393" y="2302265"/>
            <a:ext cx="6465214" cy="3906837"/>
          </a:xfrm>
          <a:prstGeom prst="rect">
            <a:avLst/>
          </a:prstGeom>
        </p:spPr>
      </p:pic>
    </p:spTree>
    <p:extLst>
      <p:ext uri="{BB962C8B-B14F-4D97-AF65-F5344CB8AC3E}">
        <p14:creationId xmlns:p14="http://schemas.microsoft.com/office/powerpoint/2010/main" val="721404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D2BB80-BE4F-BA31-A29F-2C4CCBCEEC2E}"/>
              </a:ext>
            </a:extLst>
          </p:cNvPr>
          <p:cNvSpPr>
            <a:spLocks noGrp="1"/>
          </p:cNvSpPr>
          <p:nvPr>
            <p:ph type="title"/>
          </p:nvPr>
        </p:nvSpPr>
        <p:spPr>
          <a:xfrm>
            <a:off x="393930" y="3054628"/>
            <a:ext cx="7886700" cy="1042042"/>
          </a:xfrm>
        </p:spPr>
        <p:txBody>
          <a:bodyPr>
            <a:noAutofit/>
          </a:bodyPr>
          <a:lstStyle/>
          <a:p>
            <a:pPr marL="0" indent="0">
              <a:spcBef>
                <a:spcPts val="0"/>
              </a:spcBef>
            </a:pPr>
            <a:r>
              <a:rPr lang="de-DE" sz="2800" kern="100" dirty="0">
                <a:ea typeface="Calibri" panose="020F0502020204030204" pitchFamily="34" charset="0"/>
                <a:cs typeface="Times New Roman" panose="02020603050405020304" pitchFamily="18" charset="0"/>
              </a:rPr>
              <a:t>Anthony Bale: Reisen im </a:t>
            </a:r>
            <a:br>
              <a:rPr lang="de-DE" sz="2800" kern="100" dirty="0">
                <a:ea typeface="Calibri" panose="020F0502020204030204" pitchFamily="34" charset="0"/>
                <a:cs typeface="Times New Roman" panose="02020603050405020304" pitchFamily="18" charset="0"/>
              </a:rPr>
            </a:br>
            <a:r>
              <a:rPr lang="de-DE" sz="2800" kern="100" dirty="0">
                <a:ea typeface="Calibri" panose="020F0502020204030204" pitchFamily="34" charset="0"/>
                <a:cs typeface="Times New Roman" panose="02020603050405020304" pitchFamily="18" charset="0"/>
              </a:rPr>
              <a:t>Mittelalter. Unterwegs mit </a:t>
            </a:r>
            <a:br>
              <a:rPr lang="de-DE" sz="2800" kern="100" dirty="0">
                <a:ea typeface="Calibri" panose="020F0502020204030204" pitchFamily="34" charset="0"/>
                <a:cs typeface="Times New Roman" panose="02020603050405020304" pitchFamily="18" charset="0"/>
              </a:rPr>
            </a:br>
            <a:r>
              <a:rPr lang="de-DE" sz="2800" kern="100" dirty="0">
                <a:ea typeface="Calibri" panose="020F0502020204030204" pitchFamily="34" charset="0"/>
                <a:cs typeface="Times New Roman" panose="02020603050405020304" pitchFamily="18" charset="0"/>
              </a:rPr>
              <a:t>Pilgern, Rittern, Abenteurern, </a:t>
            </a:r>
            <a:br>
              <a:rPr lang="de-DE" sz="2800" kern="100" dirty="0">
                <a:ea typeface="Calibri" panose="020F0502020204030204" pitchFamily="34" charset="0"/>
                <a:cs typeface="Times New Roman" panose="02020603050405020304" pitchFamily="18" charset="0"/>
              </a:rPr>
            </a:br>
            <a:r>
              <a:rPr lang="de-DE" sz="2800" kern="100" dirty="0">
                <a:ea typeface="Calibri" panose="020F0502020204030204" pitchFamily="34" charset="0"/>
                <a:cs typeface="Times New Roman" panose="02020603050405020304" pitchFamily="18" charset="0"/>
              </a:rPr>
              <a:t>Frankfurt am Main 2024</a:t>
            </a:r>
            <a:br>
              <a:rPr lang="de-DE" sz="2800" kern="100" dirty="0">
                <a:ea typeface="Calibri" panose="020F0502020204030204" pitchFamily="34" charset="0"/>
                <a:cs typeface="Times New Roman" panose="02020603050405020304" pitchFamily="18" charset="0"/>
              </a:rPr>
            </a:br>
            <a:endParaRPr lang="de-DE" sz="2800" dirty="0"/>
          </a:p>
        </p:txBody>
      </p:sp>
      <p:pic>
        <p:nvPicPr>
          <p:cNvPr id="4" name="Inhaltsplatzhalter 3">
            <a:extLst>
              <a:ext uri="{FF2B5EF4-FFF2-40B4-BE49-F238E27FC236}">
                <a16:creationId xmlns:a16="http://schemas.microsoft.com/office/drawing/2014/main" id="{7BE13184-E567-E56B-02DE-96558ED2E8F9}"/>
              </a:ext>
            </a:extLst>
          </p:cNvPr>
          <p:cNvPicPr>
            <a:picLocks noGrp="1" noChangeAspect="1"/>
          </p:cNvPicPr>
          <p:nvPr>
            <p:ph idx="1"/>
          </p:nvPr>
        </p:nvPicPr>
        <p:blipFill>
          <a:blip r:embed="rId2"/>
          <a:stretch>
            <a:fillRect/>
          </a:stretch>
        </p:blipFill>
        <p:spPr>
          <a:xfrm>
            <a:off x="4903175" y="580298"/>
            <a:ext cx="4011659" cy="6120000"/>
          </a:xfrm>
          <a:prstGeom prst="rect">
            <a:avLst/>
          </a:prstGeom>
        </p:spPr>
      </p:pic>
    </p:spTree>
    <p:extLst>
      <p:ext uri="{BB962C8B-B14F-4D97-AF65-F5344CB8AC3E}">
        <p14:creationId xmlns:p14="http://schemas.microsoft.com/office/powerpoint/2010/main" val="22078113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55D8AA-5A90-FE9C-6EF3-ACE471E6609F}"/>
              </a:ext>
            </a:extLst>
          </p:cNvPr>
          <p:cNvSpPr>
            <a:spLocks noGrp="1"/>
          </p:cNvSpPr>
          <p:nvPr>
            <p:ph type="title"/>
          </p:nvPr>
        </p:nvSpPr>
        <p:spPr>
          <a:xfrm>
            <a:off x="628650" y="1016662"/>
            <a:ext cx="7886700" cy="1042042"/>
          </a:xfrm>
        </p:spPr>
        <p:txBody>
          <a:bodyPr>
            <a:normAutofit/>
          </a:bodyPr>
          <a:lstStyle/>
          <a:p>
            <a:pPr algn="ctr"/>
            <a:r>
              <a:rPr lang="de-DE" sz="2800" dirty="0"/>
              <a:t>Klangbeispiel: In Mekka: </a:t>
            </a:r>
            <a:r>
              <a:rPr lang="de-DE" sz="2800" dirty="0" err="1"/>
              <a:t>Danse</a:t>
            </a:r>
            <a:r>
              <a:rPr lang="de-DE" sz="2800" dirty="0"/>
              <a:t> de </a:t>
            </a:r>
            <a:r>
              <a:rPr lang="de-DE" sz="2800" dirty="0" err="1"/>
              <a:t>l’âme</a:t>
            </a:r>
            <a:r>
              <a:rPr lang="de-DE" sz="2800" dirty="0"/>
              <a:t>, Taksim,</a:t>
            </a:r>
            <a:br>
              <a:rPr lang="de-DE" sz="2800" dirty="0"/>
            </a:br>
            <a:r>
              <a:rPr lang="de-DE" sz="2800" dirty="0"/>
              <a:t>Oud und Schlagzeug</a:t>
            </a:r>
          </a:p>
        </p:txBody>
      </p:sp>
      <p:pic>
        <p:nvPicPr>
          <p:cNvPr id="4" name="Inhaltsplatzhalter 3">
            <a:extLst>
              <a:ext uri="{FF2B5EF4-FFF2-40B4-BE49-F238E27FC236}">
                <a16:creationId xmlns:a16="http://schemas.microsoft.com/office/drawing/2014/main" id="{67EDDA70-5FF1-8547-DAEB-AAF083760481}"/>
              </a:ext>
            </a:extLst>
          </p:cNvPr>
          <p:cNvPicPr>
            <a:picLocks noGrp="1" noChangeAspect="1"/>
          </p:cNvPicPr>
          <p:nvPr>
            <p:ph idx="1"/>
          </p:nvPr>
        </p:nvPicPr>
        <p:blipFill>
          <a:blip r:embed="rId2"/>
          <a:stretch>
            <a:fillRect/>
          </a:stretch>
        </p:blipFill>
        <p:spPr>
          <a:xfrm>
            <a:off x="2299857" y="1965834"/>
            <a:ext cx="4680000" cy="4680000"/>
          </a:xfrm>
          <a:prstGeom prst="rect">
            <a:avLst/>
          </a:prstGeom>
        </p:spPr>
      </p:pic>
    </p:spTree>
    <p:extLst>
      <p:ext uri="{BB962C8B-B14F-4D97-AF65-F5344CB8AC3E}">
        <p14:creationId xmlns:p14="http://schemas.microsoft.com/office/powerpoint/2010/main" val="40032043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913A4A-92FC-5FF5-AFF2-A883EFF7D340}"/>
              </a:ext>
            </a:extLst>
          </p:cNvPr>
          <p:cNvSpPr>
            <a:spLocks noGrp="1"/>
          </p:cNvSpPr>
          <p:nvPr>
            <p:ph type="title"/>
          </p:nvPr>
        </p:nvSpPr>
        <p:spPr/>
        <p:txBody>
          <a:bodyPr/>
          <a:lstStyle/>
          <a:p>
            <a:endParaRPr lang="de-DE" dirty="0"/>
          </a:p>
        </p:txBody>
      </p:sp>
      <p:pic>
        <p:nvPicPr>
          <p:cNvPr id="4" name="Inhaltsplatzhalter 3">
            <a:extLst>
              <a:ext uri="{FF2B5EF4-FFF2-40B4-BE49-F238E27FC236}">
                <a16:creationId xmlns:a16="http://schemas.microsoft.com/office/drawing/2014/main" id="{EB0F2A61-E3B5-11DD-7ECA-4BCDDE57C087}"/>
              </a:ext>
            </a:extLst>
          </p:cNvPr>
          <p:cNvPicPr>
            <a:picLocks noGrp="1" noChangeAspect="1"/>
          </p:cNvPicPr>
          <p:nvPr>
            <p:ph idx="1"/>
          </p:nvPr>
        </p:nvPicPr>
        <p:blipFill>
          <a:blip r:embed="rId2"/>
          <a:stretch>
            <a:fillRect/>
          </a:stretch>
        </p:blipFill>
        <p:spPr>
          <a:xfrm>
            <a:off x="39857" y="1404851"/>
            <a:ext cx="9064286" cy="4500000"/>
          </a:xfrm>
          <a:prstGeom prst="rect">
            <a:avLst/>
          </a:prstGeom>
        </p:spPr>
      </p:pic>
    </p:spTree>
    <p:extLst>
      <p:ext uri="{BB962C8B-B14F-4D97-AF65-F5344CB8AC3E}">
        <p14:creationId xmlns:p14="http://schemas.microsoft.com/office/powerpoint/2010/main" val="653068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9EC3DF-7F9B-9A14-A71B-6A4C9EBE25A0}"/>
              </a:ext>
            </a:extLst>
          </p:cNvPr>
          <p:cNvSpPr>
            <a:spLocks noGrp="1"/>
          </p:cNvSpPr>
          <p:nvPr>
            <p:ph type="title"/>
          </p:nvPr>
        </p:nvSpPr>
        <p:spPr/>
        <p:txBody>
          <a:bodyPr>
            <a:noAutofit/>
          </a:bodyPr>
          <a:lstStyle/>
          <a:p>
            <a:pPr algn="ctr"/>
            <a:r>
              <a:rPr lang="de-DE" sz="2700" dirty="0"/>
              <a:t>Klangbeispiel: Gao </a:t>
            </a:r>
            <a:r>
              <a:rPr lang="de-DE" sz="2700" dirty="0" err="1"/>
              <a:t>shan</a:t>
            </a:r>
            <a:r>
              <a:rPr lang="de-DE" sz="2700" dirty="0"/>
              <a:t> </a:t>
            </a:r>
            <a:r>
              <a:rPr lang="de-DE" sz="2700" dirty="0" err="1"/>
              <a:t>liu</a:t>
            </a:r>
            <a:r>
              <a:rPr lang="de-DE" sz="2700" dirty="0"/>
              <a:t> </a:t>
            </a:r>
            <a:r>
              <a:rPr lang="de-DE" sz="2700" dirty="0" err="1"/>
              <a:t>shui</a:t>
            </a:r>
            <a:r>
              <a:rPr lang="de-DE" sz="2700" dirty="0"/>
              <a:t> (Bach und Berg). Traditionelle Musik aus der Provinz Shandong für Pipa (links) u. Zheng; Improvisation für Zheng (rechts)</a:t>
            </a:r>
            <a:br>
              <a:rPr lang="de-DE" sz="2700" dirty="0"/>
            </a:br>
            <a:endParaRPr lang="de-DE" sz="2700" dirty="0"/>
          </a:p>
        </p:txBody>
      </p:sp>
      <p:pic>
        <p:nvPicPr>
          <p:cNvPr id="4" name="Inhaltsplatzhalter 3">
            <a:extLst>
              <a:ext uri="{FF2B5EF4-FFF2-40B4-BE49-F238E27FC236}">
                <a16:creationId xmlns:a16="http://schemas.microsoft.com/office/drawing/2014/main" id="{B16FF146-CA08-FFBA-3B1E-F32659BB5912}"/>
              </a:ext>
            </a:extLst>
          </p:cNvPr>
          <p:cNvPicPr>
            <a:picLocks noGrp="1" noChangeAspect="1"/>
          </p:cNvPicPr>
          <p:nvPr>
            <p:ph idx="1"/>
          </p:nvPr>
        </p:nvPicPr>
        <p:blipFill>
          <a:blip r:embed="rId2"/>
          <a:stretch>
            <a:fillRect/>
          </a:stretch>
        </p:blipFill>
        <p:spPr>
          <a:xfrm>
            <a:off x="988216" y="2446893"/>
            <a:ext cx="3120000" cy="4680000"/>
          </a:xfrm>
          <a:prstGeom prst="rect">
            <a:avLst/>
          </a:prstGeom>
        </p:spPr>
      </p:pic>
      <p:pic>
        <p:nvPicPr>
          <p:cNvPr id="5" name="Grafik 4">
            <a:extLst>
              <a:ext uri="{FF2B5EF4-FFF2-40B4-BE49-F238E27FC236}">
                <a16:creationId xmlns:a16="http://schemas.microsoft.com/office/drawing/2014/main" id="{A39786BC-7689-B563-4540-2844663A1636}"/>
              </a:ext>
            </a:extLst>
          </p:cNvPr>
          <p:cNvPicPr>
            <a:picLocks noChangeAspect="1"/>
          </p:cNvPicPr>
          <p:nvPr/>
        </p:nvPicPr>
        <p:blipFill>
          <a:blip r:embed="rId3"/>
          <a:stretch>
            <a:fillRect/>
          </a:stretch>
        </p:blipFill>
        <p:spPr>
          <a:xfrm>
            <a:off x="4331566" y="2446893"/>
            <a:ext cx="4320000" cy="4320000"/>
          </a:xfrm>
          <a:prstGeom prst="rect">
            <a:avLst/>
          </a:prstGeom>
        </p:spPr>
      </p:pic>
    </p:spTree>
    <p:extLst>
      <p:ext uri="{BB962C8B-B14F-4D97-AF65-F5344CB8AC3E}">
        <p14:creationId xmlns:p14="http://schemas.microsoft.com/office/powerpoint/2010/main" val="29654226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B8D07-2584-1AC6-2FDA-B791CB5A9F8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4C7F868-A686-7CA7-E6CD-6905B5DAF6D0}"/>
              </a:ext>
            </a:extLst>
          </p:cNvPr>
          <p:cNvSpPr>
            <a:spLocks noGrp="1"/>
          </p:cNvSpPr>
          <p:nvPr>
            <p:ph type="title"/>
          </p:nvPr>
        </p:nvSpPr>
        <p:spPr>
          <a:xfrm>
            <a:off x="628650" y="1497216"/>
            <a:ext cx="7886700" cy="1042042"/>
          </a:xfrm>
        </p:spPr>
        <p:txBody>
          <a:bodyPr>
            <a:normAutofit/>
          </a:bodyPr>
          <a:lstStyle/>
          <a:p>
            <a:endParaRPr lang="de-DE" sz="3400" dirty="0"/>
          </a:p>
        </p:txBody>
      </p:sp>
      <p:sp>
        <p:nvSpPr>
          <p:cNvPr id="4" name="Inhaltsplatzhalter 3">
            <a:extLst>
              <a:ext uri="{FF2B5EF4-FFF2-40B4-BE49-F238E27FC236}">
                <a16:creationId xmlns:a16="http://schemas.microsoft.com/office/drawing/2014/main" id="{2DBA12EE-7160-56E4-2B5F-E4D6E853494E}"/>
              </a:ext>
            </a:extLst>
          </p:cNvPr>
          <p:cNvSpPr>
            <a:spLocks noGrp="1"/>
          </p:cNvSpPr>
          <p:nvPr>
            <p:ph idx="1"/>
          </p:nvPr>
        </p:nvSpPr>
        <p:spPr>
          <a:xfrm>
            <a:off x="274864" y="2744944"/>
            <a:ext cx="7886700" cy="3907369"/>
          </a:xfrm>
        </p:spPr>
        <p:txBody>
          <a:bodyPr>
            <a:normAutofit/>
          </a:bodyPr>
          <a:lstStyle/>
          <a:p>
            <a:pPr marL="0" indent="0">
              <a:spcBef>
                <a:spcPts val="0"/>
              </a:spcBef>
              <a:buNone/>
            </a:pPr>
            <a:r>
              <a:rPr lang="de-DE" b="1" kern="100" dirty="0">
                <a:effectLst/>
                <a:ea typeface="Calibri" panose="020F0502020204030204" pitchFamily="34" charset="0"/>
                <a:cs typeface="Times New Roman" panose="02020603050405020304" pitchFamily="18" charset="0"/>
              </a:rPr>
              <a:t>Gottfried von Straßburg</a:t>
            </a:r>
          </a:p>
          <a:p>
            <a:pPr marL="0" indent="0">
              <a:spcBef>
                <a:spcPts val="0"/>
              </a:spcBef>
              <a:buNone/>
            </a:pPr>
            <a:r>
              <a:rPr lang="de-DE" i="1" kern="100" dirty="0">
                <a:ea typeface="Calibri" panose="020F0502020204030204" pitchFamily="34" charset="0"/>
                <a:cs typeface="Times New Roman" panose="02020603050405020304" pitchFamily="18" charset="0"/>
              </a:rPr>
              <a:t>Tristan</a:t>
            </a:r>
          </a:p>
          <a:p>
            <a:pPr marL="0" indent="0">
              <a:spcBef>
                <a:spcPts val="0"/>
              </a:spcBef>
              <a:buNone/>
            </a:pPr>
            <a:r>
              <a:rPr lang="de-DE" kern="100" dirty="0">
                <a:ea typeface="Calibri" panose="020F0502020204030204" pitchFamily="34" charset="0"/>
                <a:cs typeface="Times New Roman" panose="02020603050405020304" pitchFamily="18" charset="0"/>
              </a:rPr>
              <a:t>Versroman, u</a:t>
            </a:r>
            <a:r>
              <a:rPr lang="de-DE" kern="100" dirty="0">
                <a:effectLst/>
                <a:ea typeface="Calibri" panose="020F0502020204030204" pitchFamily="34" charset="0"/>
                <a:cs typeface="Times New Roman" panose="02020603050405020304" pitchFamily="18" charset="0"/>
              </a:rPr>
              <a:t>m 1210</a:t>
            </a:r>
          </a:p>
          <a:p>
            <a:pPr marL="0" indent="0">
              <a:buNone/>
            </a:pPr>
            <a:endParaRPr lang="de-DE" dirty="0"/>
          </a:p>
        </p:txBody>
      </p:sp>
      <p:pic>
        <p:nvPicPr>
          <p:cNvPr id="6" name="Grafik 5">
            <a:extLst>
              <a:ext uri="{FF2B5EF4-FFF2-40B4-BE49-F238E27FC236}">
                <a16:creationId xmlns:a16="http://schemas.microsoft.com/office/drawing/2014/main" id="{D2634C85-C390-8FD5-D37E-C7358ED05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8214" y="0"/>
            <a:ext cx="4925786" cy="6858000"/>
          </a:xfrm>
          <a:prstGeom prst="rect">
            <a:avLst/>
          </a:prstGeom>
        </p:spPr>
      </p:pic>
    </p:spTree>
    <p:extLst>
      <p:ext uri="{BB962C8B-B14F-4D97-AF65-F5344CB8AC3E}">
        <p14:creationId xmlns:p14="http://schemas.microsoft.com/office/powerpoint/2010/main" val="16912234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C2330-199B-9A7D-BF8E-E33782C644C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F1D295F-C654-F2DE-D444-AC2D104A2256}"/>
              </a:ext>
            </a:extLst>
          </p:cNvPr>
          <p:cNvSpPr>
            <a:spLocks noGrp="1"/>
          </p:cNvSpPr>
          <p:nvPr>
            <p:ph type="title"/>
          </p:nvPr>
        </p:nvSpPr>
        <p:spPr>
          <a:xfrm>
            <a:off x="765175" y="1061995"/>
            <a:ext cx="7886700" cy="1042042"/>
          </a:xfrm>
        </p:spPr>
        <p:txBody>
          <a:bodyPr>
            <a:noAutofit/>
          </a:bodyPr>
          <a:lstStyle/>
          <a:p>
            <a:pPr algn="ctr"/>
            <a:r>
              <a:rPr lang="de-DE" sz="3000" i="1" dirty="0"/>
              <a:t>Tristan-Teppich</a:t>
            </a:r>
            <a:br>
              <a:rPr lang="de-DE" sz="3000" dirty="0"/>
            </a:br>
            <a:r>
              <a:rPr lang="de-DE" sz="3000" dirty="0"/>
              <a:t>Kloster Wienhausen</a:t>
            </a:r>
            <a:br>
              <a:rPr lang="de-DE" sz="3000" dirty="0"/>
            </a:br>
            <a:r>
              <a:rPr lang="de-DE" sz="3000" dirty="0"/>
              <a:t>Schiff und Überfahrt als Daseinsmetapher</a:t>
            </a:r>
            <a:endParaRPr lang="de-DE" sz="3000" i="1" dirty="0"/>
          </a:p>
        </p:txBody>
      </p:sp>
      <p:pic>
        <p:nvPicPr>
          <p:cNvPr id="6" name="Inhaltsplatzhalter 5">
            <a:extLst>
              <a:ext uri="{FF2B5EF4-FFF2-40B4-BE49-F238E27FC236}">
                <a16:creationId xmlns:a16="http://schemas.microsoft.com/office/drawing/2014/main" id="{A6ABAAFF-0228-4AF8-CB13-0CA8A3CB8E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8370" y="2410835"/>
            <a:ext cx="5829959" cy="4320000"/>
          </a:xfrm>
        </p:spPr>
      </p:pic>
    </p:spTree>
    <p:extLst>
      <p:ext uri="{BB962C8B-B14F-4D97-AF65-F5344CB8AC3E}">
        <p14:creationId xmlns:p14="http://schemas.microsoft.com/office/powerpoint/2010/main" val="7476187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7054D-C600-408A-54A6-D9341C5B9BF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A956228-6658-DECD-0975-350A2B1E3386}"/>
              </a:ext>
            </a:extLst>
          </p:cNvPr>
          <p:cNvSpPr>
            <a:spLocks noGrp="1"/>
          </p:cNvSpPr>
          <p:nvPr>
            <p:ph type="title"/>
          </p:nvPr>
        </p:nvSpPr>
        <p:spPr>
          <a:xfrm>
            <a:off x="746394" y="831086"/>
            <a:ext cx="7886700" cy="1042042"/>
          </a:xfrm>
        </p:spPr>
        <p:txBody>
          <a:bodyPr>
            <a:noAutofit/>
          </a:bodyPr>
          <a:lstStyle/>
          <a:p>
            <a:pPr algn="ctr"/>
            <a:r>
              <a:rPr lang="de-DE" sz="3000" dirty="0"/>
              <a:t>Klangbeispiel: Richard Wagner</a:t>
            </a:r>
            <a:br>
              <a:rPr lang="de-DE" sz="3000" dirty="0"/>
            </a:br>
            <a:r>
              <a:rPr lang="de-DE" sz="3000" i="1" dirty="0"/>
              <a:t>Tristan und Isolde</a:t>
            </a:r>
          </a:p>
        </p:txBody>
      </p:sp>
      <p:pic>
        <p:nvPicPr>
          <p:cNvPr id="10" name="Inhaltsplatzhalter 9">
            <a:extLst>
              <a:ext uri="{FF2B5EF4-FFF2-40B4-BE49-F238E27FC236}">
                <a16:creationId xmlns:a16="http://schemas.microsoft.com/office/drawing/2014/main" id="{3BD77B8B-B7F8-C1A8-C1EC-28888E7967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2827" y="1949017"/>
            <a:ext cx="8653833" cy="5040000"/>
          </a:xfrm>
        </p:spPr>
      </p:pic>
    </p:spTree>
    <p:extLst>
      <p:ext uri="{BB962C8B-B14F-4D97-AF65-F5344CB8AC3E}">
        <p14:creationId xmlns:p14="http://schemas.microsoft.com/office/powerpoint/2010/main" val="981053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948E4A-ABF4-4D42-2C1A-A76B3ABF802E}"/>
              </a:ext>
            </a:extLst>
          </p:cNvPr>
          <p:cNvSpPr>
            <a:spLocks noGrp="1"/>
          </p:cNvSpPr>
          <p:nvPr>
            <p:ph type="title"/>
          </p:nvPr>
        </p:nvSpPr>
        <p:spPr>
          <a:xfrm>
            <a:off x="255909" y="2907979"/>
            <a:ext cx="7886700" cy="1042042"/>
          </a:xfrm>
        </p:spPr>
        <p:txBody>
          <a:bodyPr>
            <a:noAutofit/>
          </a:bodyPr>
          <a:lstStyle/>
          <a:p>
            <a:pPr>
              <a:lnSpc>
                <a:spcPct val="80000"/>
              </a:lnSpc>
            </a:pPr>
            <a:r>
              <a:rPr lang="de-DE" sz="2400" b="1" dirty="0" err="1"/>
              <a:t>Ebstorfer</a:t>
            </a:r>
            <a:r>
              <a:rPr lang="de-DE" sz="2400" b="1" dirty="0"/>
              <a:t> Weltkarte</a:t>
            </a:r>
            <a:r>
              <a:rPr lang="de-DE" sz="2400" dirty="0"/>
              <a:t>: Im Kloster</a:t>
            </a:r>
            <a:br>
              <a:rPr lang="de-DE" sz="2400" dirty="0"/>
            </a:br>
            <a:r>
              <a:rPr lang="de-DE" sz="2400" dirty="0"/>
              <a:t>Ebstorf, einem Frauenkloster</a:t>
            </a:r>
            <a:br>
              <a:rPr lang="de-DE" sz="2400" dirty="0"/>
            </a:br>
            <a:r>
              <a:rPr lang="de-DE" sz="2400" dirty="0"/>
              <a:t>im Fürstentum Lüneburg, </a:t>
            </a:r>
            <a:br>
              <a:rPr lang="de-DE" sz="2400" dirty="0"/>
            </a:br>
            <a:r>
              <a:rPr lang="de-DE" sz="2400" dirty="0"/>
              <a:t>entsteht um 1300 eine Karte </a:t>
            </a:r>
            <a:br>
              <a:rPr lang="de-DE" sz="2400" dirty="0"/>
            </a:br>
            <a:r>
              <a:rPr lang="de-DE" sz="2400" dirty="0"/>
              <a:t>von beinahe 12 m² Fläche. </a:t>
            </a:r>
            <a:br>
              <a:rPr lang="de-DE" sz="2400" dirty="0"/>
            </a:br>
            <a:r>
              <a:rPr lang="de-DE" sz="2400" dirty="0"/>
              <a:t>Geografische Gegebenheiten, </a:t>
            </a:r>
            <a:br>
              <a:rPr lang="de-DE" sz="2400" dirty="0"/>
            </a:br>
            <a:r>
              <a:rPr lang="de-DE" sz="2400" dirty="0"/>
              <a:t>biblische Geschichten, Sagen,</a:t>
            </a:r>
            <a:br>
              <a:rPr lang="de-DE" sz="2400" dirty="0"/>
            </a:br>
            <a:r>
              <a:rPr lang="de-DE" sz="2400" dirty="0"/>
              <a:t>Legenden, Vorstellungen von </a:t>
            </a:r>
            <a:br>
              <a:rPr lang="de-DE" sz="2400" dirty="0"/>
            </a:br>
            <a:r>
              <a:rPr lang="de-DE" sz="2400" dirty="0"/>
              <a:t>Orten, Menschen und Tieren </a:t>
            </a:r>
            <a:br>
              <a:rPr lang="de-DE" sz="2400" dirty="0"/>
            </a:br>
            <a:r>
              <a:rPr lang="de-DE" sz="2400" dirty="0"/>
              <a:t>vermischen sich zu einem </a:t>
            </a:r>
            <a:br>
              <a:rPr lang="de-DE" sz="2400" dirty="0"/>
            </a:br>
            <a:r>
              <a:rPr lang="de-DE" sz="2400" dirty="0"/>
              <a:t>Weltgemälde, das auf </a:t>
            </a:r>
            <a:br>
              <a:rPr lang="de-DE" sz="2400" dirty="0"/>
            </a:br>
            <a:r>
              <a:rPr lang="de-DE" sz="2400" dirty="0"/>
              <a:t>beeindruckende Weise </a:t>
            </a:r>
            <a:br>
              <a:rPr lang="de-DE" sz="2400" dirty="0"/>
            </a:br>
            <a:r>
              <a:rPr lang="de-DE" sz="2400" dirty="0"/>
              <a:t>das mittelalterliche Denken </a:t>
            </a:r>
            <a:br>
              <a:rPr lang="de-DE" sz="2400" dirty="0"/>
            </a:br>
            <a:r>
              <a:rPr lang="de-DE" sz="2400" dirty="0"/>
              <a:t>und Wissen vor Augen stellt.</a:t>
            </a:r>
            <a:br>
              <a:rPr lang="de-DE" sz="2400" dirty="0"/>
            </a:br>
            <a:endParaRPr lang="de-DE" sz="2400" dirty="0"/>
          </a:p>
        </p:txBody>
      </p:sp>
      <p:pic>
        <p:nvPicPr>
          <p:cNvPr id="4" name="Inhaltsplatzhalter 3">
            <a:extLst>
              <a:ext uri="{FF2B5EF4-FFF2-40B4-BE49-F238E27FC236}">
                <a16:creationId xmlns:a16="http://schemas.microsoft.com/office/drawing/2014/main" id="{9CF08B60-AEB8-0F3F-B15D-69214CA7A993}"/>
              </a:ext>
            </a:extLst>
          </p:cNvPr>
          <p:cNvPicPr>
            <a:picLocks noGrp="1" noChangeAspect="1"/>
          </p:cNvPicPr>
          <p:nvPr>
            <p:ph idx="1"/>
          </p:nvPr>
        </p:nvPicPr>
        <p:blipFill>
          <a:blip r:embed="rId2"/>
          <a:stretch>
            <a:fillRect/>
          </a:stretch>
        </p:blipFill>
        <p:spPr>
          <a:xfrm>
            <a:off x="4277187" y="1164732"/>
            <a:ext cx="4866813" cy="4860000"/>
          </a:xfrm>
          <a:prstGeom prst="rect">
            <a:avLst/>
          </a:prstGeom>
        </p:spPr>
      </p:pic>
    </p:spTree>
    <p:extLst>
      <p:ext uri="{BB962C8B-B14F-4D97-AF65-F5344CB8AC3E}">
        <p14:creationId xmlns:p14="http://schemas.microsoft.com/office/powerpoint/2010/main" val="3554608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A3906-0257-066F-5484-4296AFB00C0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A5A123F-84A9-650E-C81E-E0619CD12642}"/>
              </a:ext>
            </a:extLst>
          </p:cNvPr>
          <p:cNvSpPr>
            <a:spLocks noGrp="1"/>
          </p:cNvSpPr>
          <p:nvPr>
            <p:ph type="title"/>
          </p:nvPr>
        </p:nvSpPr>
        <p:spPr>
          <a:xfrm>
            <a:off x="321173" y="1142680"/>
            <a:ext cx="7886700" cy="1042042"/>
          </a:xfrm>
        </p:spPr>
        <p:txBody>
          <a:bodyPr>
            <a:normAutofit/>
          </a:bodyPr>
          <a:lstStyle/>
          <a:p>
            <a:r>
              <a:rPr lang="de-DE" sz="3000" b="1" dirty="0" err="1"/>
              <a:t>Behaim</a:t>
            </a:r>
            <a:r>
              <a:rPr lang="de-DE" sz="3000" b="1" dirty="0"/>
              <a:t>-Globus</a:t>
            </a:r>
          </a:p>
        </p:txBody>
      </p:sp>
      <p:sp>
        <p:nvSpPr>
          <p:cNvPr id="4" name="Inhaltsplatzhalter 3">
            <a:extLst>
              <a:ext uri="{FF2B5EF4-FFF2-40B4-BE49-F238E27FC236}">
                <a16:creationId xmlns:a16="http://schemas.microsoft.com/office/drawing/2014/main" id="{0687F458-7C69-F849-60C0-1CA7EDE75076}"/>
              </a:ext>
            </a:extLst>
          </p:cNvPr>
          <p:cNvSpPr>
            <a:spLocks noGrp="1"/>
          </p:cNvSpPr>
          <p:nvPr>
            <p:ph idx="1"/>
          </p:nvPr>
        </p:nvSpPr>
        <p:spPr>
          <a:xfrm>
            <a:off x="628650" y="2456486"/>
            <a:ext cx="7886700" cy="3907369"/>
          </a:xfrm>
        </p:spPr>
        <p:txBody>
          <a:bodyPr>
            <a:normAutofit/>
          </a:bodyPr>
          <a:lstStyle/>
          <a:p>
            <a:pPr marL="0" indent="0">
              <a:spcBef>
                <a:spcPts val="0"/>
              </a:spcBef>
              <a:buNone/>
            </a:pPr>
            <a:endParaRPr lang="en-US" sz="2800" kern="100" dirty="0">
              <a:ea typeface="Calibri" panose="020F0502020204030204" pitchFamily="34" charset="0"/>
              <a:cs typeface="Times New Roman" panose="02020603050405020304" pitchFamily="18" charset="0"/>
            </a:endParaRPr>
          </a:p>
          <a:p>
            <a:pPr marL="0" indent="0">
              <a:buNone/>
            </a:pPr>
            <a:endParaRPr lang="de-DE" dirty="0"/>
          </a:p>
        </p:txBody>
      </p:sp>
      <p:pic>
        <p:nvPicPr>
          <p:cNvPr id="5" name="Grafik 4">
            <a:extLst>
              <a:ext uri="{FF2B5EF4-FFF2-40B4-BE49-F238E27FC236}">
                <a16:creationId xmlns:a16="http://schemas.microsoft.com/office/drawing/2014/main" id="{51B039DE-0174-DFAA-0A54-2EFE96EEE3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4733" y="101469"/>
            <a:ext cx="4724400" cy="6534150"/>
          </a:xfrm>
          <a:prstGeom prst="rect">
            <a:avLst/>
          </a:prstGeom>
        </p:spPr>
      </p:pic>
      <p:sp>
        <p:nvSpPr>
          <p:cNvPr id="7" name="Textfeld 6">
            <a:extLst>
              <a:ext uri="{FF2B5EF4-FFF2-40B4-BE49-F238E27FC236}">
                <a16:creationId xmlns:a16="http://schemas.microsoft.com/office/drawing/2014/main" id="{12263700-3FA2-3769-09F8-956898FC4CF7}"/>
              </a:ext>
            </a:extLst>
          </p:cNvPr>
          <p:cNvSpPr txBox="1"/>
          <p:nvPr/>
        </p:nvSpPr>
        <p:spPr>
          <a:xfrm>
            <a:off x="321173" y="2185175"/>
            <a:ext cx="4768482" cy="3970318"/>
          </a:xfrm>
          <a:prstGeom prst="rect">
            <a:avLst/>
          </a:prstGeom>
          <a:noFill/>
        </p:spPr>
        <p:txBody>
          <a:bodyPr wrap="square">
            <a:spAutoFit/>
          </a:bodyPr>
          <a:lstStyle/>
          <a:p>
            <a:pPr algn="l"/>
            <a:r>
              <a:rPr lang="de-DE" b="1" i="0" cap="all" dirty="0">
                <a:solidFill>
                  <a:srgbClr val="222222"/>
                </a:solidFill>
                <a:effectLst/>
              </a:rPr>
              <a:t>Der älteste Globus der Welt</a:t>
            </a:r>
          </a:p>
          <a:p>
            <a:pPr algn="l"/>
            <a:r>
              <a:rPr lang="de-DE" b="1" i="0" dirty="0">
                <a:solidFill>
                  <a:srgbClr val="222222"/>
                </a:solidFill>
                <a:effectLst/>
              </a:rPr>
              <a:t>Hersteller</a:t>
            </a:r>
            <a:r>
              <a:rPr lang="de-DE" b="0" i="0" dirty="0">
                <a:solidFill>
                  <a:srgbClr val="222222"/>
                </a:solidFill>
                <a:effectLst/>
              </a:rPr>
              <a:t>: Martin </a:t>
            </a:r>
            <a:r>
              <a:rPr lang="de-DE" b="0" i="0" dirty="0" err="1">
                <a:solidFill>
                  <a:srgbClr val="222222"/>
                </a:solidFill>
                <a:effectLst/>
              </a:rPr>
              <a:t>Behaim</a:t>
            </a:r>
            <a:r>
              <a:rPr lang="de-DE" b="0" i="0" dirty="0">
                <a:solidFill>
                  <a:srgbClr val="222222"/>
                </a:solidFill>
                <a:effectLst/>
              </a:rPr>
              <a:t> (Entwurf), </a:t>
            </a:r>
          </a:p>
          <a:p>
            <a:pPr algn="l"/>
            <a:r>
              <a:rPr lang="de-DE" b="0" i="0" dirty="0">
                <a:solidFill>
                  <a:srgbClr val="222222"/>
                </a:solidFill>
                <a:effectLst/>
              </a:rPr>
              <a:t>Georg </a:t>
            </a:r>
            <a:r>
              <a:rPr lang="de-DE" b="0" i="0" dirty="0" err="1">
                <a:solidFill>
                  <a:srgbClr val="222222"/>
                </a:solidFill>
                <a:effectLst/>
              </a:rPr>
              <a:t>Glockendon</a:t>
            </a:r>
            <a:r>
              <a:rPr lang="de-DE" b="0" i="0" dirty="0">
                <a:solidFill>
                  <a:srgbClr val="222222"/>
                </a:solidFill>
                <a:effectLst/>
              </a:rPr>
              <a:t> </a:t>
            </a:r>
            <a:r>
              <a:rPr lang="de-DE" b="0" i="0" dirty="0" err="1">
                <a:solidFill>
                  <a:srgbClr val="222222"/>
                </a:solidFill>
                <a:effectLst/>
              </a:rPr>
              <a:t>d.Ä</a:t>
            </a:r>
            <a:r>
              <a:rPr lang="de-DE" b="0" i="0" dirty="0">
                <a:solidFill>
                  <a:srgbClr val="222222"/>
                </a:solidFill>
                <a:effectLst/>
              </a:rPr>
              <a:t>. u.a.</a:t>
            </a:r>
            <a:br>
              <a:rPr lang="de-DE" b="0" i="0" dirty="0">
                <a:solidFill>
                  <a:srgbClr val="222222"/>
                </a:solidFill>
                <a:effectLst/>
              </a:rPr>
            </a:br>
            <a:r>
              <a:rPr lang="de-DE" b="1" i="0" dirty="0">
                <a:solidFill>
                  <a:srgbClr val="222222"/>
                </a:solidFill>
                <a:effectLst/>
              </a:rPr>
              <a:t>Datierung</a:t>
            </a:r>
            <a:r>
              <a:rPr lang="de-DE" b="0" i="0" dirty="0">
                <a:solidFill>
                  <a:srgbClr val="222222"/>
                </a:solidFill>
                <a:effectLst/>
              </a:rPr>
              <a:t>: 1492</a:t>
            </a:r>
            <a:br>
              <a:rPr lang="de-DE" b="0" i="0" dirty="0">
                <a:solidFill>
                  <a:srgbClr val="222222"/>
                </a:solidFill>
                <a:effectLst/>
              </a:rPr>
            </a:br>
            <a:r>
              <a:rPr lang="de-DE" b="1" i="0" dirty="0">
                <a:solidFill>
                  <a:srgbClr val="222222"/>
                </a:solidFill>
                <a:effectLst/>
              </a:rPr>
              <a:t>Ort</a:t>
            </a:r>
            <a:r>
              <a:rPr lang="de-DE" b="0" i="0" dirty="0">
                <a:solidFill>
                  <a:srgbClr val="222222"/>
                </a:solidFill>
                <a:effectLst/>
              </a:rPr>
              <a:t>: Nürnberg</a:t>
            </a:r>
            <a:br>
              <a:rPr lang="de-DE" b="0" i="0" dirty="0">
                <a:solidFill>
                  <a:srgbClr val="222222"/>
                </a:solidFill>
                <a:effectLst/>
              </a:rPr>
            </a:br>
            <a:r>
              <a:rPr lang="de-DE" b="1" i="0" dirty="0">
                <a:solidFill>
                  <a:srgbClr val="222222"/>
                </a:solidFill>
                <a:effectLst/>
              </a:rPr>
              <a:t>Material/Technik</a:t>
            </a:r>
            <a:r>
              <a:rPr lang="de-DE" b="0" i="0" dirty="0">
                <a:solidFill>
                  <a:srgbClr val="222222"/>
                </a:solidFill>
                <a:effectLst/>
              </a:rPr>
              <a:t>: Kugel aus </a:t>
            </a:r>
          </a:p>
          <a:p>
            <a:pPr algn="l"/>
            <a:r>
              <a:rPr lang="de-DE" b="0" i="0" dirty="0">
                <a:solidFill>
                  <a:srgbClr val="222222"/>
                </a:solidFill>
                <a:effectLst/>
              </a:rPr>
              <a:t>diversen Verbundwerkstoffen, </a:t>
            </a:r>
          </a:p>
          <a:p>
            <a:pPr algn="l"/>
            <a:r>
              <a:rPr lang="de-DE" b="0" i="0" dirty="0">
                <a:solidFill>
                  <a:srgbClr val="222222"/>
                </a:solidFill>
                <a:effectLst/>
              </a:rPr>
              <a:t>Deckfarbenmalerei, Gestell Schmiedeeisen, Horizontring </a:t>
            </a:r>
          </a:p>
          <a:p>
            <a:pPr algn="l"/>
            <a:r>
              <a:rPr lang="de-DE" b="0" i="0" dirty="0">
                <a:solidFill>
                  <a:srgbClr val="222222"/>
                </a:solidFill>
                <a:effectLst/>
              </a:rPr>
              <a:t>Messing</a:t>
            </a:r>
            <a:br>
              <a:rPr lang="de-DE" b="0" i="0" dirty="0">
                <a:solidFill>
                  <a:srgbClr val="222222"/>
                </a:solidFill>
                <a:effectLst/>
              </a:rPr>
            </a:br>
            <a:r>
              <a:rPr lang="de-DE" b="1" i="0" dirty="0">
                <a:solidFill>
                  <a:srgbClr val="222222"/>
                </a:solidFill>
                <a:effectLst/>
              </a:rPr>
              <a:t>Inventarnummer</a:t>
            </a:r>
            <a:r>
              <a:rPr lang="de-DE" b="0" i="0" dirty="0">
                <a:solidFill>
                  <a:srgbClr val="222222"/>
                </a:solidFill>
                <a:effectLst/>
              </a:rPr>
              <a:t>: WI1826</a:t>
            </a:r>
          </a:p>
          <a:p>
            <a:pPr algn="l"/>
            <a:r>
              <a:rPr lang="de-DE" dirty="0">
                <a:solidFill>
                  <a:srgbClr val="222222"/>
                </a:solidFill>
              </a:rPr>
              <a:t>Germanisches Nationalmuseum</a:t>
            </a:r>
          </a:p>
          <a:p>
            <a:pPr algn="l"/>
            <a:r>
              <a:rPr lang="de-DE" b="0" i="0" dirty="0">
                <a:solidFill>
                  <a:srgbClr val="222222"/>
                </a:solidFill>
                <a:effectLst/>
              </a:rPr>
              <a:t>Nürnberg</a:t>
            </a:r>
          </a:p>
          <a:p>
            <a:pPr algn="l"/>
            <a:r>
              <a:rPr lang="de-DE" dirty="0">
                <a:solidFill>
                  <a:srgbClr val="222222"/>
                </a:solidFill>
              </a:rPr>
              <a:t>UNESCO Welterbe seit 2023</a:t>
            </a:r>
            <a:endParaRPr lang="de-DE" b="0" i="0" dirty="0">
              <a:solidFill>
                <a:srgbClr val="222222"/>
              </a:solidFill>
              <a:effectLst/>
            </a:endParaRPr>
          </a:p>
        </p:txBody>
      </p:sp>
    </p:spTree>
    <p:extLst>
      <p:ext uri="{BB962C8B-B14F-4D97-AF65-F5344CB8AC3E}">
        <p14:creationId xmlns:p14="http://schemas.microsoft.com/office/powerpoint/2010/main" val="2986135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E2D46-6629-7F5F-D1E9-74597BE2AF6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229A2F9-531C-3E28-FC19-E01782740950}"/>
              </a:ext>
            </a:extLst>
          </p:cNvPr>
          <p:cNvSpPr>
            <a:spLocks noGrp="1"/>
          </p:cNvSpPr>
          <p:nvPr>
            <p:ph type="title"/>
          </p:nvPr>
        </p:nvSpPr>
        <p:spPr>
          <a:xfrm>
            <a:off x="718684" y="727746"/>
            <a:ext cx="7886700" cy="1042042"/>
          </a:xfrm>
        </p:spPr>
        <p:txBody>
          <a:bodyPr>
            <a:normAutofit/>
          </a:bodyPr>
          <a:lstStyle/>
          <a:p>
            <a:pPr algn="ctr"/>
            <a:r>
              <a:rPr lang="de-DE" sz="3000" dirty="0"/>
              <a:t>Martin </a:t>
            </a:r>
            <a:r>
              <a:rPr lang="de-DE" sz="3000" dirty="0" err="1"/>
              <a:t>Behaim</a:t>
            </a:r>
            <a:r>
              <a:rPr lang="de-DE" sz="3000" dirty="0"/>
              <a:t> </a:t>
            </a:r>
            <a:br>
              <a:rPr lang="de-DE" sz="3000" dirty="0"/>
            </a:br>
            <a:r>
              <a:rPr lang="de-DE" sz="3000" dirty="0"/>
              <a:t>(1459 in Nürnberg - 1507 in Lissabon)</a:t>
            </a:r>
          </a:p>
        </p:txBody>
      </p:sp>
      <p:sp>
        <p:nvSpPr>
          <p:cNvPr id="4" name="Inhaltsplatzhalter 3">
            <a:extLst>
              <a:ext uri="{FF2B5EF4-FFF2-40B4-BE49-F238E27FC236}">
                <a16:creationId xmlns:a16="http://schemas.microsoft.com/office/drawing/2014/main" id="{837D09B6-FAE9-3CEC-3BFD-DF63C71351AE}"/>
              </a:ext>
            </a:extLst>
          </p:cNvPr>
          <p:cNvSpPr>
            <a:spLocks noGrp="1"/>
          </p:cNvSpPr>
          <p:nvPr>
            <p:ph idx="1"/>
          </p:nvPr>
        </p:nvSpPr>
        <p:spPr>
          <a:xfrm>
            <a:off x="628650" y="2456486"/>
            <a:ext cx="7886700" cy="3907369"/>
          </a:xfrm>
        </p:spPr>
        <p:txBody>
          <a:bodyPr>
            <a:normAutofit/>
          </a:bodyPr>
          <a:lstStyle/>
          <a:p>
            <a:pPr marL="0" indent="0">
              <a:spcBef>
                <a:spcPts val="0"/>
              </a:spcBef>
              <a:buNone/>
            </a:pPr>
            <a:endParaRPr lang="en-US" sz="2800" kern="100" dirty="0">
              <a:ea typeface="Calibri" panose="020F0502020204030204" pitchFamily="34" charset="0"/>
              <a:cs typeface="Times New Roman" panose="02020603050405020304" pitchFamily="18" charset="0"/>
            </a:endParaRPr>
          </a:p>
          <a:p>
            <a:pPr marL="0" indent="0">
              <a:buNone/>
            </a:pPr>
            <a:endParaRPr lang="de-DE" dirty="0"/>
          </a:p>
        </p:txBody>
      </p:sp>
      <p:pic>
        <p:nvPicPr>
          <p:cNvPr id="5" name="Grafik 4">
            <a:extLst>
              <a:ext uri="{FF2B5EF4-FFF2-40B4-BE49-F238E27FC236}">
                <a16:creationId xmlns:a16="http://schemas.microsoft.com/office/drawing/2014/main" id="{BEF6718B-2704-4529-DB13-67A15EA783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9021" y="1695489"/>
            <a:ext cx="4525714" cy="5040000"/>
          </a:xfrm>
          <a:prstGeom prst="rect">
            <a:avLst/>
          </a:prstGeom>
        </p:spPr>
      </p:pic>
      <p:sp>
        <p:nvSpPr>
          <p:cNvPr id="7" name="Textfeld 6">
            <a:extLst>
              <a:ext uri="{FF2B5EF4-FFF2-40B4-BE49-F238E27FC236}">
                <a16:creationId xmlns:a16="http://schemas.microsoft.com/office/drawing/2014/main" id="{BB297BC1-F729-040A-4FB9-7D519BFA261E}"/>
              </a:ext>
            </a:extLst>
          </p:cNvPr>
          <p:cNvSpPr txBox="1"/>
          <p:nvPr/>
        </p:nvSpPr>
        <p:spPr>
          <a:xfrm>
            <a:off x="262491" y="2006039"/>
            <a:ext cx="4779818" cy="3985706"/>
          </a:xfrm>
          <a:prstGeom prst="rect">
            <a:avLst/>
          </a:prstGeom>
          <a:noFill/>
        </p:spPr>
        <p:txBody>
          <a:bodyPr wrap="square">
            <a:spAutoFit/>
          </a:bodyPr>
          <a:lstStyle/>
          <a:p>
            <a:r>
              <a:rPr lang="de-DE" sz="2300" b="1" i="0" dirty="0">
                <a:solidFill>
                  <a:srgbClr val="202122"/>
                </a:solidFill>
                <a:effectLst/>
              </a:rPr>
              <a:t>Gedenkleuchter für </a:t>
            </a:r>
          </a:p>
          <a:p>
            <a:r>
              <a:rPr lang="de-DE" sz="2300" b="1" i="0" dirty="0">
                <a:solidFill>
                  <a:srgbClr val="202122"/>
                </a:solidFill>
                <a:effectLst/>
              </a:rPr>
              <a:t>Martin </a:t>
            </a:r>
            <a:r>
              <a:rPr lang="de-DE" sz="2300" b="1" i="0" dirty="0" err="1">
                <a:solidFill>
                  <a:srgbClr val="202122"/>
                </a:solidFill>
                <a:effectLst/>
              </a:rPr>
              <a:t>Behaim</a:t>
            </a:r>
            <a:r>
              <a:rPr lang="de-DE" sz="2300" b="1" i="0" dirty="0">
                <a:solidFill>
                  <a:srgbClr val="202122"/>
                </a:solidFill>
                <a:effectLst/>
              </a:rPr>
              <a:t> </a:t>
            </a:r>
            <a:r>
              <a:rPr lang="de-DE" sz="2300" b="0" i="0" dirty="0">
                <a:solidFill>
                  <a:srgbClr val="202122"/>
                </a:solidFill>
                <a:effectLst/>
              </a:rPr>
              <a:t>(1519) </a:t>
            </a:r>
          </a:p>
          <a:p>
            <a:r>
              <a:rPr lang="de-DE" sz="2300" dirty="0">
                <a:solidFill>
                  <a:srgbClr val="202122"/>
                </a:solidFill>
              </a:rPr>
              <a:t>l</a:t>
            </a:r>
            <a:r>
              <a:rPr lang="de-DE" sz="2300" b="0" i="0" dirty="0">
                <a:solidFill>
                  <a:srgbClr val="202122"/>
                </a:solidFill>
                <a:effectLst/>
              </a:rPr>
              <a:t>inks: </a:t>
            </a:r>
            <a:r>
              <a:rPr lang="de-DE" sz="2300" b="0" i="0" dirty="0" err="1">
                <a:solidFill>
                  <a:srgbClr val="202122"/>
                </a:solidFill>
                <a:effectLst/>
              </a:rPr>
              <a:t>Behaim</a:t>
            </a:r>
            <a:r>
              <a:rPr lang="de-DE" sz="2300" b="0" i="0" dirty="0">
                <a:solidFill>
                  <a:srgbClr val="202122"/>
                </a:solidFill>
                <a:effectLst/>
              </a:rPr>
              <a:t> als</a:t>
            </a:r>
            <a:r>
              <a:rPr lang="de-DE" sz="2300" dirty="0">
                <a:solidFill>
                  <a:srgbClr val="202122"/>
                </a:solidFill>
              </a:rPr>
              <a:t> </a:t>
            </a:r>
            <a:r>
              <a:rPr lang="de-DE" sz="2300" b="0" i="0" dirty="0">
                <a:solidFill>
                  <a:srgbClr val="202122"/>
                </a:solidFill>
                <a:effectLst/>
              </a:rPr>
              <a:t>Ritter in</a:t>
            </a:r>
            <a:r>
              <a:rPr lang="de-DE" sz="2300" dirty="0">
                <a:solidFill>
                  <a:srgbClr val="202122"/>
                </a:solidFill>
              </a:rPr>
              <a:t> gol</a:t>
            </a:r>
            <a:r>
              <a:rPr lang="de-DE" sz="2300" b="0" i="0" dirty="0">
                <a:solidFill>
                  <a:srgbClr val="202122"/>
                </a:solidFill>
                <a:effectLst/>
              </a:rPr>
              <a:t>dener Rüstung; rechts: seine Frau Joana </a:t>
            </a:r>
          </a:p>
          <a:p>
            <a:r>
              <a:rPr lang="de-DE" sz="2300" b="0" i="0" dirty="0">
                <a:solidFill>
                  <a:srgbClr val="202122"/>
                </a:solidFill>
                <a:effectLst/>
              </a:rPr>
              <a:t>de </a:t>
            </a:r>
            <a:r>
              <a:rPr lang="de-DE" sz="2300" b="0" i="0" dirty="0" err="1">
                <a:solidFill>
                  <a:srgbClr val="202122"/>
                </a:solidFill>
                <a:effectLst/>
              </a:rPr>
              <a:t>Macedo</a:t>
            </a:r>
            <a:r>
              <a:rPr lang="de-DE" sz="2300" b="0" i="0" dirty="0">
                <a:solidFill>
                  <a:srgbClr val="202122"/>
                </a:solidFill>
                <a:effectLst/>
              </a:rPr>
              <a:t>; dahinter: ver</a:t>
            </a:r>
            <a:r>
              <a:rPr lang="de-DE" sz="2300" dirty="0">
                <a:solidFill>
                  <a:srgbClr val="202122"/>
                </a:solidFill>
              </a:rPr>
              <a:t>mut</a:t>
            </a:r>
            <a:r>
              <a:rPr lang="de-DE" sz="2300" b="0" i="0" dirty="0">
                <a:solidFill>
                  <a:srgbClr val="202122"/>
                </a:solidFill>
                <a:effectLst/>
              </a:rPr>
              <a:t>lich ihr Sohn Martin </a:t>
            </a:r>
            <a:r>
              <a:rPr lang="de-DE" sz="2300" b="0" i="0" dirty="0" err="1">
                <a:solidFill>
                  <a:srgbClr val="202122"/>
                </a:solidFill>
                <a:effectLst/>
              </a:rPr>
              <a:t>Behaim</a:t>
            </a:r>
            <a:r>
              <a:rPr lang="de-DE" sz="2300" b="0" i="0" dirty="0">
                <a:solidFill>
                  <a:srgbClr val="202122"/>
                </a:solidFill>
                <a:effectLst/>
              </a:rPr>
              <a:t> der Jüngere</a:t>
            </a:r>
          </a:p>
          <a:p>
            <a:r>
              <a:rPr lang="de-DE" sz="2300" dirty="0">
                <a:solidFill>
                  <a:srgbClr val="202122"/>
                </a:solidFill>
              </a:rPr>
              <a:t>S</a:t>
            </a:r>
            <a:r>
              <a:rPr lang="de-DE" sz="2300" b="0" i="0" dirty="0">
                <a:solidFill>
                  <a:srgbClr val="202122"/>
                </a:solidFill>
                <a:effectLst/>
              </a:rPr>
              <a:t>chriftband: „in </a:t>
            </a:r>
            <a:r>
              <a:rPr lang="de-DE" sz="2300" b="0" i="0" dirty="0" err="1">
                <a:solidFill>
                  <a:srgbClr val="202122"/>
                </a:solidFill>
                <a:effectLst/>
              </a:rPr>
              <a:t>memoriam</a:t>
            </a:r>
            <a:r>
              <a:rPr lang="de-DE" sz="2300" b="0" i="0" dirty="0">
                <a:solidFill>
                  <a:srgbClr val="202122"/>
                </a:solidFill>
                <a:effectLst/>
              </a:rPr>
              <a:t> </a:t>
            </a:r>
            <a:r>
              <a:rPr lang="de-DE" sz="2300" b="0" i="0" dirty="0" err="1">
                <a:solidFill>
                  <a:srgbClr val="202122"/>
                </a:solidFill>
                <a:effectLst/>
              </a:rPr>
              <a:t>eius</a:t>
            </a:r>
            <a:r>
              <a:rPr lang="de-DE" sz="2300" b="0" i="0" dirty="0">
                <a:solidFill>
                  <a:srgbClr val="202122"/>
                </a:solidFill>
                <a:effectLst/>
              </a:rPr>
              <a:t>“ </a:t>
            </a:r>
          </a:p>
          <a:p>
            <a:r>
              <a:rPr lang="de-DE" sz="2300" b="0" i="0" dirty="0">
                <a:solidFill>
                  <a:srgbClr val="202122"/>
                </a:solidFill>
                <a:effectLst/>
              </a:rPr>
              <a:t>(zu seiner Erinnerung).</a:t>
            </a:r>
          </a:p>
          <a:p>
            <a:r>
              <a:rPr lang="de-DE" sz="2300" b="0" i="0" dirty="0">
                <a:solidFill>
                  <a:srgbClr val="202122"/>
                </a:solidFill>
                <a:effectLst/>
              </a:rPr>
              <a:t>ursprünglich in der Katharinenkirche in Nürnberg, heute im </a:t>
            </a:r>
            <a:r>
              <a:rPr lang="de-DE" sz="2300" b="0" i="0" dirty="0" err="1">
                <a:solidFill>
                  <a:srgbClr val="202122"/>
                </a:solidFill>
                <a:effectLst/>
              </a:rPr>
              <a:t>Germani</a:t>
            </a:r>
            <a:r>
              <a:rPr lang="de-DE" sz="2300" b="0" i="0" dirty="0">
                <a:solidFill>
                  <a:srgbClr val="202122"/>
                </a:solidFill>
                <a:effectLst/>
              </a:rPr>
              <a:t>-</a:t>
            </a:r>
          </a:p>
          <a:p>
            <a:r>
              <a:rPr lang="de-DE" sz="2300" b="0" i="0" dirty="0" err="1">
                <a:solidFill>
                  <a:srgbClr val="202122"/>
                </a:solidFill>
                <a:effectLst/>
              </a:rPr>
              <a:t>schen</a:t>
            </a:r>
            <a:r>
              <a:rPr lang="de-DE" sz="2300" b="0" i="0" dirty="0">
                <a:solidFill>
                  <a:srgbClr val="202122"/>
                </a:solidFill>
                <a:effectLst/>
              </a:rPr>
              <a:t> Nationalmuseum</a:t>
            </a:r>
            <a:endParaRPr lang="de-DE" sz="2300" dirty="0"/>
          </a:p>
        </p:txBody>
      </p:sp>
    </p:spTree>
    <p:extLst>
      <p:ext uri="{BB962C8B-B14F-4D97-AF65-F5344CB8AC3E}">
        <p14:creationId xmlns:p14="http://schemas.microsoft.com/office/powerpoint/2010/main" val="1596933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6FAD48-AB3E-5B23-6D61-C4DB986C2183}"/>
              </a:ext>
            </a:extLst>
          </p:cNvPr>
          <p:cNvSpPr>
            <a:spLocks noGrp="1"/>
          </p:cNvSpPr>
          <p:nvPr>
            <p:ph type="title"/>
          </p:nvPr>
        </p:nvSpPr>
        <p:spPr>
          <a:xfrm>
            <a:off x="628650" y="559463"/>
            <a:ext cx="7886700" cy="1042042"/>
          </a:xfrm>
        </p:spPr>
        <p:txBody>
          <a:bodyPr>
            <a:normAutofit/>
          </a:bodyPr>
          <a:lstStyle/>
          <a:p>
            <a:pPr algn="ctr"/>
            <a:r>
              <a:rPr lang="de-DE" sz="2800" dirty="0"/>
              <a:t>Afrika</a:t>
            </a:r>
          </a:p>
        </p:txBody>
      </p:sp>
      <p:pic>
        <p:nvPicPr>
          <p:cNvPr id="4" name="Inhaltsplatzhalter 3">
            <a:extLst>
              <a:ext uri="{FF2B5EF4-FFF2-40B4-BE49-F238E27FC236}">
                <a16:creationId xmlns:a16="http://schemas.microsoft.com/office/drawing/2014/main" id="{4710F5CD-B128-9E09-DDA8-E6EE9F9A35BE}"/>
              </a:ext>
            </a:extLst>
          </p:cNvPr>
          <p:cNvPicPr>
            <a:picLocks noGrp="1" noChangeAspect="1"/>
          </p:cNvPicPr>
          <p:nvPr>
            <p:ph idx="1"/>
          </p:nvPr>
        </p:nvPicPr>
        <p:blipFill>
          <a:blip r:embed="rId2"/>
          <a:stretch>
            <a:fillRect/>
          </a:stretch>
        </p:blipFill>
        <p:spPr>
          <a:xfrm>
            <a:off x="723538" y="1391035"/>
            <a:ext cx="7696923" cy="5400000"/>
          </a:xfrm>
          <a:prstGeom prst="rect">
            <a:avLst/>
          </a:prstGeom>
        </p:spPr>
      </p:pic>
    </p:spTree>
    <p:extLst>
      <p:ext uri="{BB962C8B-B14F-4D97-AF65-F5344CB8AC3E}">
        <p14:creationId xmlns:p14="http://schemas.microsoft.com/office/powerpoint/2010/main" val="3958902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C441D-E0BF-1A78-2964-4C3797B563B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1637C7A-3E08-9519-9D86-2FDC8E716A14}"/>
              </a:ext>
            </a:extLst>
          </p:cNvPr>
          <p:cNvSpPr>
            <a:spLocks noGrp="1"/>
          </p:cNvSpPr>
          <p:nvPr>
            <p:ph type="title"/>
          </p:nvPr>
        </p:nvSpPr>
        <p:spPr>
          <a:xfrm>
            <a:off x="321173" y="1142680"/>
            <a:ext cx="7886700" cy="1042042"/>
          </a:xfrm>
        </p:spPr>
        <p:txBody>
          <a:bodyPr>
            <a:normAutofit/>
          </a:bodyPr>
          <a:lstStyle/>
          <a:p>
            <a:r>
              <a:rPr lang="de-DE" sz="3400" dirty="0" err="1"/>
              <a:t>Behaim</a:t>
            </a:r>
            <a:r>
              <a:rPr lang="de-DE" sz="3400" dirty="0"/>
              <a:t>-Globus</a:t>
            </a:r>
          </a:p>
        </p:txBody>
      </p:sp>
      <p:sp>
        <p:nvSpPr>
          <p:cNvPr id="4" name="Inhaltsplatzhalter 3">
            <a:extLst>
              <a:ext uri="{FF2B5EF4-FFF2-40B4-BE49-F238E27FC236}">
                <a16:creationId xmlns:a16="http://schemas.microsoft.com/office/drawing/2014/main" id="{F4B50427-208F-E887-8221-8FCD543E6FA6}"/>
              </a:ext>
            </a:extLst>
          </p:cNvPr>
          <p:cNvSpPr>
            <a:spLocks noGrp="1"/>
          </p:cNvSpPr>
          <p:nvPr>
            <p:ph idx="1"/>
          </p:nvPr>
        </p:nvSpPr>
        <p:spPr>
          <a:xfrm>
            <a:off x="628650" y="2456486"/>
            <a:ext cx="7886700" cy="3907369"/>
          </a:xfrm>
        </p:spPr>
        <p:txBody>
          <a:bodyPr>
            <a:normAutofit/>
          </a:bodyPr>
          <a:lstStyle/>
          <a:p>
            <a:pPr marL="0" indent="0">
              <a:spcBef>
                <a:spcPts val="0"/>
              </a:spcBef>
              <a:buNone/>
            </a:pPr>
            <a:endParaRPr lang="en-US" sz="2800" kern="100" dirty="0">
              <a:ea typeface="Calibri" panose="020F0502020204030204" pitchFamily="34" charset="0"/>
              <a:cs typeface="Times New Roman" panose="02020603050405020304" pitchFamily="18" charset="0"/>
            </a:endParaRPr>
          </a:p>
          <a:p>
            <a:pPr marL="0" indent="0">
              <a:buNone/>
            </a:pPr>
            <a:endParaRPr lang="de-DE" dirty="0"/>
          </a:p>
        </p:txBody>
      </p:sp>
      <p:sp>
        <p:nvSpPr>
          <p:cNvPr id="7" name="Textfeld 6">
            <a:extLst>
              <a:ext uri="{FF2B5EF4-FFF2-40B4-BE49-F238E27FC236}">
                <a16:creationId xmlns:a16="http://schemas.microsoft.com/office/drawing/2014/main" id="{288D3431-12F7-805B-9851-738319787DA3}"/>
              </a:ext>
            </a:extLst>
          </p:cNvPr>
          <p:cNvSpPr txBox="1"/>
          <p:nvPr/>
        </p:nvSpPr>
        <p:spPr>
          <a:xfrm>
            <a:off x="321173" y="2185175"/>
            <a:ext cx="4768482" cy="3970318"/>
          </a:xfrm>
          <a:prstGeom prst="rect">
            <a:avLst/>
          </a:prstGeom>
          <a:noFill/>
        </p:spPr>
        <p:txBody>
          <a:bodyPr wrap="square">
            <a:spAutoFit/>
          </a:bodyPr>
          <a:lstStyle/>
          <a:p>
            <a:pPr algn="l"/>
            <a:r>
              <a:rPr lang="de-DE" b="1" i="0" cap="all" dirty="0">
                <a:solidFill>
                  <a:srgbClr val="222222"/>
                </a:solidFill>
                <a:effectLst/>
                <a:latin typeface="CorporateS"/>
              </a:rPr>
              <a:t>Der älteste Globus der Welt</a:t>
            </a:r>
          </a:p>
          <a:p>
            <a:pPr algn="l"/>
            <a:r>
              <a:rPr lang="de-DE" b="1" i="0" dirty="0">
                <a:solidFill>
                  <a:srgbClr val="222222"/>
                </a:solidFill>
                <a:effectLst/>
                <a:latin typeface="Raleway" panose="020F0502020204030204" pitchFamily="2" charset="0"/>
              </a:rPr>
              <a:t>Hersteller</a:t>
            </a:r>
            <a:r>
              <a:rPr lang="de-DE" b="0" i="0" dirty="0">
                <a:solidFill>
                  <a:srgbClr val="222222"/>
                </a:solidFill>
                <a:effectLst/>
                <a:latin typeface="Raleway" panose="020F0502020204030204" pitchFamily="2" charset="0"/>
              </a:rPr>
              <a:t>: Martin </a:t>
            </a:r>
            <a:r>
              <a:rPr lang="de-DE" b="0" i="0" dirty="0" err="1">
                <a:solidFill>
                  <a:srgbClr val="222222"/>
                </a:solidFill>
                <a:effectLst/>
                <a:latin typeface="Raleway" panose="020F0502020204030204" pitchFamily="2" charset="0"/>
              </a:rPr>
              <a:t>Behaim</a:t>
            </a:r>
            <a:r>
              <a:rPr lang="de-DE" b="0" i="0" dirty="0">
                <a:solidFill>
                  <a:srgbClr val="222222"/>
                </a:solidFill>
                <a:effectLst/>
                <a:latin typeface="Raleway" panose="020F0502020204030204" pitchFamily="2" charset="0"/>
              </a:rPr>
              <a:t> (Entwurf), </a:t>
            </a:r>
          </a:p>
          <a:p>
            <a:pPr algn="l"/>
            <a:r>
              <a:rPr lang="de-DE" b="0" i="0" dirty="0">
                <a:solidFill>
                  <a:srgbClr val="222222"/>
                </a:solidFill>
                <a:effectLst/>
                <a:latin typeface="Raleway" panose="020F0502020204030204" pitchFamily="2" charset="0"/>
              </a:rPr>
              <a:t>Georg </a:t>
            </a:r>
            <a:r>
              <a:rPr lang="de-DE" b="0" i="0" dirty="0" err="1">
                <a:solidFill>
                  <a:srgbClr val="222222"/>
                </a:solidFill>
                <a:effectLst/>
                <a:latin typeface="Raleway" panose="020F0502020204030204" pitchFamily="2" charset="0"/>
              </a:rPr>
              <a:t>Glockendon</a:t>
            </a:r>
            <a:r>
              <a:rPr lang="de-DE" b="0" i="0" dirty="0">
                <a:solidFill>
                  <a:srgbClr val="222222"/>
                </a:solidFill>
                <a:effectLst/>
                <a:latin typeface="Raleway" panose="020F0502020204030204" pitchFamily="2" charset="0"/>
              </a:rPr>
              <a:t> </a:t>
            </a:r>
            <a:r>
              <a:rPr lang="de-DE" b="0" i="0" dirty="0" err="1">
                <a:solidFill>
                  <a:srgbClr val="222222"/>
                </a:solidFill>
                <a:effectLst/>
                <a:latin typeface="Raleway" panose="020F0502020204030204" pitchFamily="2" charset="0"/>
              </a:rPr>
              <a:t>d.Ä</a:t>
            </a:r>
            <a:r>
              <a:rPr lang="de-DE" b="0" i="0" dirty="0">
                <a:solidFill>
                  <a:srgbClr val="222222"/>
                </a:solidFill>
                <a:effectLst/>
                <a:latin typeface="Raleway" panose="020F0502020204030204" pitchFamily="2" charset="0"/>
              </a:rPr>
              <a:t>. u.a.</a:t>
            </a:r>
            <a:br>
              <a:rPr lang="de-DE" b="0" i="0" dirty="0">
                <a:solidFill>
                  <a:srgbClr val="222222"/>
                </a:solidFill>
                <a:effectLst/>
                <a:latin typeface="Raleway" panose="020F0502020204030204" pitchFamily="2" charset="0"/>
              </a:rPr>
            </a:br>
            <a:r>
              <a:rPr lang="de-DE" b="1" i="0" dirty="0">
                <a:solidFill>
                  <a:srgbClr val="222222"/>
                </a:solidFill>
                <a:effectLst/>
                <a:latin typeface="Raleway" panose="020F0502020204030204" pitchFamily="2" charset="0"/>
              </a:rPr>
              <a:t>Datierung</a:t>
            </a:r>
            <a:r>
              <a:rPr lang="de-DE" b="0" i="0" dirty="0">
                <a:solidFill>
                  <a:srgbClr val="222222"/>
                </a:solidFill>
                <a:effectLst/>
                <a:latin typeface="Raleway" panose="020F0502020204030204" pitchFamily="2" charset="0"/>
              </a:rPr>
              <a:t>: 1492</a:t>
            </a:r>
            <a:br>
              <a:rPr lang="de-DE" b="0" i="0" dirty="0">
                <a:solidFill>
                  <a:srgbClr val="222222"/>
                </a:solidFill>
                <a:effectLst/>
                <a:latin typeface="Raleway" panose="020F0502020204030204" pitchFamily="2" charset="0"/>
              </a:rPr>
            </a:br>
            <a:r>
              <a:rPr lang="de-DE" b="1" i="0" dirty="0">
                <a:solidFill>
                  <a:srgbClr val="222222"/>
                </a:solidFill>
                <a:effectLst/>
                <a:latin typeface="Raleway" panose="020F0502020204030204" pitchFamily="2" charset="0"/>
              </a:rPr>
              <a:t>Ort</a:t>
            </a:r>
            <a:r>
              <a:rPr lang="de-DE" b="0" i="0" dirty="0">
                <a:solidFill>
                  <a:srgbClr val="222222"/>
                </a:solidFill>
                <a:effectLst/>
                <a:latin typeface="Raleway" panose="020F0502020204030204" pitchFamily="2" charset="0"/>
              </a:rPr>
              <a:t>: Nürnberg</a:t>
            </a:r>
            <a:br>
              <a:rPr lang="de-DE" b="0" i="0" dirty="0">
                <a:solidFill>
                  <a:srgbClr val="222222"/>
                </a:solidFill>
                <a:effectLst/>
                <a:latin typeface="Raleway" panose="020F0502020204030204" pitchFamily="2" charset="0"/>
              </a:rPr>
            </a:br>
            <a:r>
              <a:rPr lang="de-DE" b="1" i="0" dirty="0">
                <a:solidFill>
                  <a:srgbClr val="222222"/>
                </a:solidFill>
                <a:effectLst/>
                <a:latin typeface="Raleway" panose="020F0502020204030204" pitchFamily="2" charset="0"/>
              </a:rPr>
              <a:t>Material/Technik</a:t>
            </a:r>
            <a:r>
              <a:rPr lang="de-DE" b="0" i="0" dirty="0">
                <a:solidFill>
                  <a:srgbClr val="222222"/>
                </a:solidFill>
                <a:effectLst/>
                <a:latin typeface="Raleway" panose="020F0502020204030204" pitchFamily="2" charset="0"/>
              </a:rPr>
              <a:t>: Kugel aus </a:t>
            </a:r>
          </a:p>
          <a:p>
            <a:pPr algn="l"/>
            <a:r>
              <a:rPr lang="de-DE" b="0" i="0" dirty="0">
                <a:solidFill>
                  <a:srgbClr val="222222"/>
                </a:solidFill>
                <a:effectLst/>
                <a:latin typeface="Raleway" panose="020F0502020204030204" pitchFamily="2" charset="0"/>
              </a:rPr>
              <a:t>diversen Verbundwerkstoffen, </a:t>
            </a:r>
          </a:p>
          <a:p>
            <a:pPr algn="l"/>
            <a:r>
              <a:rPr lang="de-DE" b="0" i="0" dirty="0">
                <a:solidFill>
                  <a:srgbClr val="222222"/>
                </a:solidFill>
                <a:effectLst/>
                <a:latin typeface="Raleway" panose="020F0502020204030204" pitchFamily="2" charset="0"/>
              </a:rPr>
              <a:t>Deckfarbenmalerei, Gestell Schmiedeeisen, Horizontring </a:t>
            </a:r>
          </a:p>
          <a:p>
            <a:pPr algn="l"/>
            <a:r>
              <a:rPr lang="de-DE" b="0" i="0" dirty="0">
                <a:solidFill>
                  <a:srgbClr val="222222"/>
                </a:solidFill>
                <a:effectLst/>
                <a:latin typeface="Raleway" panose="020F0502020204030204" pitchFamily="2" charset="0"/>
              </a:rPr>
              <a:t>Messing</a:t>
            </a:r>
            <a:br>
              <a:rPr lang="de-DE" b="0" i="0" dirty="0">
                <a:solidFill>
                  <a:srgbClr val="222222"/>
                </a:solidFill>
                <a:effectLst/>
                <a:latin typeface="Raleway" panose="020F0502020204030204" pitchFamily="2" charset="0"/>
              </a:rPr>
            </a:br>
            <a:r>
              <a:rPr lang="de-DE" b="1" i="0" dirty="0">
                <a:solidFill>
                  <a:srgbClr val="222222"/>
                </a:solidFill>
                <a:effectLst/>
                <a:latin typeface="Raleway" panose="020F0502020204030204" pitchFamily="2" charset="0"/>
              </a:rPr>
              <a:t>Inventarnummer</a:t>
            </a:r>
            <a:r>
              <a:rPr lang="de-DE" b="0" i="0" dirty="0">
                <a:solidFill>
                  <a:srgbClr val="222222"/>
                </a:solidFill>
                <a:effectLst/>
                <a:latin typeface="Raleway" panose="020F0502020204030204" pitchFamily="2" charset="0"/>
              </a:rPr>
              <a:t>: WI1826</a:t>
            </a:r>
          </a:p>
          <a:p>
            <a:pPr algn="l"/>
            <a:r>
              <a:rPr lang="de-DE" dirty="0">
                <a:solidFill>
                  <a:srgbClr val="222222"/>
                </a:solidFill>
                <a:latin typeface="Raleway" panose="020F0502020204030204" pitchFamily="2" charset="0"/>
              </a:rPr>
              <a:t>Germanisches Nationalmuseum</a:t>
            </a:r>
          </a:p>
          <a:p>
            <a:pPr algn="l"/>
            <a:r>
              <a:rPr lang="de-DE" b="0" i="0" dirty="0">
                <a:solidFill>
                  <a:srgbClr val="222222"/>
                </a:solidFill>
                <a:effectLst/>
                <a:latin typeface="Raleway" panose="020F0502020204030204" pitchFamily="2" charset="0"/>
              </a:rPr>
              <a:t>Nürnberg</a:t>
            </a:r>
          </a:p>
          <a:p>
            <a:pPr algn="l"/>
            <a:r>
              <a:rPr lang="de-DE" dirty="0">
                <a:solidFill>
                  <a:srgbClr val="222222"/>
                </a:solidFill>
                <a:latin typeface="Raleway" panose="020F0502020204030204" pitchFamily="2" charset="0"/>
              </a:rPr>
              <a:t>UNESCO Welterbe seit 2023</a:t>
            </a:r>
            <a:endParaRPr lang="de-DE" b="0" i="0" dirty="0">
              <a:solidFill>
                <a:srgbClr val="222222"/>
              </a:solidFill>
              <a:effectLst/>
              <a:latin typeface="Raleway" panose="020F0502020204030204" pitchFamily="2" charset="0"/>
            </a:endParaRPr>
          </a:p>
        </p:txBody>
      </p:sp>
      <p:pic>
        <p:nvPicPr>
          <p:cNvPr id="6" name="Grafik 5">
            <a:extLst>
              <a:ext uri="{FF2B5EF4-FFF2-40B4-BE49-F238E27FC236}">
                <a16:creationId xmlns:a16="http://schemas.microsoft.com/office/drawing/2014/main" id="{4796F464-130D-6EE8-B84A-EBE1942878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090047"/>
          </a:xfrm>
          <a:prstGeom prst="rect">
            <a:avLst/>
          </a:prstGeom>
        </p:spPr>
      </p:pic>
    </p:spTree>
    <p:extLst>
      <p:ext uri="{BB962C8B-B14F-4D97-AF65-F5344CB8AC3E}">
        <p14:creationId xmlns:p14="http://schemas.microsoft.com/office/powerpoint/2010/main" val="2696682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9986AA-7FB0-7FBD-65E7-64C915736500}"/>
              </a:ext>
            </a:extLst>
          </p:cNvPr>
          <p:cNvSpPr>
            <a:spLocks noGrp="1"/>
          </p:cNvSpPr>
          <p:nvPr>
            <p:ph type="title"/>
          </p:nvPr>
        </p:nvSpPr>
        <p:spPr>
          <a:xfrm>
            <a:off x="628650" y="654353"/>
            <a:ext cx="7886700" cy="1042042"/>
          </a:xfrm>
        </p:spPr>
        <p:txBody>
          <a:bodyPr>
            <a:normAutofit/>
          </a:bodyPr>
          <a:lstStyle/>
          <a:p>
            <a:pPr algn="ctr"/>
            <a:r>
              <a:rPr lang="de-DE" sz="2800" dirty="0"/>
              <a:t>Amerika fehlt auf dem </a:t>
            </a:r>
            <a:r>
              <a:rPr lang="de-DE" sz="2800" dirty="0" err="1"/>
              <a:t>Behaim</a:t>
            </a:r>
            <a:r>
              <a:rPr lang="de-DE" sz="2800" dirty="0"/>
              <a:t> Globus</a:t>
            </a:r>
          </a:p>
        </p:txBody>
      </p:sp>
      <p:pic>
        <p:nvPicPr>
          <p:cNvPr id="2050" name="Picture 2" descr="Schwarzweiß-Zeichnung beider Seiten des Behaimschen Globus. Amerika fehlt">
            <a:extLst>
              <a:ext uri="{FF2B5EF4-FFF2-40B4-BE49-F238E27FC236}">
                <a16:creationId xmlns:a16="http://schemas.microsoft.com/office/drawing/2014/main" id="{475AF188-CD4F-F3B5-4E1A-B20BD99AF40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2000" y="1420827"/>
            <a:ext cx="8960000" cy="50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190339"/>
      </p:ext>
    </p:extLst>
  </p:cSld>
  <p:clrMapOvr>
    <a:masterClrMapping/>
  </p:clrMapOvr>
</p:sld>
</file>

<file path=ppt/theme/theme1.xml><?xml version="1.0" encoding="utf-8"?>
<a:theme xmlns:a="http://schemas.openxmlformats.org/drawingml/2006/main" name="Benutzerdefiniertes Design">
  <a:themeElements>
    <a:clrScheme name="Hochschule für Musik Nürnberg">
      <a:dk1>
        <a:sysClr val="windowText" lastClr="000000"/>
      </a:dk1>
      <a:lt1>
        <a:sysClr val="window" lastClr="FFFFFF"/>
      </a:lt1>
      <a:dk2>
        <a:srgbClr val="44546A"/>
      </a:dk2>
      <a:lt2>
        <a:srgbClr val="E7E6E6"/>
      </a:lt2>
      <a:accent1>
        <a:srgbClr val="9D2447"/>
      </a:accent1>
      <a:accent2>
        <a:srgbClr val="D63517"/>
      </a:accent2>
      <a:accent3>
        <a:srgbClr val="248B9D"/>
      </a:accent3>
      <a:accent4>
        <a:srgbClr val="119D75"/>
      </a:accent4>
      <a:accent5>
        <a:srgbClr val="9D2447"/>
      </a:accent5>
      <a:accent6>
        <a:srgbClr val="DB91A1"/>
      </a:accent6>
      <a:hlink>
        <a:srgbClr val="0563C1"/>
      </a:hlink>
      <a:folHlink>
        <a:srgbClr val="954F72"/>
      </a:folHlink>
    </a:clrScheme>
    <a:fontScheme name="HfM Nürnberg">
      <a:majorFont>
        <a:latin typeface="Brandon Grotesque Regular"/>
        <a:ea typeface=""/>
        <a:cs typeface=""/>
      </a:majorFont>
      <a:minorFont>
        <a:latin typeface="Brandon Grotesque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fM-Vorlage_NEU" id="{B39955A6-EA36-460A-8670-4436691BCB09}" vid="{A8634559-2605-480F-96D6-7992FA63811C}"/>
    </a:ext>
  </a:extLst>
</a:theme>
</file>

<file path=ppt/theme/theme2.xml><?xml version="1.0" encoding="utf-8"?>
<a:theme xmlns:a="http://schemas.openxmlformats.org/drawingml/2006/main" name="3_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fM-Vorlage_NEU" id="{B39955A6-EA36-460A-8670-4436691BCB09}" vid="{A92BF819-E4EE-4169-862F-0F411DDC65C7}"/>
    </a:ext>
  </a:extLst>
</a:theme>
</file>

<file path=ppt/theme/theme3.xml><?xml version="1.0" encoding="utf-8"?>
<a:theme xmlns:a="http://schemas.openxmlformats.org/drawingml/2006/main" name="1_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fM-Vorlage_NEU" id="{B39955A6-EA36-460A-8670-4436691BCB09}" vid="{0907766A-67D4-4DB7-B439-AD09A7A838FF}"/>
    </a:ext>
  </a:extLst>
</a:theme>
</file>

<file path=ppt/theme/theme4.xml><?xml version="1.0" encoding="utf-8"?>
<a:theme xmlns:a="http://schemas.openxmlformats.org/drawingml/2006/main" name="2_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fM-Vorlage_NEU" id="{B39955A6-EA36-460A-8670-4436691BCB09}" vid="{C791E730-FD20-45F2-A38E-AA5261C677A9}"/>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HfM-Vorlage</Template>
  <TotalTime>0</TotalTime>
  <Words>1000</Words>
  <Application>Microsoft Office PowerPoint</Application>
  <PresentationFormat>Bildschirmpräsentation (4:3)</PresentationFormat>
  <Paragraphs>103</Paragraphs>
  <Slides>35</Slides>
  <Notes>0</Notes>
  <HiddenSlides>0</HiddenSlides>
  <MMClips>0</MMClips>
  <ScaleCrop>false</ScaleCrop>
  <HeadingPairs>
    <vt:vector size="6" baseType="variant">
      <vt:variant>
        <vt:lpstr>Verwendete Schriftarten</vt:lpstr>
      </vt:variant>
      <vt:variant>
        <vt:i4>8</vt:i4>
      </vt:variant>
      <vt:variant>
        <vt:lpstr>Design</vt:lpstr>
      </vt:variant>
      <vt:variant>
        <vt:i4>4</vt:i4>
      </vt:variant>
      <vt:variant>
        <vt:lpstr>Folientitel</vt:lpstr>
      </vt:variant>
      <vt:variant>
        <vt:i4>35</vt:i4>
      </vt:variant>
    </vt:vector>
  </HeadingPairs>
  <TitlesOfParts>
    <vt:vector size="47" baseType="lpstr">
      <vt:lpstr>Arial</vt:lpstr>
      <vt:lpstr>Brandon Grotesque Bold</vt:lpstr>
      <vt:lpstr>Brandon Grotesque Medium</vt:lpstr>
      <vt:lpstr>Brandon Grotesque Regular</vt:lpstr>
      <vt:lpstr>Calibri</vt:lpstr>
      <vt:lpstr>Calibri Light</vt:lpstr>
      <vt:lpstr>CorporateS</vt:lpstr>
      <vt:lpstr>Raleway</vt:lpstr>
      <vt:lpstr>Benutzerdefiniertes Design</vt:lpstr>
      <vt:lpstr>3_Benutzerdefiniertes Design</vt:lpstr>
      <vt:lpstr>1_Benutzerdefiniertes Design</vt:lpstr>
      <vt:lpstr>2_Benutzerdefiniertes Design</vt:lpstr>
      <vt:lpstr>PowerPoint-Präsentation</vt:lpstr>
      <vt:lpstr>Literatur zu Mobilität und Migration</vt:lpstr>
      <vt:lpstr>Anthony Bale: Reisen im  Mittelalter. Unterwegs mit  Pilgern, Rittern, Abenteurern,  Frankfurt am Main 2024 </vt:lpstr>
      <vt:lpstr>Ebstorfer Weltkarte: Im Kloster Ebstorf, einem Frauenkloster im Fürstentum Lüneburg,  entsteht um 1300 eine Karte  von beinahe 12 m² Fläche.  Geografische Gegebenheiten,  biblische Geschichten, Sagen, Legenden, Vorstellungen von  Orten, Menschen und Tieren  vermischen sich zu einem  Weltgemälde, das auf  beeindruckende Weise  das mittelalterliche Denken  und Wissen vor Augen stellt. </vt:lpstr>
      <vt:lpstr>Behaim-Globus</vt:lpstr>
      <vt:lpstr>Martin Behaim  (1459 in Nürnberg - 1507 in Lissabon)</vt:lpstr>
      <vt:lpstr>Afrika</vt:lpstr>
      <vt:lpstr>Behaim-Globus</vt:lpstr>
      <vt:lpstr>Amerika fehlt auf dem Behaim Globus</vt:lpstr>
      <vt:lpstr>Hartmann Schedel: Weltchronik (1493)</vt:lpstr>
      <vt:lpstr>PowerPoint-Präsentation</vt:lpstr>
      <vt:lpstr>1470-1530: Blütezeit von Nürnberg</vt:lpstr>
      <vt:lpstr>Literatur zu Musikerreisen</vt:lpstr>
      <vt:lpstr>Mit Stipendium von Landgraf Moritz von Hessen (links) geht Heinrich Schütz (1585-1672)  nach Venedig </vt:lpstr>
      <vt:lpstr>Franco-flämische Italienfahrer</vt:lpstr>
      <vt:lpstr>Kaiser Maximilian I.  1459-1519  Gemälde von Bernhard  Strigel, spätes 16. Jahr- hundert,  Kunsthistorisches Museum  Wien </vt:lpstr>
      <vt:lpstr> Klangbeispiel Heinrich Isaac:  Innsbruck ich muss dich lassen </vt:lpstr>
      <vt:lpstr>Literatur zu Kulturtransferforschung</vt:lpstr>
      <vt:lpstr>Marco Polo  1254-1324</vt:lpstr>
      <vt:lpstr>PowerPoint-Präsentation</vt:lpstr>
      <vt:lpstr>Die Polos kommen in Buchara, Usbekistan an.  Miniatur aus Marco Polos Il Milione (Das Buch der Wunder), illustriert vom Meister von Bouci </vt:lpstr>
      <vt:lpstr>Kublai Khan (1215-1294) 1260 bis 1284 mongolischer Herrscher </vt:lpstr>
      <vt:lpstr>Marco Polo erhält von Kublai Khan  die Tafel, die ihm freies Geleit zusichert</vt:lpstr>
      <vt:lpstr>Marco Polos Il Milione</vt:lpstr>
      <vt:lpstr>Klangbeispiel: Traditionelle mongolische Lieder: Manduul Khan </vt:lpstr>
      <vt:lpstr>Pferdekopf-Geige </vt:lpstr>
      <vt:lpstr>Abū ʿAbdallāh Muhammad ibn Battūta   (1304 in Tanger, Marokko-1377 ? in Marokko),  Rechtsgelehrter und Autor des Reiseberichtes Tuḥfat an-Nuẓẓār fī Gharāʾib al-Amṣār wa ʿAǧāʾib al-Asfār (Wert- volles Zeugnis von exotischen Ländern u. ungewöhnlichen Reisen)</vt:lpstr>
      <vt:lpstr>PowerPoint-Präsentation</vt:lpstr>
      <vt:lpstr>Klangbeispiel: Erzählung über die Einschiffung (englisch), begleitet von einer türkischen Ney aus Schilfrohr, dann Kevoque (Instrumentalmusik)</vt:lpstr>
      <vt:lpstr>Klangbeispiel: In Mekka: Danse de l’âme, Taksim, Oud und Schlagzeug</vt:lpstr>
      <vt:lpstr>PowerPoint-Präsentation</vt:lpstr>
      <vt:lpstr>Klangbeispiel: Gao shan liu shui (Bach und Berg). Traditionelle Musik aus der Provinz Shandong für Pipa (links) u. Zheng; Improvisation für Zheng (rechts) </vt:lpstr>
      <vt:lpstr>PowerPoint-Präsentation</vt:lpstr>
      <vt:lpstr>Tristan-Teppich Kloster Wienhausen Schiff und Überfahrt als Daseinsmetapher</vt:lpstr>
      <vt:lpstr>Klangbeispiel: Richard Wagner Tristan und Isolde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Rode-Breymann</dc:creator>
  <cp:lastModifiedBy>Susanne Rode-Breymann</cp:lastModifiedBy>
  <cp:revision>21</cp:revision>
  <dcterms:created xsi:type="dcterms:W3CDTF">2024-10-17T15:33:41Z</dcterms:created>
  <dcterms:modified xsi:type="dcterms:W3CDTF">2025-12-26T16:52:45Z</dcterms:modified>
</cp:coreProperties>
</file>