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46"/>
  </p:notesMasterIdLst>
  <p:sldIdLst>
    <p:sldId id="260" r:id="rId5"/>
    <p:sldId id="399" r:id="rId6"/>
    <p:sldId id="402" r:id="rId7"/>
    <p:sldId id="352" r:id="rId8"/>
    <p:sldId id="365" r:id="rId9"/>
    <p:sldId id="389" r:id="rId10"/>
    <p:sldId id="390" r:id="rId11"/>
    <p:sldId id="371" r:id="rId12"/>
    <p:sldId id="403" r:id="rId13"/>
    <p:sldId id="404" r:id="rId14"/>
    <p:sldId id="391" r:id="rId15"/>
    <p:sldId id="369" r:id="rId16"/>
    <p:sldId id="388" r:id="rId17"/>
    <p:sldId id="376" r:id="rId18"/>
    <p:sldId id="394" r:id="rId19"/>
    <p:sldId id="355" r:id="rId20"/>
    <p:sldId id="397" r:id="rId21"/>
    <p:sldId id="395" r:id="rId22"/>
    <p:sldId id="405" r:id="rId23"/>
    <p:sldId id="409" r:id="rId24"/>
    <p:sldId id="406" r:id="rId25"/>
    <p:sldId id="407" r:id="rId26"/>
    <p:sldId id="386" r:id="rId27"/>
    <p:sldId id="401" r:id="rId28"/>
    <p:sldId id="408" r:id="rId29"/>
    <p:sldId id="392" r:id="rId30"/>
    <p:sldId id="354" r:id="rId31"/>
    <p:sldId id="385" r:id="rId32"/>
    <p:sldId id="378" r:id="rId33"/>
    <p:sldId id="382" r:id="rId34"/>
    <p:sldId id="377" r:id="rId35"/>
    <p:sldId id="381" r:id="rId36"/>
    <p:sldId id="387" r:id="rId37"/>
    <p:sldId id="373" r:id="rId38"/>
    <p:sldId id="400" r:id="rId39"/>
    <p:sldId id="410" r:id="rId40"/>
    <p:sldId id="411" r:id="rId41"/>
    <p:sldId id="412" r:id="rId42"/>
    <p:sldId id="413" r:id="rId43"/>
    <p:sldId id="414" r:id="rId44"/>
    <p:sldId id="415" r:id="rId4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399"/>
            <p14:sldId id="402"/>
            <p14:sldId id="352"/>
            <p14:sldId id="365"/>
            <p14:sldId id="389"/>
            <p14:sldId id="390"/>
            <p14:sldId id="371"/>
            <p14:sldId id="403"/>
            <p14:sldId id="404"/>
            <p14:sldId id="391"/>
            <p14:sldId id="369"/>
            <p14:sldId id="388"/>
            <p14:sldId id="376"/>
            <p14:sldId id="394"/>
            <p14:sldId id="355"/>
            <p14:sldId id="397"/>
            <p14:sldId id="395"/>
            <p14:sldId id="405"/>
            <p14:sldId id="409"/>
            <p14:sldId id="406"/>
            <p14:sldId id="407"/>
            <p14:sldId id="386"/>
            <p14:sldId id="401"/>
            <p14:sldId id="408"/>
            <p14:sldId id="392"/>
            <p14:sldId id="354"/>
            <p14:sldId id="385"/>
            <p14:sldId id="378"/>
            <p14:sldId id="382"/>
            <p14:sldId id="377"/>
            <p14:sldId id="381"/>
            <p14:sldId id="387"/>
            <p14:sldId id="373"/>
            <p14:sldId id="400"/>
            <p14:sldId id="410"/>
            <p14:sldId id="411"/>
            <p14:sldId id="412"/>
            <p14:sldId id="413"/>
            <p14:sldId id="414"/>
            <p14:sldId id="415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 autoAdjust="0"/>
  </p:normalViewPr>
  <p:slideViewPr>
    <p:cSldViewPr snapToGrid="0" showGuides="1">
      <p:cViewPr varScale="1">
        <p:scale>
          <a:sx n="108" d="100"/>
          <a:sy n="108" d="100"/>
        </p:scale>
        <p:origin x="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13.12.2025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13.12.2025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13.12.2025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13.12.2025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4637"/>
            <a:ext cx="9144000" cy="427627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 rot="21000000">
            <a:off x="489532" y="3166901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000" dirty="0">
              <a:solidFill>
                <a:prstClr val="white"/>
              </a:solidFill>
              <a:latin typeface="Brandon Grotesque Bold" panose="020B0803020203060202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15.12.2025: Die Musik des italienischen Trecento // Exkurs: Blinde Musiker</a:t>
            </a:r>
            <a:endParaRPr kumimoji="0" lang="de-DE" sz="3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que Bold" panose="020B0803020203060202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7E21-7D37-B161-7F6B-BDED4C8B0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93B0D8F-E8A5-CCD0-E940-F2E8F44A2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085" y="1404851"/>
            <a:ext cx="803983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27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7054D-C600-408A-54A6-D9341C5B9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956228-6658-DECD-0975-350A2B1E3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94" y="831086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b="1" dirty="0"/>
              <a:t>Klangbeispiel: </a:t>
            </a:r>
            <a:br>
              <a:rPr lang="de-DE" sz="2800" b="1" dirty="0"/>
            </a:br>
            <a:r>
              <a:rPr lang="de-DE" sz="2800" dirty="0">
                <a:ea typeface="Calibri" panose="020F0502020204030204" pitchFamily="34" charset="0"/>
              </a:rPr>
              <a:t>Donato da Firenze: </a:t>
            </a:r>
            <a:r>
              <a:rPr lang="de-DE" sz="2800" i="1" dirty="0" err="1">
                <a:ea typeface="Calibri" panose="020F0502020204030204" pitchFamily="34" charset="0"/>
              </a:rPr>
              <a:t>I’ò</a:t>
            </a:r>
            <a:r>
              <a:rPr lang="de-DE" sz="2800" i="1" dirty="0">
                <a:ea typeface="Calibri" panose="020F0502020204030204" pitchFamily="34" charset="0"/>
              </a:rPr>
              <a:t> </a:t>
            </a:r>
            <a:r>
              <a:rPr lang="de-DE" sz="2800" i="1" dirty="0" err="1">
                <a:ea typeface="Calibri" panose="020F0502020204030204" pitchFamily="34" charset="0"/>
              </a:rPr>
              <a:t>perduto</a:t>
            </a:r>
            <a:r>
              <a:rPr lang="de-DE" sz="2800" i="1" dirty="0">
                <a:ea typeface="Calibri" panose="020F0502020204030204" pitchFamily="34" charset="0"/>
              </a:rPr>
              <a:t> </a:t>
            </a:r>
            <a:r>
              <a:rPr lang="de-DE" sz="2800" i="1" dirty="0" err="1">
                <a:ea typeface="Calibri" panose="020F0502020204030204" pitchFamily="34" charset="0"/>
              </a:rPr>
              <a:t>l’albero</a:t>
            </a:r>
            <a:br>
              <a:rPr lang="de-DE" sz="2800" dirty="0">
                <a:ea typeface="Calibri" panose="020F0502020204030204" pitchFamily="34" charset="0"/>
              </a:rPr>
            </a:br>
            <a:r>
              <a:rPr lang="de-DE" sz="2800" dirty="0">
                <a:ea typeface="Calibri" panose="020F0502020204030204" pitchFamily="34" charset="0"/>
              </a:rPr>
              <a:t>überliefert im </a:t>
            </a:r>
            <a:r>
              <a:rPr lang="de-DE" sz="2800" i="1" dirty="0">
                <a:ea typeface="Calibri" panose="020F0502020204030204" pitchFamily="34" charset="0"/>
              </a:rPr>
              <a:t>Codex </a:t>
            </a:r>
            <a:r>
              <a:rPr lang="de-DE" sz="2800" i="1" dirty="0" err="1">
                <a:ea typeface="Calibri" panose="020F0502020204030204" pitchFamily="34" charset="0"/>
              </a:rPr>
              <a:t>Squarcialupi</a:t>
            </a:r>
            <a:br>
              <a:rPr lang="de-DE" sz="2800" dirty="0"/>
            </a:br>
            <a:endParaRPr lang="de-DE" sz="28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E7FB0B-795B-628B-0083-B14A5AEF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394" y="1873128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3134DC-2D7E-1220-3D0A-D6F2180DB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91" y="1873128"/>
            <a:ext cx="8440705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53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B8D07-2584-1AC6-2FDA-B791CB5A9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C7F868-A686-7CA7-E6CD-6905B5DAF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97216"/>
            <a:ext cx="7886700" cy="1042042"/>
          </a:xfrm>
        </p:spPr>
        <p:txBody>
          <a:bodyPr>
            <a:normAutofit/>
          </a:bodyPr>
          <a:lstStyle/>
          <a:p>
            <a:r>
              <a:rPr lang="de-DE" sz="2800" b="1" dirty="0"/>
              <a:t>„Dolce </a:t>
            </a:r>
            <a:r>
              <a:rPr lang="de-DE" sz="2800" b="1" dirty="0" err="1"/>
              <a:t>stil</a:t>
            </a:r>
            <a:r>
              <a:rPr lang="de-DE" sz="2800" b="1" dirty="0"/>
              <a:t> </a:t>
            </a:r>
            <a:r>
              <a:rPr lang="de-DE" sz="2800" b="1" dirty="0" err="1"/>
              <a:t>nuovo</a:t>
            </a:r>
            <a:r>
              <a:rPr lang="de-DE" sz="2800" b="1" dirty="0"/>
              <a:t>“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BA12EE-7160-56E4-2B5F-E4D6E8534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09" y="2744944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Dante (1265-1321)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 	(rechts im Bild)</a:t>
            </a:r>
            <a:endParaRPr lang="de-D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de-D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Petrarca (1304-1374)</a:t>
            </a:r>
          </a:p>
          <a:p>
            <a:pPr marL="0" indent="0">
              <a:spcBef>
                <a:spcPts val="0"/>
              </a:spcBef>
              <a:buNone/>
            </a:pPr>
            <a:endParaRPr lang="de-D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Boccaccio (1313-1375)</a:t>
            </a:r>
          </a:p>
          <a:p>
            <a:pPr marL="0" indent="0">
              <a:spcBef>
                <a:spcPts val="0"/>
              </a:spcBef>
              <a:buNone/>
            </a:pP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6EE83BC9-5C0C-070F-7349-4D0DD8E18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443" y="18000"/>
            <a:ext cx="482599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3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726FA3-2230-23D0-CE85-1C0E4B45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128805"/>
            <a:ext cx="7886700" cy="1042042"/>
          </a:xfrm>
        </p:spPr>
        <p:txBody>
          <a:bodyPr>
            <a:normAutofit/>
          </a:bodyPr>
          <a:lstStyle/>
          <a:p>
            <a:r>
              <a:rPr lang="de-DE" sz="2800" b="1" dirty="0"/>
              <a:t>Francesco Petrarca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1192443-2DDD-E716-DAC2-485B39D8A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77" y="8626"/>
            <a:ext cx="4404023" cy="6840000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683164A-39EF-3C09-C99F-D95C46A0B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611108"/>
            <a:ext cx="233548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07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4B8FC8-3AB4-3611-76CC-2144B85E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90" y="2600088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dirty="0"/>
              <a:t>Boccaccio </a:t>
            </a:r>
            <a:br>
              <a:rPr lang="de-DE" sz="2800" dirty="0"/>
            </a:br>
            <a:r>
              <a:rPr lang="de-DE" sz="2800" dirty="0"/>
              <a:t>über die</a:t>
            </a:r>
            <a:br>
              <a:rPr lang="de-DE" sz="2800" dirty="0"/>
            </a:br>
            <a:r>
              <a:rPr lang="de-DE" sz="2800" dirty="0"/>
              <a:t>Schönheit</a:t>
            </a:r>
            <a:br>
              <a:rPr lang="de-DE" sz="2800" dirty="0"/>
            </a:br>
            <a:r>
              <a:rPr lang="de-DE" sz="2800" dirty="0"/>
              <a:t>der Malerei</a:t>
            </a:r>
            <a:br>
              <a:rPr lang="de-DE" sz="2800" dirty="0"/>
            </a:br>
            <a:r>
              <a:rPr lang="de-DE" sz="2800" dirty="0"/>
              <a:t>von Giotto</a:t>
            </a:r>
            <a:br>
              <a:rPr lang="de-DE" sz="2800" dirty="0"/>
            </a:br>
            <a:endParaRPr lang="de-DE" sz="28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66E23B6-0A88-B3D2-F4A1-0B96DC9E8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800" y="0"/>
            <a:ext cx="6703200" cy="6840000"/>
          </a:xfrm>
        </p:spPr>
      </p:pic>
    </p:spTree>
    <p:extLst>
      <p:ext uri="{BB962C8B-B14F-4D97-AF65-F5344CB8AC3E}">
        <p14:creationId xmlns:p14="http://schemas.microsoft.com/office/powerpoint/2010/main" val="2799411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AD319-06C1-196E-AC6B-131FA1C41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F502F1-2F7B-3B33-3B04-858DA2DFC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976" y="1940561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400" dirty="0"/>
              <a:t>Florenz und Siena </a:t>
            </a:r>
            <a:br>
              <a:rPr lang="de-DE" sz="3400" dirty="0"/>
            </a:br>
            <a:r>
              <a:rPr lang="de-DE" sz="3400" dirty="0"/>
              <a:t>als Zentren </a:t>
            </a:r>
            <a:br>
              <a:rPr lang="de-DE" sz="3400" dirty="0"/>
            </a:br>
            <a:r>
              <a:rPr lang="de-DE" sz="3400" dirty="0"/>
              <a:t>eines neuen </a:t>
            </a:r>
            <a:br>
              <a:rPr lang="de-DE" sz="3400" dirty="0"/>
            </a:br>
            <a:r>
              <a:rPr lang="de-DE" sz="3400" dirty="0"/>
              <a:t>künstlerischen </a:t>
            </a:r>
            <a:br>
              <a:rPr lang="de-DE" sz="3400" dirty="0"/>
            </a:br>
            <a:r>
              <a:rPr lang="de-DE" sz="3400" dirty="0"/>
              <a:t>Selbstverständnisses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DBFF364-072B-AA40-7804-550967C1A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57" y="3176923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Dante (</a:t>
            </a:r>
            <a:endParaRPr lang="de-DE" dirty="0"/>
          </a:p>
        </p:txBody>
      </p:sp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C1A83C34-7BAE-5E7A-3EF2-09AC541AE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539" y="0"/>
            <a:ext cx="4825999" cy="6840000"/>
          </a:xfrm>
          <a:prstGeom prst="rect">
            <a:avLst/>
          </a:prstGeom>
        </p:spPr>
      </p:pic>
      <p:pic>
        <p:nvPicPr>
          <p:cNvPr id="5" name="Inhaltsplatzhalter 10">
            <a:extLst>
              <a:ext uri="{FF2B5EF4-FFF2-40B4-BE49-F238E27FC236}">
                <a16:creationId xmlns:a16="http://schemas.microsoft.com/office/drawing/2014/main" id="{75AEDA85-9E94-73BE-8E8B-527321D79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326" y="3176923"/>
            <a:ext cx="14993102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2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A8572-1A74-E276-6E84-F4DA420A5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3B29B7-4EF7-E9FE-6EC0-43E01712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07979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400" dirty="0" err="1">
                <a:latin typeface="+mn-lt"/>
              </a:rPr>
              <a:t>Coluccio</a:t>
            </a:r>
            <a:r>
              <a:rPr lang="de-DE" sz="3400" dirty="0">
                <a:latin typeface="+mn-lt"/>
              </a:rPr>
              <a:t> </a:t>
            </a:r>
            <a:r>
              <a:rPr lang="de-DE" sz="3400" dirty="0" err="1">
                <a:latin typeface="+mn-lt"/>
              </a:rPr>
              <a:t>Salutati</a:t>
            </a:r>
            <a:br>
              <a:rPr lang="de-DE" sz="3400" dirty="0">
                <a:latin typeface="+mn-lt"/>
              </a:rPr>
            </a:br>
            <a:r>
              <a:rPr lang="de-DE" sz="3400" dirty="0">
                <a:latin typeface="+mn-lt"/>
              </a:rPr>
              <a:t>1331-1406</a:t>
            </a:r>
            <a:br>
              <a:rPr lang="de-DE" sz="3400" i="1" dirty="0">
                <a:latin typeface="+mn-lt"/>
              </a:rPr>
            </a:br>
            <a:endParaRPr lang="de-DE" sz="3400" dirty="0"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59C628C-6154-1768-30B4-2575272B7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86" y="0"/>
            <a:ext cx="4332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17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A9B02-00BE-0409-D53C-1148874B8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AB5B2E-7DFC-41A4-6B95-03916AD10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063106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400" dirty="0"/>
              <a:t>Literatur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B6A5720-F282-1CE8-2CC4-86527877D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2280995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Kurt von Fischer: Sprache und Musik im italienischen 	Trecento. Zur Frage einer Frührenaissance, in: 	Musik und Text in der Mehrstimmigkeit des 14. 	und 15. </a:t>
            </a:r>
            <a:r>
              <a:rPr lang="de-DE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Jhs</a:t>
            </a: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., Kassel 1984, S. 37-54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Dorothea Baumann: Die Musik des 14. Jahrhunderts: 	Italien, in: Hartmut Möller und Rudolf Stephan 	(</a:t>
            </a:r>
            <a:r>
              <a:rPr lang="de-DE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Hg</a:t>
            </a: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.): Die Musik des Mittelalters, Laaber 1991 	(Neues Handbuch der Musikwissenschaft 2),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S. 385-445.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8488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11A8F-7E05-EF27-B15E-0D9933AC0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F5BD6A-A01E-5A5F-B7A8-16BDF826F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26" y="977184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b="1" dirty="0"/>
              <a:t>Klangbeispiel:</a:t>
            </a:r>
            <a:br>
              <a:rPr lang="de-DE" sz="2800" b="1" dirty="0"/>
            </a:br>
            <a:r>
              <a:rPr lang="de-DE" sz="2800" dirty="0">
                <a:ea typeface="Calibri" panose="020F0502020204030204" pitchFamily="34" charset="0"/>
              </a:rPr>
              <a:t>Lorenzo da Firenze: </a:t>
            </a:r>
            <a:r>
              <a:rPr lang="de-DE" sz="2800" i="1" dirty="0">
                <a:ea typeface="Calibri" panose="020F0502020204030204" pitchFamily="34" charset="0"/>
              </a:rPr>
              <a:t>Come in sul </a:t>
            </a:r>
            <a:r>
              <a:rPr lang="de-DE" sz="2800" i="1" dirty="0" err="1">
                <a:ea typeface="Calibri" panose="020F0502020204030204" pitchFamily="34" charset="0"/>
              </a:rPr>
              <a:t>fonte</a:t>
            </a:r>
            <a:r>
              <a:rPr lang="de-DE" sz="2800" dirty="0">
                <a:ea typeface="Calibri" panose="020F0502020204030204" pitchFamily="34" charset="0"/>
              </a:rPr>
              <a:t> </a:t>
            </a:r>
            <a:br>
              <a:rPr lang="de-DE" sz="2800" dirty="0">
                <a:ea typeface="Calibri" panose="020F0502020204030204" pitchFamily="34" charset="0"/>
              </a:rPr>
            </a:br>
            <a:r>
              <a:rPr lang="de-DE" sz="2800" dirty="0">
                <a:ea typeface="Calibri" panose="020F0502020204030204" pitchFamily="34" charset="0"/>
              </a:rPr>
              <a:t>Madrigal auf einen Text von Giovanni Boccaccio </a:t>
            </a:r>
            <a:br>
              <a:rPr lang="de-DE" sz="2800" dirty="0"/>
            </a:br>
            <a:endParaRPr lang="de-DE" sz="2800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1530AF9-CF44-CB2B-893F-4E3DCA431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17" y="2019226"/>
            <a:ext cx="6262154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86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B76DC-5790-4374-DA29-2ED0BBC69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4693"/>
            <a:ext cx="7886700" cy="104204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3100" dirty="0"/>
              <a:t>Illustration zum ersten Tag in </a:t>
            </a:r>
            <a:br>
              <a:rPr lang="de-DE" sz="3100" dirty="0"/>
            </a:br>
            <a:r>
              <a:rPr lang="de-DE" sz="3100" dirty="0"/>
              <a:t>Giovanni Boccaccios </a:t>
            </a:r>
            <a:r>
              <a:rPr lang="de-DE" sz="3100" i="1" dirty="0" err="1"/>
              <a:t>Decameron</a:t>
            </a:r>
            <a:r>
              <a:rPr lang="de-DE" sz="3100" i="1" dirty="0"/>
              <a:t> </a:t>
            </a:r>
            <a:r>
              <a:rPr lang="de-DE" sz="3100" dirty="0"/>
              <a:t>(1349-1351)</a:t>
            </a:r>
            <a:br>
              <a:rPr lang="de-DE" sz="3100" dirty="0"/>
            </a:br>
            <a:r>
              <a:rPr lang="de-DE" sz="3100" dirty="0"/>
              <a:t>der Autor, umgeben von (zehn) jungen Menschen</a:t>
            </a:r>
            <a:endParaRPr lang="de-DE" sz="2800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493B3B1A-D27D-DCAA-370D-E953CD734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0059" y="1991713"/>
            <a:ext cx="653631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57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50468C-ECF0-A29F-C15C-5A4A3C420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34" y="2386958"/>
            <a:ext cx="7886700" cy="1042042"/>
          </a:xfrm>
        </p:spPr>
        <p:txBody>
          <a:bodyPr>
            <a:normAutofit/>
          </a:bodyPr>
          <a:lstStyle/>
          <a:p>
            <a:pPr algn="r"/>
            <a:r>
              <a:rPr lang="de-DE" sz="2800" b="1" dirty="0"/>
              <a:t>Trecento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AC6B0C1-05EB-54FC-41F0-7258FE381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361" y="-1234566"/>
            <a:ext cx="6940873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97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07709A-FEE8-5B00-642E-1B836192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57870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dirty="0"/>
              <a:t>Boccaccios </a:t>
            </a:r>
            <a:r>
              <a:rPr lang="de-DE" sz="2800" i="1" dirty="0" err="1"/>
              <a:t>Decameron</a:t>
            </a:r>
            <a:r>
              <a:rPr lang="de-DE" sz="2800" dirty="0"/>
              <a:t>: Bankett</a:t>
            </a:r>
            <a:br>
              <a:rPr lang="de-DE" sz="2800" dirty="0"/>
            </a:br>
            <a:endParaRPr lang="de-DE" sz="2800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8ACE9F7A-830E-6C1B-D35F-898B31593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140" y="1465502"/>
            <a:ext cx="856172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27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16209-F0B8-3FD8-EAF0-ED21DE53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3145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/>
              <a:t>Madrigal im Trecento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F20C31-3AC1-69F3-2522-7C3D38D8D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37486"/>
            <a:ext cx="7886700" cy="3907369"/>
          </a:xfrm>
        </p:spPr>
        <p:txBody>
          <a:bodyPr/>
          <a:lstStyle/>
          <a:p>
            <a:r>
              <a:rPr lang="de-DE" dirty="0"/>
              <a:t>Strophen (</a:t>
            </a:r>
            <a:r>
              <a:rPr lang="de-DE" dirty="0" err="1"/>
              <a:t>terzetto</a:t>
            </a:r>
            <a:r>
              <a:rPr lang="de-DE" dirty="0"/>
              <a:t>) mit jeweils drei Versen (11-Silber)</a:t>
            </a:r>
          </a:p>
          <a:p>
            <a:r>
              <a:rPr lang="de-DE" dirty="0"/>
              <a:t>nach den Strophen folgt ein einzeiliger, oft kontrastierender Abschnitt (Ritornell)</a:t>
            </a:r>
          </a:p>
          <a:p>
            <a:r>
              <a:rPr lang="de-DE" dirty="0"/>
              <a:t>jede Verszeile mündet in Kadenz, überwiegend in Unisono, gelegentlich in Oktave, selten in Quinte</a:t>
            </a:r>
          </a:p>
          <a:p>
            <a:r>
              <a:rPr lang="de-DE" dirty="0"/>
              <a:t>Oberstimme hat ausgedehnte Melismen mit kurzen syllabischen Passagen</a:t>
            </a:r>
          </a:p>
        </p:txBody>
      </p:sp>
    </p:spTree>
    <p:extLst>
      <p:ext uri="{BB962C8B-B14F-4D97-AF65-F5344CB8AC3E}">
        <p14:creationId xmlns:p14="http://schemas.microsoft.com/office/powerpoint/2010/main" val="3813823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6599E8-87D4-CB1E-3FAE-59176A046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24" y="3429000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2700" dirty="0"/>
              <a:t>Heirat von </a:t>
            </a:r>
            <a:r>
              <a:rPr lang="de-DE" sz="2700" b="1" dirty="0"/>
              <a:t>Gian Galeazzo Visconti </a:t>
            </a:r>
            <a:br>
              <a:rPr lang="de-DE" sz="2700" b="1" dirty="0"/>
            </a:br>
            <a:r>
              <a:rPr lang="de-DE" sz="2700" dirty="0"/>
              <a:t>und seiner Cousine </a:t>
            </a:r>
            <a:r>
              <a:rPr lang="de-DE" sz="2700" b="1" dirty="0"/>
              <a:t>Caterina Visconti</a:t>
            </a:r>
            <a:br>
              <a:rPr lang="de-DE" sz="2700" b="1" dirty="0"/>
            </a:br>
            <a:r>
              <a:rPr lang="de-DE" sz="2700" dirty="0"/>
              <a:t>1380, dargestellt als Heilige Anna </a:t>
            </a:r>
            <a:br>
              <a:rPr lang="de-DE" sz="2700" dirty="0"/>
            </a:br>
            <a:r>
              <a:rPr lang="de-DE" sz="2700" dirty="0"/>
              <a:t>und Heiliger Joachim</a:t>
            </a:r>
            <a:br>
              <a:rPr lang="de-DE" sz="2700" dirty="0"/>
            </a:br>
            <a:br>
              <a:rPr lang="de-DE" sz="2700" dirty="0"/>
            </a:br>
            <a:r>
              <a:rPr lang="de-DE" sz="2700" dirty="0"/>
              <a:t>Gian Galeazzos Sohn Azzone </a:t>
            </a:r>
            <a:br>
              <a:rPr lang="de-DE" sz="2700" dirty="0"/>
            </a:br>
            <a:r>
              <a:rPr lang="de-DE" sz="2700" dirty="0"/>
              <a:t>(1368-1381) (die kleine Figur rechts)</a:t>
            </a:r>
            <a:br>
              <a:rPr lang="de-DE" sz="2700" dirty="0"/>
            </a:br>
            <a:r>
              <a:rPr lang="de-DE" sz="2700" dirty="0"/>
              <a:t>und seine Tochter Valentina</a:t>
            </a:r>
            <a:br>
              <a:rPr lang="de-DE" sz="2700" dirty="0"/>
            </a:br>
            <a:r>
              <a:rPr lang="de-DE" sz="2700" dirty="0"/>
              <a:t>(1371-1408) (die kleine Figur links),</a:t>
            </a:r>
            <a:br>
              <a:rPr lang="de-DE" sz="2700" dirty="0"/>
            </a:br>
            <a:r>
              <a:rPr lang="de-DE" sz="2700" dirty="0"/>
              <a:t>Kinder aus seiner ersten Ehe mit</a:t>
            </a:r>
            <a:br>
              <a:rPr lang="de-DE" sz="2700" dirty="0"/>
            </a:br>
            <a:r>
              <a:rPr lang="de-DE" sz="2700" dirty="0"/>
              <a:t>Isabella von Valois (1348-1373), </a:t>
            </a:r>
            <a:br>
              <a:rPr lang="de-DE" sz="2700" dirty="0"/>
            </a:br>
            <a:r>
              <a:rPr lang="de-DE" sz="2700" dirty="0"/>
              <a:t>waren Zeugen dieser Trauung</a:t>
            </a:r>
            <a:br>
              <a:rPr lang="de-DE" sz="2700" dirty="0"/>
            </a:br>
            <a:br>
              <a:rPr lang="de-DE" sz="3100" dirty="0"/>
            </a:br>
            <a:endParaRPr lang="de-DE" sz="31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38C600D-C8FA-D406-F2C2-7C61824D4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1479" y="1129850"/>
            <a:ext cx="380172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31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075E1-4EE6-5736-0D0A-A9E0611D4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30596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/>
              <a:t>Gelegenheitskompositionen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5A57041-2442-20DF-C235-86D66D531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638"/>
            <a:ext cx="15904688" cy="4680000"/>
          </a:xfrm>
        </p:spPr>
      </p:pic>
    </p:spTree>
    <p:extLst>
      <p:ext uri="{BB962C8B-B14F-4D97-AF65-F5344CB8AC3E}">
        <p14:creationId xmlns:p14="http://schemas.microsoft.com/office/powerpoint/2010/main" val="3884072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8903AA-4E76-691B-0DB2-0EBD20031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4134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/>
              <a:t>Stadt als Ort kreativer Möglichkeiten</a:t>
            </a:r>
            <a:br>
              <a:rPr lang="de-DE" sz="2800" dirty="0"/>
            </a:br>
            <a:r>
              <a:rPr lang="de-DE" sz="2800" dirty="0"/>
              <a:t>Florenz im 14. Jahrhundert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0B18B4F-25A3-2BF6-C5BB-BB6416CD6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2267" y="2000340"/>
            <a:ext cx="587946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51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DD1FF1-74FF-12CD-6B3F-7B0CF3F6E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482489"/>
            <a:ext cx="7886700" cy="1042042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de-DE" sz="2700" dirty="0"/>
              <a:t>Florenz ist um 1300 mit mehr als 90.000 Einwohnern eine der größten Städten Europas. Tuchhersteller, Händler, Bankiers entfalten kapitalistische Geschäftigkeit. Es entstehen Pracht- bauten wie der 1314 vollendete Palazzo della Signoria (heute Palazzo Vecchio, hinten rechts). Vor dem Sitz der Stadtregie- </a:t>
            </a:r>
            <a:r>
              <a:rPr lang="de-DE" sz="2700" dirty="0" err="1"/>
              <a:t>rung</a:t>
            </a:r>
            <a:r>
              <a:rPr lang="de-DE" sz="2700" dirty="0"/>
              <a:t> haben sich Menschen zu einem Festumzug versammelt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3E06247-5B42-3AFC-FAD6-F7634C9BC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6777" y="2951163"/>
            <a:ext cx="4928467" cy="39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03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F5D3C-0BE3-65D1-DBEE-19CFC0457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434DD-7D6A-B0D2-4211-E35B42620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69636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Literatur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3BE036-723B-FDD8-92A5-C0C271353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481" y="1944565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Fernand Braudel: Modell Italien 1450-1650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	Stuttgart 1991</a:t>
            </a:r>
            <a:endParaRPr lang="de-D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dirty="0">
                <a:effectLst/>
                <a:ea typeface="Calibri" panose="020F0502020204030204" pitchFamily="34" charset="0"/>
              </a:rPr>
              <a:t>Enrico </a:t>
            </a:r>
            <a:r>
              <a:rPr lang="de-DE" dirty="0" err="1">
                <a:effectLst/>
                <a:ea typeface="Calibri" panose="020F0502020204030204" pitchFamily="34" charset="0"/>
              </a:rPr>
              <a:t>Castelnuovo</a:t>
            </a:r>
            <a:r>
              <a:rPr lang="de-DE" dirty="0">
                <a:effectLst/>
                <a:ea typeface="Calibri" panose="020F0502020204030204" pitchFamily="34" charset="0"/>
              </a:rPr>
              <a:t>: Kunst der Städte, Kunst der Höfe 	zwischen dem 12. und 14. Jh., in: Luciano 	</a:t>
            </a:r>
            <a:r>
              <a:rPr lang="de-DE" dirty="0" err="1">
                <a:effectLst/>
                <a:ea typeface="Calibri" panose="020F0502020204030204" pitchFamily="34" charset="0"/>
              </a:rPr>
              <a:t>Bellosi</a:t>
            </a:r>
            <a:r>
              <a:rPr lang="de-DE" dirty="0">
                <a:effectLst/>
                <a:ea typeface="Calibri" panose="020F0502020204030204" pitchFamily="34" charset="0"/>
              </a:rPr>
              <a:t>, Enrico </a:t>
            </a:r>
            <a:r>
              <a:rPr lang="de-DE" dirty="0" err="1">
                <a:effectLst/>
                <a:ea typeface="Calibri" panose="020F0502020204030204" pitchFamily="34" charset="0"/>
              </a:rPr>
              <a:t>Castelnuovo</a:t>
            </a:r>
            <a:r>
              <a:rPr lang="de-DE" dirty="0">
                <a:effectLst/>
                <a:ea typeface="Calibri" panose="020F0502020204030204" pitchFamily="34" charset="0"/>
              </a:rPr>
              <a:t> usw.: Italienische 	Kunst: Eine neue Sicht auf ihre Geschichte, mit 	einem Vorwort von Willibald Sauerländer, 2 	Bde., Berlin 1987 in dt. Übersetzung, Bd. 2, S. 	245-299</a:t>
            </a: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7160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F3E5B-ADD9-3D98-A33C-EB0A5585C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B44AF-7924-2A92-F63C-CC3F94E64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432" y="739832"/>
            <a:ext cx="7886700" cy="104204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800" dirty="0">
                <a:latin typeface="+mn-lt"/>
              </a:rPr>
              <a:t>Ambrogio Lorenzetti: Fresken einer guten und einer schlechten Regierung, Palazzo </a:t>
            </a:r>
            <a:r>
              <a:rPr lang="de-DE" sz="2800" dirty="0" err="1">
                <a:latin typeface="+mn-lt"/>
              </a:rPr>
              <a:t>Pubblico</a:t>
            </a:r>
            <a:r>
              <a:rPr lang="de-DE" sz="2800" dirty="0">
                <a:latin typeface="+mn-lt"/>
              </a:rPr>
              <a:t> in Siena (1338/39)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9C74A4D4-25EC-8068-F89E-5BBBEA18B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270"/>
            <a:ext cx="9162451" cy="3960000"/>
          </a:xfrm>
        </p:spPr>
      </p:pic>
    </p:spTree>
    <p:extLst>
      <p:ext uri="{BB962C8B-B14F-4D97-AF65-F5344CB8AC3E}">
        <p14:creationId xmlns:p14="http://schemas.microsoft.com/office/powerpoint/2010/main" val="626653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23E01-B668-DABF-8491-414099777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9AEA294-483D-74E0-6B71-49C1D656F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171591"/>
            <a:ext cx="7199999" cy="5400000"/>
          </a:xfrm>
        </p:spPr>
      </p:pic>
    </p:spTree>
    <p:extLst>
      <p:ext uri="{BB962C8B-B14F-4D97-AF65-F5344CB8AC3E}">
        <p14:creationId xmlns:p14="http://schemas.microsoft.com/office/powerpoint/2010/main" val="2342432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2A674D-E738-3B31-9214-BCB75DC7A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6A6F821-7256-50E8-1AE9-D58B3EDB6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0" y="1253581"/>
            <a:ext cx="8694000" cy="5400000"/>
          </a:xfrm>
        </p:spPr>
      </p:pic>
    </p:spTree>
    <p:extLst>
      <p:ext uri="{BB962C8B-B14F-4D97-AF65-F5344CB8AC3E}">
        <p14:creationId xmlns:p14="http://schemas.microsoft.com/office/powerpoint/2010/main" val="2612540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B3674-8708-B267-3A79-6FA54F5D5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49251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400" dirty="0"/>
              <a:t>Giotto, Meeting at </a:t>
            </a:r>
            <a:r>
              <a:rPr lang="de-DE" sz="2400" dirty="0" err="1"/>
              <a:t>the</a:t>
            </a:r>
            <a:r>
              <a:rPr lang="de-DE" sz="2400" dirty="0"/>
              <a:t> Golden Gate, </a:t>
            </a:r>
            <a:br>
              <a:rPr lang="de-DE" sz="2400" dirty="0"/>
            </a:br>
            <a:r>
              <a:rPr lang="de-DE" sz="2400" dirty="0"/>
              <a:t>Arena (</a:t>
            </a:r>
            <a:r>
              <a:rPr lang="de-DE" sz="2400" dirty="0" err="1"/>
              <a:t>Scrovegni</a:t>
            </a:r>
            <a:r>
              <a:rPr lang="de-DE" sz="2400" dirty="0"/>
              <a:t>) Chapel, Padua, c. 1305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80561D-F710-B407-BB52-ECD9821C2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90D779-7491-95F1-8684-61EEBC811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077" y="1529102"/>
            <a:ext cx="5630278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02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D6F76-ABC9-CDFC-A5E0-B78467FB9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772C225-FDBD-692F-72B4-D3A5F0051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0" y="1286177"/>
            <a:ext cx="7039720" cy="5040000"/>
          </a:xfrm>
        </p:spPr>
      </p:pic>
    </p:spTree>
    <p:extLst>
      <p:ext uri="{BB962C8B-B14F-4D97-AF65-F5344CB8AC3E}">
        <p14:creationId xmlns:p14="http://schemas.microsoft.com/office/powerpoint/2010/main" val="2242540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2F424-B6DA-B7F3-D1D0-DC9815CEA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F11B7-4A41-2396-74EA-D2A1D0781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79" y="593183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>
                <a:latin typeface="+mn-lt"/>
              </a:rPr>
              <a:t>Auswirkungen der guten Regierung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9467598-6DAF-CF0C-33E0-88DB57AA7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0" y="1458000"/>
            <a:ext cx="9169810" cy="5400000"/>
          </a:xfrm>
        </p:spPr>
      </p:pic>
    </p:spTree>
    <p:extLst>
      <p:ext uri="{BB962C8B-B14F-4D97-AF65-F5344CB8AC3E}">
        <p14:creationId xmlns:p14="http://schemas.microsoft.com/office/powerpoint/2010/main" val="241910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B82810-FFD8-2553-9487-4817C25C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C53B492-01D8-FEAF-5BB8-E6294FAC4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51" y="1200871"/>
            <a:ext cx="7715729" cy="5400000"/>
          </a:xfrm>
        </p:spPr>
      </p:pic>
    </p:spTree>
    <p:extLst>
      <p:ext uri="{BB962C8B-B14F-4D97-AF65-F5344CB8AC3E}">
        <p14:creationId xmlns:p14="http://schemas.microsoft.com/office/powerpoint/2010/main" val="1802836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DFEDB6-53F3-2328-CA0B-0EF90C10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ADBEC1F-A9C7-5D68-9236-24DF7CF35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67" y="0"/>
            <a:ext cx="5026533" cy="6840000"/>
          </a:xfrm>
        </p:spPr>
      </p:pic>
    </p:spTree>
    <p:extLst>
      <p:ext uri="{BB962C8B-B14F-4D97-AF65-F5344CB8AC3E}">
        <p14:creationId xmlns:p14="http://schemas.microsoft.com/office/powerpoint/2010/main" val="1330029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A398E-2B8E-049B-A129-83F4F530E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6FF8FD-E8A7-6A42-54D5-6B46A8207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600" dirty="0" err="1"/>
              <a:t>Franceso</a:t>
            </a:r>
            <a:br>
              <a:rPr lang="de-DE" sz="3600" dirty="0"/>
            </a:br>
            <a:r>
              <a:rPr lang="de-DE" sz="3600" dirty="0" err="1"/>
              <a:t>Landini</a:t>
            </a:r>
            <a:endParaRPr lang="de-DE" sz="3600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42C3B71-C475-9195-D4CF-DC21B2887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2595030"/>
            <a:ext cx="7886700" cy="54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4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24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4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Codex </a:t>
            </a:r>
            <a:r>
              <a:rPr lang="de-DE" sz="24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Squarcialupi</a:t>
            </a:r>
            <a:r>
              <a:rPr lang="de-DE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</a:p>
          <a:p>
            <a:pPr marL="0" indent="0">
              <a:buNone/>
            </a:pPr>
            <a:r>
              <a:rPr lang="de-DE" sz="2400" dirty="0" err="1">
                <a:cs typeface="Times New Roman" panose="02020603050405020304" pitchFamily="18" charset="0"/>
              </a:rPr>
              <a:t>Biblioteca</a:t>
            </a:r>
            <a:r>
              <a:rPr lang="de-DE" sz="2400" dirty="0"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cs typeface="Times New Roman" panose="02020603050405020304" pitchFamily="18" charset="0"/>
              </a:rPr>
              <a:t>Medicea</a:t>
            </a:r>
            <a:r>
              <a:rPr lang="de-DE" sz="2400" dirty="0"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de-DE" sz="2400" dirty="0" err="1">
                <a:cs typeface="Times New Roman" panose="02020603050405020304" pitchFamily="18" charset="0"/>
              </a:rPr>
              <a:t>Laurenziana</a:t>
            </a:r>
            <a:endParaRPr lang="de-DE" sz="24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6B3670-3A75-37EC-0B72-288FD1616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83" y="0"/>
            <a:ext cx="586651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62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70846-E93D-74A2-E1A8-BA6A9B7B9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39" y="3230592"/>
            <a:ext cx="7886700" cy="1042042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de-DE" sz="2800" b="1" dirty="0"/>
              <a:t>Klangbeispiel: </a:t>
            </a:r>
            <a:br>
              <a:rPr lang="de-DE" sz="2800" b="1" dirty="0"/>
            </a:br>
            <a:r>
              <a:rPr lang="de-DE" sz="2800" dirty="0" err="1"/>
              <a:t>Franceso</a:t>
            </a:r>
            <a:r>
              <a:rPr lang="de-DE" sz="2800" dirty="0"/>
              <a:t> </a:t>
            </a:r>
            <a:r>
              <a:rPr lang="de-DE" sz="2800" dirty="0" err="1"/>
              <a:t>Landini</a:t>
            </a:r>
            <a:r>
              <a:rPr lang="de-DE" sz="2800" dirty="0"/>
              <a:t>: </a:t>
            </a:r>
            <a:r>
              <a:rPr lang="de-DE" sz="2800" i="1" dirty="0"/>
              <a:t>Ochi </a:t>
            </a:r>
            <a:r>
              <a:rPr lang="de-DE" sz="2800" i="1" dirty="0" err="1"/>
              <a:t>dolenti</a:t>
            </a:r>
            <a:r>
              <a:rPr lang="de-DE" sz="2800" i="1" dirty="0"/>
              <a:t> </a:t>
            </a:r>
            <a:r>
              <a:rPr lang="de-DE" sz="2800" i="1" dirty="0" err="1"/>
              <a:t>mie</a:t>
            </a:r>
            <a:br>
              <a:rPr lang="de-DE" sz="2800" i="1" dirty="0"/>
            </a:br>
            <a:r>
              <a:rPr lang="de-DE" sz="2800" dirty="0" err="1"/>
              <a:t>Ballata</a:t>
            </a:r>
            <a:br>
              <a:rPr lang="de-DE" sz="2800" dirty="0"/>
            </a:br>
            <a:br>
              <a:rPr lang="de-DE" sz="2800" dirty="0"/>
            </a:br>
            <a:r>
              <a:rPr lang="it-IT" sz="2400" dirty="0" err="1"/>
              <a:t>Ochi</a:t>
            </a:r>
            <a:r>
              <a:rPr lang="it-IT" sz="2400" dirty="0"/>
              <a:t> dolenti mie, che pur piangete,</a:t>
            </a:r>
            <a:br>
              <a:rPr lang="it-IT" sz="2400" dirty="0"/>
            </a:br>
            <a:r>
              <a:rPr lang="it-IT" sz="2400" dirty="0" err="1"/>
              <a:t>po</a:t>
            </a:r>
            <a:r>
              <a:rPr lang="it-IT" sz="2400" dirty="0"/>
              <a:t> che vedete,</a:t>
            </a:r>
            <a:br>
              <a:rPr lang="it-IT" sz="2400" dirty="0"/>
            </a:br>
            <a:r>
              <a:rPr lang="it-IT" sz="2400" dirty="0"/>
              <a:t>che sol per </a:t>
            </a:r>
            <a:r>
              <a:rPr lang="it-IT" sz="2400" dirty="0" err="1"/>
              <a:t>honestà</a:t>
            </a:r>
            <a:r>
              <a:rPr lang="it-IT" sz="2400" dirty="0"/>
              <a:t> non vi contento.</a:t>
            </a:r>
            <a:br>
              <a:rPr lang="it-IT" sz="2400" dirty="0"/>
            </a:br>
            <a:br>
              <a:rPr lang="it-IT" sz="2400" dirty="0"/>
            </a:br>
            <a:r>
              <a:rPr lang="it-IT" sz="2400" dirty="0"/>
              <a:t>Non a diviso la mente 'l disio</a:t>
            </a:r>
            <a:br>
              <a:rPr lang="it-IT" sz="2400" dirty="0"/>
            </a:br>
            <a:r>
              <a:rPr lang="it-IT" sz="2400" dirty="0"/>
              <a:t>Con voi che tante lagrime versate,</a:t>
            </a:r>
            <a:br>
              <a:rPr lang="it-IT" sz="2400" dirty="0"/>
            </a:br>
            <a:r>
              <a:rPr lang="it-IT" sz="2400" dirty="0" err="1"/>
              <a:t>perche</a:t>
            </a:r>
            <a:r>
              <a:rPr lang="it-IT" sz="2400" dirty="0"/>
              <a:t> da voi si cela </a:t>
            </a:r>
            <a:r>
              <a:rPr lang="it-IT" sz="2400" dirty="0" err="1"/>
              <a:t>el</a:t>
            </a:r>
            <a:r>
              <a:rPr lang="it-IT" sz="2400" dirty="0"/>
              <a:t> viso pio,</a:t>
            </a:r>
            <a:br>
              <a:rPr lang="it-IT" sz="2400" dirty="0"/>
            </a:br>
            <a:r>
              <a:rPr lang="it-IT" sz="2400" dirty="0"/>
              <a:t>il qual privato m'a da libertate.</a:t>
            </a:r>
            <a:br>
              <a:rPr lang="it-IT" sz="2400" dirty="0"/>
            </a:br>
            <a:br>
              <a:rPr lang="it-IT" sz="2400" dirty="0"/>
            </a:br>
            <a:r>
              <a:rPr lang="it-IT" sz="2400" dirty="0"/>
              <a:t>Gran virtù è </a:t>
            </a:r>
            <a:r>
              <a:rPr lang="it-IT" sz="2400" dirty="0" err="1"/>
              <a:t>rafrenar</a:t>
            </a:r>
            <a:r>
              <a:rPr lang="it-IT" sz="2400" dirty="0"/>
              <a:t> </a:t>
            </a:r>
            <a:r>
              <a:rPr lang="it-IT" sz="2400" dirty="0" err="1"/>
              <a:t>volontate</a:t>
            </a:r>
            <a:br>
              <a:rPr lang="it-IT" sz="2400" dirty="0"/>
            </a:br>
            <a:r>
              <a:rPr lang="it-IT" sz="2400" dirty="0"/>
              <a:t>Per </a:t>
            </a:r>
            <a:r>
              <a:rPr lang="it-IT" sz="2400" dirty="0" err="1"/>
              <a:t>honestate</a:t>
            </a:r>
            <a:r>
              <a:rPr lang="it-IT" sz="2400" dirty="0"/>
              <a:t>,</a:t>
            </a:r>
            <a:br>
              <a:rPr lang="it-IT" sz="2400" dirty="0"/>
            </a:br>
            <a:r>
              <a:rPr lang="it-IT" sz="2400" dirty="0"/>
              <a:t>che seguir donna è </a:t>
            </a:r>
            <a:r>
              <a:rPr lang="it-IT" sz="2400" dirty="0" err="1"/>
              <a:t>sfferir</a:t>
            </a:r>
            <a:r>
              <a:rPr lang="it-IT" sz="2400" dirty="0"/>
              <a:t> tormento.</a:t>
            </a:r>
            <a:br>
              <a:rPr lang="it-IT" sz="2400" dirty="0"/>
            </a:br>
            <a:br>
              <a:rPr lang="it-IT" sz="2400" dirty="0"/>
            </a:br>
            <a:r>
              <a:rPr lang="it-IT" sz="2400" dirty="0" err="1"/>
              <a:t>Ochi</a:t>
            </a:r>
            <a:r>
              <a:rPr lang="it-IT" sz="2400" dirty="0"/>
              <a:t> dolenti mie ....</a:t>
            </a:r>
            <a:br>
              <a:rPr lang="it-IT" sz="2400" dirty="0"/>
            </a:br>
            <a:endParaRPr lang="de-DE" sz="2400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82CFD2A-999D-150E-6E71-F6BFFD3C4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0413" y="0"/>
            <a:ext cx="314204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67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372E2-78CC-0EFA-6B4C-41A3ADDA6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39025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b="1" dirty="0"/>
              <a:t>Exkurs</a:t>
            </a:r>
            <a:r>
              <a:rPr lang="de-DE" sz="2800" dirty="0"/>
              <a:t>: Blind komponieren, </a:t>
            </a:r>
            <a:br>
              <a:rPr lang="de-DE" sz="2800" dirty="0"/>
            </a:br>
            <a:r>
              <a:rPr lang="de-DE" sz="2800" dirty="0"/>
              <a:t>Klavier spielen und unterrichten</a:t>
            </a:r>
            <a:br>
              <a:rPr lang="de-DE" sz="2800" dirty="0"/>
            </a:br>
            <a:r>
              <a:rPr lang="de-DE" altLang="de-DE" sz="2800" dirty="0"/>
              <a:t>David </a:t>
            </a:r>
            <a:r>
              <a:rPr lang="de-DE" altLang="de-DE" sz="2800" dirty="0" err="1"/>
              <a:t>Wilkie</a:t>
            </a:r>
            <a:r>
              <a:rPr lang="de-DE" altLang="de-DE" sz="2800" dirty="0"/>
              <a:t>: Blinder Geiger (1807)</a:t>
            </a:r>
            <a:endParaRPr lang="de-DE" sz="28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614CAD1-C103-905C-1F47-BAEC1795B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045" y="2250506"/>
            <a:ext cx="518191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56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C8AEF5-2F37-0794-A084-54B3BA24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78" y="984177"/>
            <a:ext cx="7886700" cy="1042042"/>
          </a:xfrm>
        </p:spPr>
        <p:txBody>
          <a:bodyPr>
            <a:normAutofit/>
          </a:bodyPr>
          <a:lstStyle/>
          <a:p>
            <a:r>
              <a:rPr lang="de-DE" altLang="de-DE" sz="2800" dirty="0"/>
              <a:t>Reinmar von </a:t>
            </a:r>
            <a:r>
              <a:rPr lang="de-DE" altLang="de-DE" sz="2800" dirty="0" err="1"/>
              <a:t>Zweter</a:t>
            </a:r>
            <a:r>
              <a:rPr lang="de-DE" altLang="de-DE" sz="2800" dirty="0"/>
              <a:t>	Conrad </a:t>
            </a:r>
            <a:r>
              <a:rPr lang="de-DE" altLang="de-DE" sz="2800" dirty="0" err="1"/>
              <a:t>Paumann</a:t>
            </a:r>
            <a:br>
              <a:rPr lang="de-DE" altLang="de-DE" sz="2800" dirty="0"/>
            </a:br>
            <a:r>
              <a:rPr lang="de-DE" altLang="de-DE" sz="2800" dirty="0"/>
              <a:t>1200-1248			1410-1473</a:t>
            </a:r>
            <a:endParaRPr lang="de-DE" sz="2800" dirty="0"/>
          </a:p>
        </p:txBody>
      </p:sp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4FE23F24-B516-2E61-FCE8-DF40FA4BE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2026219"/>
            <a:ext cx="5145470" cy="288365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CB13182-A551-EDBE-802E-13D22939F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13" y="2026219"/>
            <a:ext cx="312555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9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8028AD-38BD-B260-F38F-93F1E6A7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45" y="1107228"/>
            <a:ext cx="7886700" cy="1042042"/>
          </a:xfrm>
        </p:spPr>
        <p:txBody>
          <a:bodyPr>
            <a:normAutofit/>
          </a:bodyPr>
          <a:lstStyle/>
          <a:p>
            <a:pPr marL="0">
              <a:spcBef>
                <a:spcPts val="500"/>
              </a:spcBef>
            </a:pPr>
            <a:r>
              <a:rPr lang="de-DE" altLang="de-DE" sz="2800" dirty="0"/>
              <a:t>Louis Vierne 			Helmut </a:t>
            </a:r>
            <a:r>
              <a:rPr lang="de-DE" altLang="de-DE" sz="2800" dirty="0" err="1"/>
              <a:t>Walcha</a:t>
            </a:r>
            <a:br>
              <a:rPr lang="de-DE" altLang="de-DE" sz="2800" dirty="0"/>
            </a:br>
            <a:r>
              <a:rPr lang="de-DE" altLang="de-DE" sz="2800" dirty="0"/>
              <a:t>(1870-1937) 			(1907-1991)	</a:t>
            </a:r>
            <a:endParaRPr lang="de-DE" sz="28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295CB45-8DB2-ABAC-B6F4-E0CCA8209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465" y="2235534"/>
            <a:ext cx="4328535" cy="287756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C92248E-EAFE-F31E-5086-4F175CE85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108" y="2235534"/>
            <a:ext cx="3816427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64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249463-23DF-3A36-B56F-469E0DDBF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51168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altLang="de-DE" sz="2800" dirty="0"/>
              <a:t>Maria Theresia Paradis (1759-1824)</a:t>
            </a:r>
            <a:br>
              <a:rPr lang="de-DE" altLang="de-DE" sz="2800" dirty="0"/>
            </a:br>
            <a:endParaRPr lang="de-DE" sz="2800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CC21B97-91BD-FAF9-DC09-E4B2A7A44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3223" y="1870942"/>
            <a:ext cx="692863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59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3906-0257-066F-5484-4296AFB00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A123F-84A9-650E-C81E-E0619CD1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87" y="674918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Komponisten des Trecento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87F458-7C69-F849-60C0-1CA7EDE75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4" y="1913021"/>
            <a:ext cx="7886700" cy="390736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Erste Generation: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Maestro Pietro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Jacopo da Bologna</a:t>
            </a: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Giovanni da Firenze</a:t>
            </a:r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	(rechts im Bild)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Gheradello</a:t>
            </a:r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 da Firenze</a:t>
            </a:r>
          </a:p>
          <a:p>
            <a:pPr marL="0" indent="0">
              <a:spcBef>
                <a:spcPts val="0"/>
              </a:spcBef>
              <a:buNone/>
            </a:pPr>
            <a:endParaRPr lang="de-DE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und etwas jünger: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Donato da Firenze und 	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Lorenzo da Firenze</a:t>
            </a:r>
          </a:p>
          <a:p>
            <a:pPr marL="0" indent="0">
              <a:spcBef>
                <a:spcPts val="0"/>
              </a:spcBef>
              <a:buNone/>
            </a:pPr>
            <a:endParaRPr lang="de-D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71E249B-7EA1-A9F2-8B1E-A627B621C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269" y="1622069"/>
            <a:ext cx="448235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35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ECF2D-E855-4853-7424-0975F25D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68" y="3035243"/>
            <a:ext cx="7886700" cy="1042042"/>
          </a:xfrm>
        </p:spPr>
        <p:txBody>
          <a:bodyPr>
            <a:noAutofit/>
          </a:bodyPr>
          <a:lstStyle/>
          <a:p>
            <a:r>
              <a:rPr lang="de-DE" altLang="de-DE" sz="2800" dirty="0"/>
              <a:t>Johann Riedinger: </a:t>
            </a:r>
            <a:br>
              <a:rPr lang="de-DE" altLang="de-DE" sz="2800" dirty="0"/>
            </a:br>
            <a:r>
              <a:rPr lang="de-DE" altLang="de-DE" sz="2800" dirty="0"/>
              <a:t>Notensetzbrett</a:t>
            </a:r>
            <a:br>
              <a:rPr lang="de-DE" altLang="de-DE" sz="2800" dirty="0"/>
            </a:br>
            <a:br>
              <a:rPr lang="de-DE" altLang="de-DE" sz="2800" dirty="0"/>
            </a:br>
            <a:r>
              <a:rPr lang="de-DE" altLang="de-DE" sz="2800" dirty="0"/>
              <a:t>Beschreibung</a:t>
            </a:r>
            <a:br>
              <a:rPr lang="de-DE" altLang="de-DE" sz="2800" dirty="0"/>
            </a:br>
            <a:r>
              <a:rPr lang="de-DE" altLang="de-DE" sz="2800" dirty="0"/>
              <a:t>in: </a:t>
            </a:r>
            <a:r>
              <a:rPr lang="de-DE" altLang="de-DE" sz="2800" i="1" dirty="0"/>
              <a:t>Allgemeine</a:t>
            </a:r>
            <a:br>
              <a:rPr lang="de-DE" altLang="de-DE" sz="2800" i="1" dirty="0"/>
            </a:br>
            <a:r>
              <a:rPr lang="de-DE" altLang="de-DE" sz="2800" i="1" dirty="0"/>
              <a:t>musikalische </a:t>
            </a:r>
            <a:br>
              <a:rPr lang="de-DE" altLang="de-DE" sz="2800" i="1" dirty="0"/>
            </a:br>
            <a:r>
              <a:rPr lang="de-DE" altLang="de-DE" sz="2800" i="1" dirty="0"/>
              <a:t>Zeitung</a:t>
            </a:r>
            <a:br>
              <a:rPr lang="de-DE" altLang="de-DE" sz="2800" i="1" dirty="0"/>
            </a:br>
            <a:r>
              <a:rPr lang="de-DE" altLang="de-DE" sz="2800" dirty="0"/>
              <a:t>31.10.1810</a:t>
            </a:r>
            <a:br>
              <a:rPr lang="de-DE" altLang="de-DE" sz="2800" dirty="0"/>
            </a:br>
            <a:endParaRPr lang="de-DE" sz="28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F84E188-8DCF-FEB5-C730-BF7BDE4ED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907" y="0"/>
            <a:ext cx="5962780" cy="8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18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3A5F6D-38F0-8E13-62F8-8754788A2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55" y="783750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altLang="de-DE" sz="2800" dirty="0"/>
              <a:t>Louis Braille (1809-1852) </a:t>
            </a:r>
            <a:br>
              <a:rPr lang="de-DE" altLang="de-DE" sz="2800" dirty="0"/>
            </a:br>
            <a:r>
              <a:rPr lang="de-DE" altLang="de-DE" sz="2800" dirty="0"/>
              <a:t>und die von ihm entwickelte Blindenschrift</a:t>
            </a:r>
            <a:endParaRPr lang="de-DE" sz="28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2602191-A3E9-7441-B162-A9B75985D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7275" y="2105761"/>
            <a:ext cx="4320000" cy="432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A453F84-13A4-F157-0FFB-234E32C60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2098" y="2105761"/>
            <a:ext cx="615130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45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AC256-8A0A-9085-0703-36E4EC98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7F2AE-9A37-6522-435C-AEDDC9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94" y="1146233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b="1" dirty="0"/>
              <a:t>Klangbeispiel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E3C5CC-9A6B-EC06-BEB8-29008E461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Jacopo da Bologna: </a:t>
            </a:r>
          </a:p>
          <a:p>
            <a:pPr marL="0" indent="0">
              <a:buNone/>
            </a:pPr>
            <a:r>
              <a:rPr lang="de-DE" sz="2400" i="1" dirty="0">
                <a:effectLst/>
                <a:ea typeface="Calibri" panose="020F0502020204030204" pitchFamily="34" charset="0"/>
              </a:rPr>
              <a:t>Aquila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altera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– </a:t>
            </a:r>
          </a:p>
          <a:p>
            <a:pPr marL="0" indent="0">
              <a:buNone/>
            </a:pPr>
            <a:r>
              <a:rPr lang="de-DE" sz="2400" i="1" dirty="0" err="1">
                <a:effectLst/>
                <a:ea typeface="Calibri" panose="020F0502020204030204" pitchFamily="34" charset="0"/>
              </a:rPr>
              <a:t>Creatura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gentile – </a:t>
            </a:r>
          </a:p>
          <a:p>
            <a:pPr marL="0" indent="0">
              <a:buNone/>
            </a:pPr>
            <a:r>
              <a:rPr lang="de-DE" sz="2400" i="1" dirty="0" err="1">
                <a:effectLst/>
                <a:ea typeface="Calibri" panose="020F0502020204030204" pitchFamily="34" charset="0"/>
              </a:rPr>
              <a:t>Uccel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di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dio</a:t>
            </a:r>
            <a:endParaRPr lang="de-DE" sz="2400" i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2400" dirty="0">
                <a:ea typeface="Calibri" panose="020F0502020204030204" pitchFamily="34" charset="0"/>
              </a:rPr>
              <a:t>dreistimmiges </a:t>
            </a:r>
          </a:p>
          <a:p>
            <a:pPr marL="0" indent="0">
              <a:buNone/>
            </a:pPr>
            <a:r>
              <a:rPr lang="de-DE" sz="2400" dirty="0">
                <a:ea typeface="Calibri" panose="020F0502020204030204" pitchFamily="34" charset="0"/>
              </a:rPr>
              <a:t>Madrigal</a:t>
            </a:r>
          </a:p>
          <a:p>
            <a:pPr marL="0" indent="0">
              <a:buNone/>
            </a:pPr>
            <a:endParaRPr lang="de-DE" sz="2400" i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2400" dirty="0"/>
              <a:t>	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FF63A0B-AA41-FD20-99B2-58D464223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675" y="130175"/>
            <a:ext cx="564832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90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EE595-5B00-E85D-9CB6-ADB9B277B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56FD0-67A3-428C-6F06-ABC35EB6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66" y="1183876"/>
            <a:ext cx="7886700" cy="1042042"/>
          </a:xfrm>
        </p:spPr>
        <p:txBody>
          <a:bodyPr>
            <a:normAutofit/>
          </a:bodyPr>
          <a:lstStyle/>
          <a:p>
            <a:r>
              <a:rPr lang="de-DE" sz="2800" dirty="0"/>
              <a:t>Komponisten des Trecento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35D96F9-D8D2-29FA-403D-2B17C58DA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Zweite </a:t>
            </a: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Generation: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Francesco </a:t>
            </a:r>
            <a:r>
              <a:rPr lang="de-DE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Landini</a:t>
            </a:r>
            <a:endParaRPr lang="de-DE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	(rechts im Bild)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Nicolò da Perugia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Bartolino</a:t>
            </a:r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de-DE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Padova</a:t>
            </a:r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Andrea da Firenze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F2771A-E863-D8EC-6B68-26ABAC65E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71" y="0"/>
            <a:ext cx="4702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99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9AD60-A3BE-FFD9-7127-E3CF8B5DB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08021-1A87-0A3C-9E48-05B0168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94" y="1146233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b="1" dirty="0"/>
              <a:t>Klangbeispiel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FF48D4-D877-16F0-75F9-9CFC85D26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Francesco </a:t>
            </a:r>
            <a:r>
              <a:rPr lang="de-DE" sz="2400" dirty="0" err="1">
                <a:effectLst/>
                <a:ea typeface="Calibri" panose="020F0502020204030204" pitchFamily="34" charset="0"/>
              </a:rPr>
              <a:t>Landini</a:t>
            </a:r>
            <a:endParaRPr lang="de-DE" sz="24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2400" dirty="0">
                <a:ea typeface="Calibri" panose="020F0502020204030204" pitchFamily="34" charset="0"/>
              </a:rPr>
              <a:t>(um 1325-1397)</a:t>
            </a:r>
          </a:p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de-DE" sz="2400" i="1" dirty="0">
                <a:effectLst/>
                <a:ea typeface="Calibri" panose="020F0502020204030204" pitchFamily="34" charset="0"/>
              </a:rPr>
              <a:t>Gram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piant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‘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agli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ochi</a:t>
            </a:r>
            <a:r>
              <a:rPr lang="de-DE" sz="2400" dirty="0">
                <a:effectLst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de-DE" sz="2400" dirty="0" err="1">
                <a:ea typeface="Calibri" panose="020F0502020204030204" pitchFamily="34" charset="0"/>
              </a:rPr>
              <a:t>Ballata</a:t>
            </a:r>
            <a:r>
              <a:rPr lang="de-DE" sz="2400" dirty="0"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de-DE" sz="2400" dirty="0"/>
              <a:t>	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7F5D24-1554-3B3E-A253-AD242F26A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87" y="0"/>
            <a:ext cx="5357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64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68750-E61B-E71F-FFA3-1B470C398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BF57993-54E3-101C-9E59-43320777E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2595030"/>
            <a:ext cx="7886700" cy="54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Codex </a:t>
            </a:r>
            <a:r>
              <a:rPr lang="de-DE" sz="24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Squarcialupi</a:t>
            </a:r>
            <a:r>
              <a:rPr lang="de-DE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</a:p>
          <a:p>
            <a:pPr marL="0" indent="0">
              <a:buNone/>
            </a:pPr>
            <a:r>
              <a:rPr lang="de-DE" sz="2400" dirty="0" err="1">
                <a:cs typeface="Times New Roman" panose="02020603050405020304" pitchFamily="18" charset="0"/>
              </a:rPr>
              <a:t>Biblioteca</a:t>
            </a:r>
            <a:r>
              <a:rPr lang="de-DE" sz="2400" dirty="0"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cs typeface="Times New Roman" panose="02020603050405020304" pitchFamily="18" charset="0"/>
              </a:rPr>
              <a:t>Medicea</a:t>
            </a:r>
            <a:r>
              <a:rPr lang="de-DE" sz="2400" dirty="0"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de-DE" sz="2400" dirty="0" err="1">
                <a:cs typeface="Times New Roman" panose="02020603050405020304" pitchFamily="18" charset="0"/>
              </a:rPr>
              <a:t>Laurenziana</a:t>
            </a:r>
            <a:r>
              <a:rPr lang="de-DE" sz="2400" dirty="0">
                <a:cs typeface="Times New Roman" panose="02020603050405020304" pitchFamily="18" charset="0"/>
              </a:rPr>
              <a:t> in Florenz</a:t>
            </a:r>
            <a:endParaRPr lang="de-DE" sz="2400" dirty="0"/>
          </a:p>
          <a:p>
            <a:pPr marL="0" indent="0">
              <a:buNone/>
            </a:pPr>
            <a:r>
              <a:rPr lang="en-US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Ms. </a:t>
            </a:r>
            <a:r>
              <a:rPr lang="en-US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Mediceo</a:t>
            </a:r>
            <a:r>
              <a:rPr lang="en-US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Palatino 87</a:t>
            </a:r>
            <a:endParaRPr lang="de-DE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DFB28A8-8EC9-11E2-9EAD-EA3BAC1B58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78" y="-252234"/>
            <a:ext cx="5142857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31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4F93DC-8DD5-4456-12C5-70257ABA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97419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Lorenzo da Firenze in the </a:t>
            </a:r>
            <a:r>
              <a:rPr lang="it-IT" sz="2800" i="1" dirty="0"/>
              <a:t>Codex </a:t>
            </a:r>
            <a:r>
              <a:rPr lang="it-IT" sz="2800" i="1" dirty="0" err="1"/>
              <a:t>Squarcialup</a:t>
            </a:r>
            <a:r>
              <a:rPr lang="it-IT" sz="2800" dirty="0" err="1"/>
              <a:t>i</a:t>
            </a:r>
            <a:endParaRPr lang="de-DE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19FCE1-9F80-0991-68DB-8706AF6C8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2A03820-6430-B9D4-1D13-C016161E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827"/>
            <a:ext cx="9144000" cy="590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08083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845</Words>
  <Application>Microsoft Office PowerPoint</Application>
  <PresentationFormat>Bildschirmpräsentation (4:3)</PresentationFormat>
  <Paragraphs>114</Paragraphs>
  <Slides>41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41</vt:i4>
      </vt:variant>
    </vt:vector>
  </HeadingPairs>
  <TitlesOfParts>
    <vt:vector size="52" baseType="lpstr">
      <vt:lpstr>Arial</vt:lpstr>
      <vt:lpstr>Brandon Grotesque Bold</vt:lpstr>
      <vt:lpstr>Brandon Grotesque Medium</vt:lpstr>
      <vt:lpstr>Brandon Grotesque Regular</vt:lpstr>
      <vt:lpstr>Calibri</vt:lpstr>
      <vt:lpstr>Calibri Light</vt:lpstr>
      <vt:lpstr>Times New Roman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Trecento</vt:lpstr>
      <vt:lpstr>Giotto, Meeting at the Golden Gate,  Arena (Scrovegni) Chapel, Padua, c. 1305</vt:lpstr>
      <vt:lpstr>Komponisten des Trecento</vt:lpstr>
      <vt:lpstr>Klangbeispiel</vt:lpstr>
      <vt:lpstr>Komponisten des Trecento</vt:lpstr>
      <vt:lpstr>Klangbeispiel</vt:lpstr>
      <vt:lpstr>PowerPoint-Präsentation</vt:lpstr>
      <vt:lpstr>Lorenzo da Firenze in the Codex Squarcialupi</vt:lpstr>
      <vt:lpstr>PowerPoint-Präsentation</vt:lpstr>
      <vt:lpstr>Klangbeispiel:  Donato da Firenze: I’ò perduto l’albero überliefert im Codex Squarcialupi </vt:lpstr>
      <vt:lpstr>„Dolce stil nuovo“</vt:lpstr>
      <vt:lpstr>Francesco Petrarca</vt:lpstr>
      <vt:lpstr>Boccaccio  über die Schönheit der Malerei von Giotto </vt:lpstr>
      <vt:lpstr>Florenz und Siena  als Zentren  eines neuen  künstlerischen  Selbstverständnisses</vt:lpstr>
      <vt:lpstr>Coluccio Salutati 1331-1406 </vt:lpstr>
      <vt:lpstr>Literatur</vt:lpstr>
      <vt:lpstr>Klangbeispiel: Lorenzo da Firenze: Come in sul fonte  Madrigal auf einen Text von Giovanni Boccaccio  </vt:lpstr>
      <vt:lpstr>Illustration zum ersten Tag in  Giovanni Boccaccios Decameron (1349-1351) der Autor, umgeben von (zehn) jungen Menschen</vt:lpstr>
      <vt:lpstr>Boccaccios Decameron: Bankett </vt:lpstr>
      <vt:lpstr>Madrigal im Trecento</vt:lpstr>
      <vt:lpstr>Heirat von Gian Galeazzo Visconti  und seiner Cousine Caterina Visconti 1380, dargestellt als Heilige Anna  und Heiliger Joachim  Gian Galeazzos Sohn Azzone  (1368-1381) (die kleine Figur rechts) und seine Tochter Valentina (1371-1408) (die kleine Figur links), Kinder aus seiner ersten Ehe mit Isabella von Valois (1348-1373),  waren Zeugen dieser Trauung  </vt:lpstr>
      <vt:lpstr>Gelegenheitskompositionen</vt:lpstr>
      <vt:lpstr>Stadt als Ort kreativer Möglichkeiten Florenz im 14. Jahrhundert</vt:lpstr>
      <vt:lpstr>Florenz ist um 1300 mit mehr als 90.000 Einwohnern eine der größten Städten Europas. Tuchhersteller, Händler, Bankiers entfalten kapitalistische Geschäftigkeit. Es entstehen Pracht- bauten wie der 1314 vollendete Palazzo della Signoria (heute Palazzo Vecchio, hinten rechts). Vor dem Sitz der Stadtregie- rung haben sich Menschen zu einem Festumzug versammelt</vt:lpstr>
      <vt:lpstr>Literatur</vt:lpstr>
      <vt:lpstr>Ambrogio Lorenzetti: Fresken einer guten und einer schlechten Regierung, Palazzo Pubblico in Siena (1338/39)</vt:lpstr>
      <vt:lpstr>PowerPoint-Präsentation</vt:lpstr>
      <vt:lpstr>PowerPoint-Präsentation</vt:lpstr>
      <vt:lpstr>PowerPoint-Präsentation</vt:lpstr>
      <vt:lpstr>Auswirkungen der guten Regierung</vt:lpstr>
      <vt:lpstr>PowerPoint-Präsentation</vt:lpstr>
      <vt:lpstr>PowerPoint-Präsentation</vt:lpstr>
      <vt:lpstr>Franceso Landini</vt:lpstr>
      <vt:lpstr>Klangbeispiel:  Franceso Landini: Ochi dolenti mie Ballata  Ochi dolenti mie, che pur piangete, po che vedete, che sol per honestà non vi contento.  Non a diviso la mente 'l disio Con voi che tante lagrime versate, perche da voi si cela el viso pio, il qual privato m'a da libertate.  Gran virtù è rafrenar volontate Per honestate, che seguir donna è sfferir tormento.  Ochi dolenti mie .... </vt:lpstr>
      <vt:lpstr>Exkurs: Blind komponieren,  Klavier spielen und unterrichten David Wilkie: Blinder Geiger (1807)</vt:lpstr>
      <vt:lpstr>Reinmar von Zweter Conrad Paumann 1200-1248   1410-1473</vt:lpstr>
      <vt:lpstr>Louis Vierne    Helmut Walcha (1870-1937)    (1907-1991) </vt:lpstr>
      <vt:lpstr>Maria Theresia Paradis (1759-1824) </vt:lpstr>
      <vt:lpstr>Johann Riedinger:  Notensetzbrett  Beschreibung in: Allgemeine musikalische  Zeitung 31.10.1810 </vt:lpstr>
      <vt:lpstr>Louis Braille (1809-1852)  und die von ihm entwickelte Blindenschrift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Susanne Rode-Breymann</cp:lastModifiedBy>
  <cp:revision>22</cp:revision>
  <dcterms:created xsi:type="dcterms:W3CDTF">2024-10-17T15:33:41Z</dcterms:created>
  <dcterms:modified xsi:type="dcterms:W3CDTF">2025-12-13T13:04:27Z</dcterms:modified>
</cp:coreProperties>
</file>