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4" r:id="rId2"/>
    <p:sldMasterId id="2147483668" r:id="rId3"/>
    <p:sldMasterId id="2147483680" r:id="rId4"/>
  </p:sldMasterIdLst>
  <p:notesMasterIdLst>
    <p:notesMasterId r:id="rId40"/>
  </p:notesMasterIdLst>
  <p:sldIdLst>
    <p:sldId id="260" r:id="rId5"/>
    <p:sldId id="374" r:id="rId6"/>
    <p:sldId id="352" r:id="rId7"/>
    <p:sldId id="375" r:id="rId8"/>
    <p:sldId id="377" r:id="rId9"/>
    <p:sldId id="376" r:id="rId10"/>
    <p:sldId id="369" r:id="rId11"/>
    <p:sldId id="378" r:id="rId12"/>
    <p:sldId id="380" r:id="rId13"/>
    <p:sldId id="383" r:id="rId14"/>
    <p:sldId id="355" r:id="rId15"/>
    <p:sldId id="384" r:id="rId16"/>
    <p:sldId id="354" r:id="rId17"/>
    <p:sldId id="385" r:id="rId18"/>
    <p:sldId id="316" r:id="rId19"/>
    <p:sldId id="356" r:id="rId20"/>
    <p:sldId id="365" r:id="rId21"/>
    <p:sldId id="386" r:id="rId22"/>
    <p:sldId id="372" r:id="rId23"/>
    <p:sldId id="348" r:id="rId24"/>
    <p:sldId id="387" r:id="rId25"/>
    <p:sldId id="363" r:id="rId26"/>
    <p:sldId id="388" r:id="rId27"/>
    <p:sldId id="366" r:id="rId28"/>
    <p:sldId id="367" r:id="rId29"/>
    <p:sldId id="349" r:id="rId30"/>
    <p:sldId id="389" r:id="rId31"/>
    <p:sldId id="390" r:id="rId32"/>
    <p:sldId id="391" r:id="rId33"/>
    <p:sldId id="362" r:id="rId34"/>
    <p:sldId id="357" r:id="rId35"/>
    <p:sldId id="392" r:id="rId36"/>
    <p:sldId id="370" r:id="rId37"/>
    <p:sldId id="393" r:id="rId38"/>
    <p:sldId id="394" r:id="rId39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D37F8469-3CBA-4387-B8CB-5D9337A3FFA8}">
          <p14:sldIdLst>
            <p14:sldId id="260"/>
            <p14:sldId id="374"/>
            <p14:sldId id="352"/>
            <p14:sldId id="375"/>
            <p14:sldId id="377"/>
            <p14:sldId id="376"/>
            <p14:sldId id="369"/>
            <p14:sldId id="378"/>
            <p14:sldId id="380"/>
            <p14:sldId id="383"/>
            <p14:sldId id="355"/>
            <p14:sldId id="384"/>
            <p14:sldId id="354"/>
            <p14:sldId id="385"/>
            <p14:sldId id="316"/>
            <p14:sldId id="356"/>
            <p14:sldId id="365"/>
            <p14:sldId id="386"/>
            <p14:sldId id="372"/>
            <p14:sldId id="348"/>
            <p14:sldId id="387"/>
            <p14:sldId id="363"/>
            <p14:sldId id="388"/>
            <p14:sldId id="366"/>
            <p14:sldId id="367"/>
            <p14:sldId id="349"/>
            <p14:sldId id="389"/>
            <p14:sldId id="390"/>
            <p14:sldId id="391"/>
            <p14:sldId id="362"/>
            <p14:sldId id="357"/>
            <p14:sldId id="392"/>
            <p14:sldId id="370"/>
            <p14:sldId id="393"/>
            <p14:sldId id="394"/>
          </p14:sldIdLst>
        </p14:section>
        <p14:section name="Abschnitt ohne Titel" id="{C464A0A4-E9EC-438F-B5E0-9D92C98D0DB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3" autoAdjust="0"/>
    <p:restoredTop sz="94660" autoAdjust="0"/>
  </p:normalViewPr>
  <p:slideViewPr>
    <p:cSldViewPr snapToGrid="0" showGuides="1">
      <p:cViewPr varScale="1">
        <p:scale>
          <a:sx n="111" d="100"/>
          <a:sy n="111" d="100"/>
        </p:scale>
        <p:origin x="136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52" d="100"/>
          <a:sy n="52" d="100"/>
        </p:scale>
        <p:origin x="2680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6AA78D-4AC1-4C46-AE72-B463F17DFBC8}" type="datetimeFigureOut">
              <a:rPr lang="de-DE" smtClean="0"/>
              <a:t>05.12.2025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F1E945-E43B-4758-A495-730E19C3E7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5913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7921" y="2199179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89399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05.12.2025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3840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05.12.2025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3023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05.12.2025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3054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05.12.2025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5857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05.12.2025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7787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05.12.2025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8906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05.12.2025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5639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05.12.2025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21340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05.12.2025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1136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05.12.2025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9985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PT-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994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05.12.2025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25043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05.12.2025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54560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05.12.2025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40368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05.12.2025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5874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05.12.2025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882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05.12.2025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7518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05.12.2025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34992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43562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05.12.2025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48558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05.12.2025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6136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78345" y="1353272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78345" y="3860657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48469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05.12.2025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63883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05.12.2025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53912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05.12.2025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89614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05.12.2025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77201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05.12.2025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3743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05.12.2025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2407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05.12.2025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93258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8760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6414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05.12.2025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5748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23ED-132E-4A90-B07F-53CD0D783D2B}" type="datetime1">
              <a:rPr lang="de-DE" smtClean="0"/>
              <a:t>05.12.2025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32865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05.12.2025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90398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05.12.2025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87061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05.12.2025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2689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4866" y="1404851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64866" y="2595031"/>
            <a:ext cx="7886700" cy="390736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42723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89448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6539" y="1349433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86539" y="2461188"/>
            <a:ext cx="3886200" cy="40042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29889" y="2461188"/>
            <a:ext cx="3886200" cy="40042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6720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1489" y="126876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23928" y="1438162"/>
            <a:ext cx="4629150" cy="488568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68109" y="3038361"/>
            <a:ext cx="2949178" cy="3279521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9894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fM-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23ED-132E-4A90-B07F-53CD0D783D2B}" type="datetime1">
              <a:rPr lang="de-DE" smtClean="0"/>
              <a:t>05.12.2025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9895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764866" y="1090815"/>
            <a:ext cx="7886700" cy="1042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64866" y="2234813"/>
            <a:ext cx="7886700" cy="4032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64867" y="6298163"/>
            <a:ext cx="16479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423ED-132E-4A90-B07F-53CD0D783D2B}" type="datetime1">
              <a:rPr lang="de-DE" smtClean="0"/>
              <a:t>05.12.2025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671852" y="6298163"/>
            <a:ext cx="29780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Name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11"/>
          <a:srcRect l="4941"/>
          <a:stretch/>
        </p:blipFill>
        <p:spPr>
          <a:xfrm>
            <a:off x="0" y="1"/>
            <a:ext cx="8285018" cy="977412"/>
          </a:xfrm>
          <a:prstGeom prst="rect">
            <a:avLst/>
          </a:prstGeom>
          <a:gradFill>
            <a:gsLst>
              <a:gs pos="0">
                <a:srgbClr val="A12848"/>
              </a:gs>
              <a:gs pos="33000">
                <a:srgbClr val="B5313C"/>
              </a:gs>
              <a:gs pos="83000">
                <a:srgbClr val="C43632"/>
              </a:gs>
              <a:gs pos="100000">
                <a:srgbClr val="D33C2C"/>
              </a:gs>
            </a:gsLst>
            <a:lin ang="5400000" scaled="1"/>
          </a:gradFill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895" y="74816"/>
            <a:ext cx="1116676" cy="111667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298" y="5789196"/>
            <a:ext cx="422215" cy="69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08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92" r:id="rId4"/>
    <p:sldLayoutId id="2147483664" r:id="rId5"/>
    <p:sldLayoutId id="2147483665" r:id="rId6"/>
    <p:sldLayoutId id="2147483666" r:id="rId7"/>
    <p:sldLayoutId id="2147483667" r:id="rId8"/>
    <p:sldLayoutId id="2147483693" r:id="rId9"/>
  </p:sldLayoutIdLst>
  <p:hf sldNum="0" hdr="0" ft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4ABBD-5CBC-4EC8-A5A1-5BB4050D36BB}" type="datetimeFigureOut">
              <a:rPr lang="de-DE" smtClean="0"/>
              <a:t>05.12.2025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3384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17924-D5B9-47EF-9550-C6B88F244E72}" type="datetimeFigureOut">
              <a:rPr lang="de-DE" smtClean="0"/>
              <a:t>05.12.2025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6233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24CCA-E626-4C9C-9330-8F72E7471D67}" type="datetimeFigureOut">
              <a:rPr lang="de-DE" smtClean="0"/>
              <a:t>05.12.2025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4365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t="9451" r="-145" b="34891"/>
          <a:stretch/>
        </p:blipFill>
        <p:spPr>
          <a:xfrm>
            <a:off x="0" y="0"/>
            <a:ext cx="6909818" cy="4086113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 rot="21300000">
            <a:off x="329984" y="4664175"/>
            <a:ext cx="9297907" cy="553998"/>
          </a:xfrm>
          <a:custGeom>
            <a:avLst/>
            <a:gdLst>
              <a:gd name="connsiteX0" fmla="*/ 0 w 7704856"/>
              <a:gd name="connsiteY0" fmla="*/ 0 h 369332"/>
              <a:gd name="connsiteX1" fmla="*/ 7704856 w 7704856"/>
              <a:gd name="connsiteY1" fmla="*/ 0 h 369332"/>
              <a:gd name="connsiteX2" fmla="*/ 7704856 w 7704856"/>
              <a:gd name="connsiteY2" fmla="*/ 369332 h 369332"/>
              <a:gd name="connsiteX3" fmla="*/ 0 w 7704856"/>
              <a:gd name="connsiteY3" fmla="*/ 369332 h 369332"/>
              <a:gd name="connsiteX4" fmla="*/ 0 w 7704856"/>
              <a:gd name="connsiteY4" fmla="*/ 0 h 369332"/>
              <a:gd name="connsiteX0" fmla="*/ 0 w 7704856"/>
              <a:gd name="connsiteY0" fmla="*/ 0 h 796052"/>
              <a:gd name="connsiteX1" fmla="*/ 7704856 w 7704856"/>
              <a:gd name="connsiteY1" fmla="*/ 0 h 796052"/>
              <a:gd name="connsiteX2" fmla="*/ 7704856 w 7704856"/>
              <a:gd name="connsiteY2" fmla="*/ 369332 h 796052"/>
              <a:gd name="connsiteX3" fmla="*/ 132080 w 7704856"/>
              <a:gd name="connsiteY3" fmla="*/ 796052 h 796052"/>
              <a:gd name="connsiteX4" fmla="*/ 0 w 7704856"/>
              <a:gd name="connsiteY4" fmla="*/ 0 h 796052"/>
              <a:gd name="connsiteX0" fmla="*/ 0 w 7603256"/>
              <a:gd name="connsiteY0" fmla="*/ 365760 h 796052"/>
              <a:gd name="connsiteX1" fmla="*/ 7603256 w 7603256"/>
              <a:gd name="connsiteY1" fmla="*/ 0 h 796052"/>
              <a:gd name="connsiteX2" fmla="*/ 7603256 w 7603256"/>
              <a:gd name="connsiteY2" fmla="*/ 369332 h 796052"/>
              <a:gd name="connsiteX3" fmla="*/ 30480 w 7603256"/>
              <a:gd name="connsiteY3" fmla="*/ 796052 h 796052"/>
              <a:gd name="connsiteX4" fmla="*/ 0 w 7603256"/>
              <a:gd name="connsiteY4" fmla="*/ 365760 h 796052"/>
              <a:gd name="connsiteX0" fmla="*/ 0 w 7603256"/>
              <a:gd name="connsiteY0" fmla="*/ 934720 h 1365012"/>
              <a:gd name="connsiteX1" fmla="*/ 7471176 w 7603256"/>
              <a:gd name="connsiteY1" fmla="*/ 0 h 1365012"/>
              <a:gd name="connsiteX2" fmla="*/ 7603256 w 7603256"/>
              <a:gd name="connsiteY2" fmla="*/ 938292 h 1365012"/>
              <a:gd name="connsiteX3" fmla="*/ 30480 w 7603256"/>
              <a:gd name="connsiteY3" fmla="*/ 1365012 h 1365012"/>
              <a:gd name="connsiteX4" fmla="*/ 0 w 7603256"/>
              <a:gd name="connsiteY4" fmla="*/ 934720 h 1365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3256" h="1365012">
                <a:moveTo>
                  <a:pt x="0" y="934720"/>
                </a:moveTo>
                <a:lnTo>
                  <a:pt x="7471176" y="0"/>
                </a:lnTo>
                <a:lnTo>
                  <a:pt x="7603256" y="938292"/>
                </a:lnTo>
                <a:lnTo>
                  <a:pt x="30480" y="1365012"/>
                </a:lnTo>
                <a:lnTo>
                  <a:pt x="0" y="93472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Grotesque Medium" panose="020B0603020203060202" pitchFamily="34" charset="0"/>
                <a:ea typeface="+mn-ea"/>
                <a:cs typeface="+mn-cs"/>
              </a:rPr>
              <a:t>HIER IST PLTZ FÜR TITEL ODER BEGRÜSSUNG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003" y="347346"/>
            <a:ext cx="1440167" cy="1440167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 rot="21088414">
            <a:off x="5583128" y="3817763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Grotesque Bold" panose="020B0803020203060202" pitchFamily="34" charset="0"/>
                <a:ea typeface="+mn-ea"/>
                <a:cs typeface="+mn-cs"/>
              </a:rPr>
              <a:t>Titel Fett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9127"/>
            <a:ext cx="9144000" cy="4276279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 rot="21000000">
            <a:off x="489532" y="3166901"/>
            <a:ext cx="64807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3000" dirty="0">
              <a:solidFill>
                <a:prstClr val="white"/>
              </a:solidFill>
              <a:latin typeface="Brandon Grotesque Bold" panose="020B0803020203060202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000" dirty="0">
                <a:solidFill>
                  <a:prstClr val="white"/>
                </a:solidFill>
                <a:latin typeface="Brandon Grotesque Bold" panose="020B0803020203060202" pitchFamily="34" charset="0"/>
              </a:rPr>
              <a:t>08.12.2025: </a:t>
            </a:r>
            <a:r>
              <a:rPr lang="de-DE" sz="3000" i="1" dirty="0">
                <a:solidFill>
                  <a:prstClr val="white"/>
                </a:solidFill>
                <a:latin typeface="Brandon Grotesque Bold" panose="020B0803020203060202" pitchFamily="34" charset="0"/>
              </a:rPr>
              <a:t>Ars </a:t>
            </a:r>
            <a:r>
              <a:rPr lang="de-DE" sz="3000" i="1" dirty="0" err="1">
                <a:solidFill>
                  <a:prstClr val="white"/>
                </a:solidFill>
                <a:latin typeface="Brandon Grotesque Bold" panose="020B0803020203060202" pitchFamily="34" charset="0"/>
              </a:rPr>
              <a:t>nova</a:t>
            </a:r>
            <a:r>
              <a:rPr lang="de-DE" sz="3000" dirty="0">
                <a:solidFill>
                  <a:prstClr val="white"/>
                </a:solidFill>
                <a:latin typeface="Brandon Grotesque Bold" panose="020B0803020203060202" pitchFamily="34" charset="0"/>
              </a:rPr>
              <a:t>: Philippe de </a:t>
            </a:r>
            <a:r>
              <a:rPr lang="de-DE" sz="3000" dirty="0" err="1">
                <a:solidFill>
                  <a:prstClr val="white"/>
                </a:solidFill>
                <a:latin typeface="Brandon Grotesque Bold" panose="020B0803020203060202" pitchFamily="34" charset="0"/>
              </a:rPr>
              <a:t>Vitry</a:t>
            </a:r>
            <a:r>
              <a:rPr lang="de-DE" sz="3000" dirty="0">
                <a:solidFill>
                  <a:prstClr val="white"/>
                </a:solidFill>
                <a:latin typeface="Brandon Grotesque Bold" panose="020B0803020203060202" pitchFamily="34" charset="0"/>
              </a:rPr>
              <a:t> und Guillaume de </a:t>
            </a:r>
            <a:r>
              <a:rPr lang="de-DE" sz="3000" dirty="0" err="1">
                <a:solidFill>
                  <a:prstClr val="white"/>
                </a:solidFill>
                <a:latin typeface="Brandon Grotesque Bold" panose="020B0803020203060202" pitchFamily="34" charset="0"/>
              </a:rPr>
              <a:t>Machaut</a:t>
            </a:r>
            <a:endParaRPr kumimoji="0" lang="de-DE" sz="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andon Grotesque Bold" panose="020B0803020203060202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142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15BB26-CECA-36D8-A454-516D3371C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866" y="873402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800" dirty="0"/>
              <a:t>Philippe de </a:t>
            </a:r>
            <a:r>
              <a:rPr lang="de-DE" sz="2800" dirty="0" err="1"/>
              <a:t>Vitry</a:t>
            </a:r>
            <a:r>
              <a:rPr lang="de-DE" sz="2800" dirty="0"/>
              <a:t> (1291-1361): </a:t>
            </a:r>
            <a:r>
              <a:rPr lang="de-DE" sz="2800" i="1" dirty="0"/>
              <a:t>Ars </a:t>
            </a:r>
            <a:r>
              <a:rPr lang="de-DE" sz="2800" i="1" dirty="0" err="1"/>
              <a:t>nova</a:t>
            </a:r>
            <a:r>
              <a:rPr lang="de-DE" sz="2800" i="1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94CBE64-5707-20A4-D301-E67E0C4C1D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endParaRPr lang="de-DE" sz="2200" dirty="0"/>
          </a:p>
          <a:p>
            <a:pPr marL="0" indent="0">
              <a:buNone/>
            </a:pPr>
            <a:r>
              <a:rPr lang="de-DE" sz="2200" dirty="0"/>
              <a:t>Anna </a:t>
            </a:r>
            <a:r>
              <a:rPr lang="de-DE" sz="2200" dirty="0" err="1"/>
              <a:t>Zayaruznaya</a:t>
            </a:r>
            <a:r>
              <a:rPr lang="de-DE" sz="2200" dirty="0"/>
              <a:t> (Yale University): </a:t>
            </a:r>
            <a:r>
              <a:rPr lang="en-US" sz="2200" i="1" dirty="0"/>
              <a:t>The Making of Philippe de Vitry</a:t>
            </a:r>
            <a:r>
              <a:rPr lang="en-US" sz="2200" dirty="0"/>
              <a:t>, the first book-length study to focus on poet, composer, music theorist, and public intellectual Philippe de Vitry (1291–1361)</a:t>
            </a:r>
            <a:endParaRPr lang="de-DE" sz="2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A654D80-880C-A4AF-7AB1-7D0FA2FFF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424" y="1846557"/>
            <a:ext cx="3521373" cy="342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834517A-5E5D-2228-5A08-CAD4E6159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1355" y="1846557"/>
            <a:ext cx="2333367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72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BA8572-1A74-E276-6E84-F4DA420A5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3B29B7-4EF7-E9FE-6EC0-43E01712B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907979"/>
            <a:ext cx="7886700" cy="1042042"/>
          </a:xfrm>
        </p:spPr>
        <p:txBody>
          <a:bodyPr>
            <a:noAutofit/>
          </a:bodyPr>
          <a:lstStyle/>
          <a:p>
            <a:r>
              <a:rPr lang="de-DE" sz="2800" i="1" dirty="0">
                <a:latin typeface="+mn-lt"/>
              </a:rPr>
              <a:t>Roman de </a:t>
            </a:r>
            <a:r>
              <a:rPr lang="de-DE" sz="2800" i="1" dirty="0" err="1">
                <a:latin typeface="+mn-lt"/>
              </a:rPr>
              <a:t>Fauvel</a:t>
            </a:r>
            <a:br>
              <a:rPr lang="de-DE" sz="2800" i="1" dirty="0">
                <a:latin typeface="+mn-lt"/>
              </a:rPr>
            </a:br>
            <a:r>
              <a:rPr lang="de-DE" sz="2800" dirty="0">
                <a:latin typeface="+mn-lt"/>
              </a:rPr>
              <a:t>ca. 1316-1320</a:t>
            </a:r>
            <a:br>
              <a:rPr lang="de-DE" sz="2800" i="1" dirty="0">
                <a:latin typeface="+mn-lt"/>
              </a:rPr>
            </a:br>
            <a:br>
              <a:rPr lang="de-DE" sz="2800" dirty="0">
                <a:latin typeface="+mn-lt"/>
              </a:rPr>
            </a:br>
            <a:r>
              <a:rPr lang="de-DE" sz="2800" dirty="0">
                <a:latin typeface="+mn-lt"/>
              </a:rPr>
              <a:t>Gervais de Bus</a:t>
            </a:r>
            <a:br>
              <a:rPr lang="de-DE" sz="2800" dirty="0">
                <a:latin typeface="+mn-lt"/>
              </a:rPr>
            </a:br>
            <a:r>
              <a:rPr lang="de-DE" sz="2800" dirty="0" err="1">
                <a:latin typeface="+mn-lt"/>
              </a:rPr>
              <a:t>Chaillou</a:t>
            </a:r>
            <a:r>
              <a:rPr lang="de-DE" sz="2800" dirty="0">
                <a:latin typeface="+mn-lt"/>
              </a:rPr>
              <a:t> de </a:t>
            </a:r>
            <a:r>
              <a:rPr lang="de-DE" sz="2800" dirty="0" err="1">
                <a:latin typeface="+mn-lt"/>
              </a:rPr>
              <a:t>Pestain</a:t>
            </a:r>
            <a:br>
              <a:rPr lang="de-DE" sz="2800" dirty="0">
                <a:latin typeface="+mn-lt"/>
              </a:rPr>
            </a:br>
            <a:r>
              <a:rPr lang="de-DE" sz="2800" dirty="0">
                <a:latin typeface="+mn-lt"/>
              </a:rPr>
              <a:t>Philippe de </a:t>
            </a:r>
            <a:r>
              <a:rPr lang="de-DE" sz="2800" dirty="0" err="1">
                <a:latin typeface="+mn-lt"/>
              </a:rPr>
              <a:t>Vitry</a:t>
            </a:r>
            <a:br>
              <a:rPr lang="de-DE" sz="2800" dirty="0">
                <a:latin typeface="+mn-lt"/>
              </a:rPr>
            </a:br>
            <a:br>
              <a:rPr lang="de-DE" sz="2800" dirty="0">
                <a:latin typeface="+mn-lt"/>
              </a:rPr>
            </a:br>
            <a:r>
              <a:rPr lang="de-DE" sz="2800" dirty="0" err="1">
                <a:latin typeface="+mn-lt"/>
              </a:rPr>
              <a:t>Bibliothèque</a:t>
            </a:r>
            <a:r>
              <a:rPr lang="de-DE" sz="2800" dirty="0">
                <a:latin typeface="+mn-lt"/>
              </a:rPr>
              <a:t> nationale </a:t>
            </a:r>
            <a:br>
              <a:rPr lang="de-DE" sz="2800" dirty="0">
                <a:latin typeface="+mn-lt"/>
              </a:rPr>
            </a:br>
            <a:r>
              <a:rPr lang="de-DE" sz="2800" dirty="0">
                <a:latin typeface="+mn-lt"/>
              </a:rPr>
              <a:t>de France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76AD4B5F-FB98-64EB-6CCD-462EAECE7C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154" y="-171000"/>
            <a:ext cx="4153846" cy="7200000"/>
          </a:xfrm>
        </p:spPr>
      </p:pic>
    </p:spTree>
    <p:extLst>
      <p:ext uri="{BB962C8B-B14F-4D97-AF65-F5344CB8AC3E}">
        <p14:creationId xmlns:p14="http://schemas.microsoft.com/office/powerpoint/2010/main" val="1876317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DEA275-F598-603D-EB63-060B81925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34A6706-C36D-65DD-A3B8-7F5476883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304" y="2604262"/>
            <a:ext cx="7886700" cy="390736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de-DE" sz="2400" dirty="0"/>
              <a:t>Flatterei: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400" dirty="0"/>
              <a:t>       Schmeichelei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400" dirty="0" err="1"/>
              <a:t>Avarice</a:t>
            </a:r>
            <a:r>
              <a:rPr lang="de-DE" sz="2400" dirty="0"/>
              <a:t>: Geiz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400" dirty="0" err="1"/>
              <a:t>Envie</a:t>
            </a:r>
            <a:r>
              <a:rPr lang="de-DE" sz="2400" dirty="0"/>
              <a:t>: Neid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400" dirty="0" err="1"/>
              <a:t>Lacheté</a:t>
            </a:r>
            <a:r>
              <a:rPr lang="de-DE" sz="2400" dirty="0"/>
              <a:t>: Feigheit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E0DBF77-14D4-9E8C-38ED-E7AF1D5A5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711" y="0"/>
            <a:ext cx="6359289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856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DF3E5B-ADD9-3D98-A33C-EB0A5585C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4B44AF-7924-2A92-F63C-CC3F94E64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432" y="739832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800" dirty="0">
                <a:latin typeface="+mn-lt"/>
              </a:rPr>
              <a:t>Musik im Roman de </a:t>
            </a:r>
            <a:r>
              <a:rPr lang="de-DE" sz="2800" dirty="0" err="1">
                <a:latin typeface="+mn-lt"/>
              </a:rPr>
              <a:t>Fauvel</a:t>
            </a:r>
            <a:r>
              <a:rPr lang="de-DE" sz="2800" dirty="0">
                <a:latin typeface="+mn-lt"/>
              </a:rPr>
              <a:t> von Philipp de </a:t>
            </a:r>
            <a:r>
              <a:rPr lang="de-DE" sz="2800" dirty="0" err="1">
                <a:latin typeface="+mn-lt"/>
              </a:rPr>
              <a:t>Vitry</a:t>
            </a:r>
            <a:endParaRPr lang="de-DE" sz="2800" dirty="0">
              <a:latin typeface="+mn-lt"/>
            </a:endParaRP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85D94483-3D71-54D4-37D0-E4BA86E452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143" y="1458000"/>
            <a:ext cx="7513043" cy="5400000"/>
          </a:xfrm>
        </p:spPr>
      </p:pic>
    </p:spTree>
    <p:extLst>
      <p:ext uri="{BB962C8B-B14F-4D97-AF65-F5344CB8AC3E}">
        <p14:creationId xmlns:p14="http://schemas.microsoft.com/office/powerpoint/2010/main" val="626653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B4ED20-F4A6-958A-B0ED-42C24D464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243" y="1848231"/>
            <a:ext cx="7886700" cy="390736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de-DE" sz="2400" b="1" dirty="0" err="1"/>
              <a:t>Enguerrand</a:t>
            </a:r>
            <a:r>
              <a:rPr lang="de-DE" sz="2400" b="1" dirty="0"/>
              <a:t> de </a:t>
            </a:r>
            <a:r>
              <a:rPr lang="de-DE" sz="2400" b="1" dirty="0" err="1"/>
              <a:t>Marigny</a:t>
            </a:r>
            <a:endParaRPr lang="de-DE" sz="2400" b="1" dirty="0"/>
          </a:p>
          <a:p>
            <a:pPr marL="0" indent="0">
              <a:spcBef>
                <a:spcPts val="0"/>
              </a:spcBef>
              <a:buNone/>
            </a:pPr>
            <a:r>
              <a:rPr lang="de-DE" sz="2400" dirty="0"/>
              <a:t>(* um 1260-1315)</a:t>
            </a:r>
          </a:p>
          <a:p>
            <a:pPr marL="0" indent="0">
              <a:spcBef>
                <a:spcPts val="0"/>
              </a:spcBef>
              <a:buNone/>
            </a:pPr>
            <a:endParaRPr lang="de-DE" sz="2400" dirty="0"/>
          </a:p>
          <a:p>
            <a:pPr marL="0" indent="0">
              <a:spcBef>
                <a:spcPts val="0"/>
              </a:spcBef>
              <a:buNone/>
            </a:pPr>
            <a:r>
              <a:rPr lang="de-DE" sz="2400" dirty="0"/>
              <a:t>Kämmerer und Minister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400" dirty="0"/>
              <a:t>des französischen Königs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400" dirty="0"/>
              <a:t>Philipp IV. der Schöne</a:t>
            </a:r>
          </a:p>
          <a:p>
            <a:pPr marL="0" indent="0">
              <a:spcBef>
                <a:spcPts val="0"/>
              </a:spcBef>
              <a:buNone/>
            </a:pPr>
            <a:endParaRPr lang="de-DE" sz="2400" dirty="0"/>
          </a:p>
          <a:p>
            <a:pPr marL="0" indent="0">
              <a:spcBef>
                <a:spcPts val="0"/>
              </a:spcBef>
              <a:buNone/>
            </a:pPr>
            <a:r>
              <a:rPr lang="de-DE" sz="2400" dirty="0"/>
              <a:t>Seine Hinrichtung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400" dirty="0"/>
              <a:t>Aus: Grandes </a:t>
            </a:r>
            <a:r>
              <a:rPr lang="de-DE" sz="2400" dirty="0" err="1"/>
              <a:t>Chroniques</a:t>
            </a:r>
            <a:r>
              <a:rPr lang="de-DE" sz="2400" dirty="0"/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400" dirty="0"/>
              <a:t>de France, 14. Jahrhundert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92B7D27-7F1B-55C6-EB60-A469E3DF3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0899" y="1461915"/>
            <a:ext cx="5101039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6431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4AC1DD-C89D-EC12-05BC-6C9F7D823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41432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800" b="1" dirty="0">
                <a:latin typeface="+mn-lt"/>
              </a:rPr>
              <a:t>Klangbeispiel</a:t>
            </a:r>
            <a:r>
              <a:rPr lang="de-DE" sz="2800" dirty="0">
                <a:latin typeface="+mn-lt"/>
              </a:rPr>
              <a:t>: Philippe de </a:t>
            </a:r>
            <a:r>
              <a:rPr lang="de-DE" sz="2800" dirty="0" err="1">
                <a:latin typeface="+mn-lt"/>
              </a:rPr>
              <a:t>Vitry</a:t>
            </a:r>
            <a:r>
              <a:rPr lang="de-DE" sz="2800" dirty="0">
                <a:latin typeface="+mn-lt"/>
              </a:rPr>
              <a:t>:</a:t>
            </a:r>
            <a:br>
              <a:rPr lang="de-DE" sz="2800" dirty="0">
                <a:latin typeface="+mn-lt"/>
              </a:rPr>
            </a:br>
            <a:r>
              <a:rPr lang="de-DE" sz="2800" dirty="0" err="1">
                <a:latin typeface="+mn-lt"/>
              </a:rPr>
              <a:t>Quoniam</a:t>
            </a:r>
            <a:r>
              <a:rPr lang="de-DE" sz="2800" dirty="0">
                <a:latin typeface="+mn-lt"/>
              </a:rPr>
              <a:t> </a:t>
            </a:r>
            <a:r>
              <a:rPr lang="de-DE" sz="2800" i="1" dirty="0" err="1">
                <a:latin typeface="+mn-lt"/>
              </a:rPr>
              <a:t>secta</a:t>
            </a:r>
            <a:r>
              <a:rPr lang="de-DE" sz="2800" i="1" dirty="0">
                <a:latin typeface="+mn-lt"/>
              </a:rPr>
              <a:t> </a:t>
            </a:r>
            <a:r>
              <a:rPr lang="de-DE" sz="2800" i="1" dirty="0" err="1">
                <a:latin typeface="+mn-lt"/>
              </a:rPr>
              <a:t>latronum</a:t>
            </a:r>
            <a:r>
              <a:rPr lang="de-DE" sz="2800" i="1" dirty="0">
                <a:latin typeface="+mn-lt"/>
              </a:rPr>
              <a:t> </a:t>
            </a:r>
            <a:r>
              <a:rPr lang="de-DE" sz="2800" dirty="0">
                <a:latin typeface="+mn-lt"/>
              </a:rPr>
              <a:t>(isorhythmische Motette)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9181782C-BF04-B5FE-2A72-378B2B3600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99" y="1818000"/>
            <a:ext cx="7876551" cy="4860000"/>
          </a:xfrm>
        </p:spPr>
      </p:pic>
    </p:spTree>
    <p:extLst>
      <p:ext uri="{BB962C8B-B14F-4D97-AF65-F5344CB8AC3E}">
        <p14:creationId xmlns:p14="http://schemas.microsoft.com/office/powerpoint/2010/main" val="17053066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23AF9-1D3A-F842-4A87-BB42D82A5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C903BA-F5BB-FC6B-1BB3-3F61CFE1D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196" y="2386958"/>
            <a:ext cx="7886700" cy="1042042"/>
          </a:xfrm>
        </p:spPr>
        <p:txBody>
          <a:bodyPr>
            <a:noAutofit/>
          </a:bodyPr>
          <a:lstStyle/>
          <a:p>
            <a:r>
              <a:rPr lang="de-DE" sz="2800" b="1" dirty="0">
                <a:latin typeface="+mn-lt"/>
              </a:rPr>
              <a:t>Guillaume</a:t>
            </a:r>
            <a:br>
              <a:rPr lang="de-DE" sz="2800" b="1" dirty="0">
                <a:latin typeface="+mn-lt"/>
              </a:rPr>
            </a:br>
            <a:r>
              <a:rPr lang="de-DE" sz="2800" b="1" dirty="0">
                <a:latin typeface="+mn-lt"/>
              </a:rPr>
              <a:t>de </a:t>
            </a:r>
            <a:r>
              <a:rPr lang="de-DE" sz="2800" b="1" dirty="0" err="1">
                <a:latin typeface="+mn-lt"/>
              </a:rPr>
              <a:t>Machaut</a:t>
            </a:r>
            <a:br>
              <a:rPr lang="de-DE" sz="2800" dirty="0">
                <a:latin typeface="+mn-lt"/>
              </a:rPr>
            </a:br>
            <a:br>
              <a:rPr lang="de-DE" sz="2800" dirty="0">
                <a:latin typeface="+mn-lt"/>
              </a:rPr>
            </a:br>
            <a:r>
              <a:rPr lang="de-DE" sz="2800" dirty="0">
                <a:latin typeface="+mn-lt"/>
              </a:rPr>
              <a:t>um 1300 </a:t>
            </a:r>
            <a:br>
              <a:rPr lang="de-DE" sz="2800" dirty="0">
                <a:latin typeface="+mn-lt"/>
              </a:rPr>
            </a:br>
            <a:r>
              <a:rPr lang="de-DE" sz="2800" dirty="0">
                <a:latin typeface="+mn-lt"/>
              </a:rPr>
              <a:t>bis 1377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FF9FB95C-15A3-B06A-56D8-6F352A0CFC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993" y="1109287"/>
            <a:ext cx="6895007" cy="5400000"/>
          </a:xfrm>
        </p:spPr>
      </p:pic>
    </p:spTree>
    <p:extLst>
      <p:ext uri="{BB962C8B-B14F-4D97-AF65-F5344CB8AC3E}">
        <p14:creationId xmlns:p14="http://schemas.microsoft.com/office/powerpoint/2010/main" val="22177736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AC256-8A0A-9085-0703-36E4EC98D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17F2AE-9A37-6522-435C-AEDDC9379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18762"/>
            <a:ext cx="7886700" cy="1042042"/>
          </a:xfrm>
        </p:spPr>
        <p:txBody>
          <a:bodyPr>
            <a:noAutofit/>
          </a:bodyPr>
          <a:lstStyle/>
          <a:p>
            <a:r>
              <a:rPr lang="de-DE" sz="2800" b="1" dirty="0"/>
              <a:t>Klangbeispiel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BE3C5CC-9A6B-EC06-BEB8-29008E461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579" y="2595031"/>
            <a:ext cx="7886700" cy="39073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dirty="0">
                <a:effectLst/>
                <a:ea typeface="Calibri" panose="020F0502020204030204" pitchFamily="34" charset="0"/>
              </a:rPr>
              <a:t>Guillaume de </a:t>
            </a:r>
            <a:r>
              <a:rPr lang="de-DE" sz="2400" dirty="0" err="1">
                <a:effectLst/>
                <a:ea typeface="Calibri" panose="020F0502020204030204" pitchFamily="34" charset="0"/>
              </a:rPr>
              <a:t>Machaut</a:t>
            </a:r>
            <a:endParaRPr lang="de-DE" sz="2400" dirty="0"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de-DE" sz="2400" dirty="0">
                <a:effectLst/>
                <a:ea typeface="Calibri" panose="020F0502020204030204" pitchFamily="34" charset="0"/>
              </a:rPr>
              <a:t>Ballade </a:t>
            </a:r>
            <a:r>
              <a:rPr lang="de-DE" sz="2400" i="1" dirty="0" err="1">
                <a:effectLst/>
                <a:ea typeface="Calibri" panose="020F0502020204030204" pitchFamily="34" charset="0"/>
              </a:rPr>
              <a:t>Biauté</a:t>
            </a:r>
            <a:r>
              <a:rPr lang="de-DE" sz="2400" i="1" dirty="0">
                <a:effectLst/>
                <a:ea typeface="Calibri" panose="020F0502020204030204" pitchFamily="34" charset="0"/>
              </a:rPr>
              <a:t> </a:t>
            </a:r>
            <a:r>
              <a:rPr lang="de-DE" sz="2400" i="1" dirty="0" err="1">
                <a:effectLst/>
                <a:ea typeface="Calibri" panose="020F0502020204030204" pitchFamily="34" charset="0"/>
              </a:rPr>
              <a:t>qui</a:t>
            </a:r>
            <a:r>
              <a:rPr lang="de-DE" sz="2400" i="1" dirty="0">
                <a:effectLst/>
                <a:ea typeface="Calibri" panose="020F0502020204030204" pitchFamily="34" charset="0"/>
              </a:rPr>
              <a:t> </a:t>
            </a:r>
            <a:r>
              <a:rPr lang="de-DE" sz="2400" i="1" dirty="0" err="1">
                <a:effectLst/>
                <a:ea typeface="Calibri" panose="020F0502020204030204" pitchFamily="34" charset="0"/>
              </a:rPr>
              <a:t>toutes</a:t>
            </a:r>
            <a:endParaRPr lang="de-DE" sz="2400" i="1" dirty="0"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de-DE" sz="2400" i="1" dirty="0" err="1">
                <a:effectLst/>
                <a:ea typeface="Calibri" panose="020F0502020204030204" pitchFamily="34" charset="0"/>
              </a:rPr>
              <a:t>Autres</a:t>
            </a:r>
            <a:r>
              <a:rPr lang="de-DE" sz="2400" i="1" dirty="0">
                <a:effectLst/>
                <a:ea typeface="Calibri" panose="020F0502020204030204" pitchFamily="34" charset="0"/>
              </a:rPr>
              <a:t> </a:t>
            </a:r>
            <a:r>
              <a:rPr lang="de-DE" sz="2400" i="1" dirty="0" err="1">
                <a:effectLst/>
                <a:ea typeface="Calibri" panose="020F0502020204030204" pitchFamily="34" charset="0"/>
              </a:rPr>
              <a:t>pere</a:t>
            </a:r>
            <a:endParaRPr lang="de-DE" sz="24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C7CE80C-AA90-0286-CCB6-BC066EA9F2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089" y="-410234"/>
            <a:ext cx="5682789" cy="82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2900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679688-3C71-E7B2-92C3-0A771F0A2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175" y="947651"/>
            <a:ext cx="7886700" cy="1042042"/>
          </a:xfrm>
        </p:spPr>
        <p:txBody>
          <a:bodyPr>
            <a:noAutofit/>
          </a:bodyPr>
          <a:lstStyle/>
          <a:p>
            <a:pPr algn="ctr"/>
            <a:r>
              <a:rPr lang="de-DE" sz="2400" dirty="0"/>
              <a:t>Die Kathedrale von Reims (1311 vollendet)</a:t>
            </a:r>
            <a:br>
              <a:rPr lang="de-DE" sz="2400" dirty="0"/>
            </a:br>
            <a:r>
              <a:rPr lang="de-DE" sz="2400" dirty="0"/>
              <a:t>eine der architektonisch bedeutendsten gotischen Kirchen Frankreichs und ein musikalisches Zentrum jener Jahre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211C625C-A925-2D8E-F0EA-10577597D4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5175" y="2129736"/>
            <a:ext cx="768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409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44B88-1800-7B99-5448-DD8887016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F95C14-C2AB-E206-C08D-D46064A83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09287"/>
            <a:ext cx="7886700" cy="1042042"/>
          </a:xfrm>
        </p:spPr>
        <p:txBody>
          <a:bodyPr>
            <a:normAutofit/>
          </a:bodyPr>
          <a:lstStyle/>
          <a:p>
            <a:endParaRPr lang="de-DE" sz="3400" dirty="0">
              <a:latin typeface="+mn-lt"/>
            </a:endParaRP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D6756F5E-4CAB-1FE3-F707-FCB3A70A7B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521" y="2637914"/>
            <a:ext cx="7886700" cy="576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>
                <a:effectLst/>
                <a:ea typeface="Calibri" panose="020F0502020204030204" pitchFamily="34" charset="0"/>
              </a:rPr>
              <a:t>Codex </a:t>
            </a:r>
          </a:p>
          <a:p>
            <a:pPr marL="0" indent="0">
              <a:buNone/>
            </a:pPr>
            <a:r>
              <a:rPr lang="de-DE" dirty="0">
                <a:effectLst/>
                <a:ea typeface="Calibri" panose="020F0502020204030204" pitchFamily="34" charset="0"/>
              </a:rPr>
              <a:t>Bibl. Nat., </a:t>
            </a:r>
          </a:p>
          <a:p>
            <a:pPr marL="0" indent="0">
              <a:buNone/>
            </a:pPr>
            <a:r>
              <a:rPr lang="de-DE" dirty="0" err="1">
                <a:effectLst/>
                <a:ea typeface="Calibri" panose="020F0502020204030204" pitchFamily="34" charset="0"/>
              </a:rPr>
              <a:t>frc</a:t>
            </a:r>
            <a:r>
              <a:rPr lang="de-DE" dirty="0">
                <a:effectLst/>
                <a:ea typeface="Calibri" panose="020F0502020204030204" pitchFamily="34" charset="0"/>
              </a:rPr>
              <a:t>. 9221 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AEF8FA8-0369-FAC1-4759-071712DDB5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781" y="195719"/>
            <a:ext cx="6765219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47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F8E22B-0683-5D72-1C56-0A5B4831A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b="1" dirty="0"/>
              <a:t>Klangbeispiele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D437215-638A-E3FF-DE15-C53A987FF2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de-DE" sz="2400" dirty="0"/>
              <a:t>Saltarello aus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400" dirty="0"/>
              <a:t>Tanzmusik-Handschrift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400" dirty="0"/>
              <a:t>aus Norditalien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400" dirty="0"/>
              <a:t>(British Library)</a:t>
            </a:r>
          </a:p>
          <a:p>
            <a:pPr marL="0" indent="0">
              <a:spcBef>
                <a:spcPts val="0"/>
              </a:spcBef>
              <a:buNone/>
            </a:pPr>
            <a:endParaRPr lang="de-DE" sz="2400" dirty="0"/>
          </a:p>
          <a:p>
            <a:pPr marL="0" indent="0">
              <a:spcBef>
                <a:spcPts val="0"/>
              </a:spcBef>
              <a:buNone/>
            </a:pPr>
            <a:r>
              <a:rPr lang="de-DE" sz="2400" dirty="0"/>
              <a:t>Baude Cordier (1380-1440):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400" dirty="0"/>
              <a:t>Rondeau-</a:t>
            </a:r>
            <a:r>
              <a:rPr lang="de-DE" sz="2400" dirty="0" err="1"/>
              <a:t>canon</a:t>
            </a:r>
            <a:r>
              <a:rPr lang="de-DE" sz="2400" dirty="0"/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400" dirty="0"/>
              <a:t>„</a:t>
            </a:r>
            <a:r>
              <a:rPr lang="de-DE" sz="2400" dirty="0" err="1"/>
              <a:t>Tout</a:t>
            </a:r>
            <a:r>
              <a:rPr lang="de-DE" sz="2400" dirty="0"/>
              <a:t> par </a:t>
            </a:r>
            <a:r>
              <a:rPr lang="de-DE" sz="2400" dirty="0" err="1"/>
              <a:t>compas</a:t>
            </a:r>
            <a:r>
              <a:rPr lang="de-DE" sz="2400" dirty="0"/>
              <a:t>“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295A9E2-5095-14C3-80B3-B3D596B36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102400"/>
            <a:ext cx="4220593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287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7CC4A-AFC7-65B4-5D8C-574214FFC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2EB52A-62B7-01B5-6A1C-36CD6CFFE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543" y="3193685"/>
            <a:ext cx="7886700" cy="10420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2800" dirty="0">
                <a:effectLst/>
                <a:latin typeface="+mn-lt"/>
                <a:ea typeface="Calibri" panose="020F0502020204030204" pitchFamily="34" charset="0"/>
              </a:rPr>
              <a:t>Codex F-</a:t>
            </a:r>
            <a:r>
              <a:rPr lang="de-DE" sz="2800" dirty="0" err="1">
                <a:effectLst/>
                <a:latin typeface="+mn-lt"/>
                <a:ea typeface="Calibri" panose="020F0502020204030204" pitchFamily="34" charset="0"/>
              </a:rPr>
              <a:t>Pnm</a:t>
            </a:r>
            <a:r>
              <a:rPr lang="de-DE" sz="2800" dirty="0">
                <a:effectLst/>
                <a:latin typeface="+mn-lt"/>
                <a:ea typeface="Calibri" panose="020F0502020204030204" pitchFamily="34" charset="0"/>
              </a:rPr>
              <a:t>, </a:t>
            </a:r>
            <a:br>
              <a:rPr lang="de-DE" sz="2800" dirty="0">
                <a:effectLst/>
                <a:latin typeface="+mn-lt"/>
                <a:ea typeface="Calibri" panose="020F0502020204030204" pitchFamily="34" charset="0"/>
              </a:rPr>
            </a:br>
            <a:r>
              <a:rPr lang="de-DE" sz="2800" dirty="0">
                <a:effectLst/>
                <a:latin typeface="+mn-lt"/>
                <a:ea typeface="Calibri" panose="020F0502020204030204" pitchFamily="34" charset="0"/>
              </a:rPr>
              <a:t>Français 1586</a:t>
            </a:r>
            <a:br>
              <a:rPr lang="de-DE" sz="3600" i="1" dirty="0">
                <a:effectLst/>
                <a:ea typeface="Calibri" panose="020F0502020204030204" pitchFamily="34" charset="0"/>
              </a:rPr>
            </a:br>
            <a:endParaRPr lang="de-DE" sz="34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12CB8E6-F646-CDC0-7C85-D29DBEC90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014" y="4858620"/>
            <a:ext cx="7886700" cy="39073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60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marL="0" indent="0">
              <a:buNone/>
            </a:pPr>
            <a:endParaRPr lang="de-DE" sz="3800" i="1" dirty="0"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de-DE" sz="3800" i="1" dirty="0"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r>
              <a:rPr lang="de-DE" dirty="0"/>
              <a:t>	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003BFF5-AA82-A7A3-4DFF-C54F7E510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14" y="-592660"/>
            <a:ext cx="6099272" cy="9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3745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E61310-BA7C-ADF7-E00F-29DDD5A19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C3705C3A-ED96-7F72-1F49-0B7061854D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5935" y="-112143"/>
            <a:ext cx="5928959" cy="86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9127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6A625-F273-10A4-7171-F5F6771C0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D6B6FB-A289-613F-FE84-CD4D6C2FD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02274"/>
            <a:ext cx="7886700" cy="104204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de-DE" sz="34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C235A08-93B1-A6BB-4F46-8E8B792E0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575" y="2977083"/>
            <a:ext cx="7886700" cy="39073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60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marL="0" indent="0">
              <a:buNone/>
            </a:pPr>
            <a:endParaRPr lang="de-DE" sz="3800" i="1" dirty="0"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de-DE" sz="3800" i="1" dirty="0"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r>
              <a:rPr lang="de-DE" dirty="0"/>
              <a:t>	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473CC89-CA1A-0877-5B40-48AE039E1C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474" y="-197835"/>
            <a:ext cx="5721133" cy="82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6482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EE160C-E773-E44E-7C70-0FF01CFD6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6CC3705-1E27-A9AF-80EE-CB374BD667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A5382E1-FD52-F323-4F60-B01965EA9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434" y="-3704969"/>
            <a:ext cx="8567146" cy="12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06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F41B5-6B51-6915-F878-AE774DD6A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6A6210-5BE6-4BA3-A3D5-8DE49E0FD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02274"/>
            <a:ext cx="7886700" cy="104204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de-DE" sz="34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229BECE-B6AC-16E4-09DF-5E8DBA29C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575" y="2977083"/>
            <a:ext cx="7886700" cy="39073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60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marL="0" indent="0">
              <a:buNone/>
            </a:pPr>
            <a:endParaRPr lang="de-DE" sz="3800" i="1" dirty="0"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de-DE" sz="3800" i="1" dirty="0"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r>
              <a:rPr lang="de-DE" dirty="0"/>
              <a:t>	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BDAF26D-F1BC-6552-A32F-0D14D4F294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-4007694"/>
            <a:ext cx="8567332" cy="12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9947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B92D8-51D3-C969-2053-456F505DB4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BD2F6F-1CDB-FD6F-F99D-3A59B1276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02274"/>
            <a:ext cx="7886700" cy="10420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3400" dirty="0"/>
              <a:t>Klangbeispiel:</a:t>
            </a:r>
            <a:br>
              <a:rPr lang="de-DE" sz="3400" dirty="0"/>
            </a:br>
            <a:r>
              <a:rPr lang="de-DE" sz="3400" dirty="0" err="1">
                <a:effectLst/>
                <a:ea typeface="Calibri" panose="020F0502020204030204" pitchFamily="34" charset="0"/>
              </a:rPr>
              <a:t>Gaucelm</a:t>
            </a:r>
            <a:r>
              <a:rPr lang="de-DE" sz="3400" dirty="0">
                <a:effectLst/>
                <a:ea typeface="Calibri" panose="020F0502020204030204" pitchFamily="34" charset="0"/>
              </a:rPr>
              <a:t> </a:t>
            </a:r>
            <a:r>
              <a:rPr lang="de-DE" sz="3400" dirty="0" err="1">
                <a:effectLst/>
                <a:ea typeface="Calibri" panose="020F0502020204030204" pitchFamily="34" charset="0"/>
              </a:rPr>
              <a:t>Faidit</a:t>
            </a:r>
            <a:r>
              <a:rPr lang="de-DE" sz="3400" dirty="0">
                <a:effectLst/>
                <a:ea typeface="Calibri" panose="020F0502020204030204" pitchFamily="34" charset="0"/>
              </a:rPr>
              <a:t> (um 1150-um 1220): </a:t>
            </a:r>
            <a:br>
              <a:rPr lang="de-DE" sz="3400" dirty="0">
                <a:effectLst/>
                <a:ea typeface="Calibri" panose="020F0502020204030204" pitchFamily="34" charset="0"/>
              </a:rPr>
            </a:br>
            <a:r>
              <a:rPr lang="de-DE" sz="3400" i="1" dirty="0" err="1">
                <a:effectLst/>
                <a:ea typeface="Calibri" panose="020F0502020204030204" pitchFamily="34" charset="0"/>
              </a:rPr>
              <a:t>Fortz</a:t>
            </a:r>
            <a:r>
              <a:rPr lang="de-DE" sz="3400" i="1" dirty="0">
                <a:effectLst/>
                <a:ea typeface="Calibri" panose="020F0502020204030204" pitchFamily="34" charset="0"/>
              </a:rPr>
              <a:t> </a:t>
            </a:r>
            <a:r>
              <a:rPr lang="de-DE" sz="3400" i="1" dirty="0" err="1">
                <a:effectLst/>
                <a:ea typeface="Calibri" panose="020F0502020204030204" pitchFamily="34" charset="0"/>
              </a:rPr>
              <a:t>chausa</a:t>
            </a:r>
            <a:r>
              <a:rPr lang="de-DE" sz="3400" i="1" dirty="0">
                <a:effectLst/>
                <a:ea typeface="Calibri" panose="020F0502020204030204" pitchFamily="34" charset="0"/>
              </a:rPr>
              <a:t> es</a:t>
            </a:r>
            <a:br>
              <a:rPr lang="de-DE" sz="3600" i="1" dirty="0">
                <a:effectLst/>
                <a:ea typeface="Calibri" panose="020F0502020204030204" pitchFamily="34" charset="0"/>
              </a:rPr>
            </a:br>
            <a:endParaRPr lang="de-DE" sz="34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3A4B7CA-BC87-B7A2-7238-E1AA918F9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575" y="2977083"/>
            <a:ext cx="7886700" cy="39073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60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marL="0" indent="0">
              <a:buNone/>
            </a:pPr>
            <a:endParaRPr lang="de-DE" sz="3800" i="1" dirty="0"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de-DE" sz="3800" i="1" dirty="0"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r>
              <a:rPr lang="de-DE" dirty="0"/>
              <a:t>	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480AFA5-9F8D-BA00-1D2A-B57A096F5C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784" y="-4096894"/>
            <a:ext cx="10567680" cy="15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8366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2CE8A-68B2-4D3D-C7D4-03D2DAD30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8E4AF2-50EC-D277-AC61-FA1E46D78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394" y="1146233"/>
            <a:ext cx="7886700" cy="1042042"/>
          </a:xfrm>
        </p:spPr>
        <p:txBody>
          <a:bodyPr>
            <a:noAutofit/>
          </a:bodyPr>
          <a:lstStyle/>
          <a:p>
            <a:r>
              <a:rPr lang="de-DE" sz="3400" dirty="0"/>
              <a:t>Klangbeispiel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AD778D6-3D0E-E5B6-0AAA-E4A8D9CCF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dirty="0">
                <a:effectLst/>
                <a:ea typeface="Calibri" panose="020F0502020204030204" pitchFamily="34" charset="0"/>
              </a:rPr>
              <a:t>Beatriz de Dia </a:t>
            </a:r>
          </a:p>
          <a:p>
            <a:pPr marL="0" indent="0">
              <a:buNone/>
            </a:pPr>
            <a:r>
              <a:rPr lang="de-DE" sz="2400" dirty="0">
                <a:effectLst/>
                <a:ea typeface="Calibri" panose="020F0502020204030204" pitchFamily="34" charset="0"/>
              </a:rPr>
              <a:t>(um 1140 - um 1189):</a:t>
            </a:r>
          </a:p>
          <a:p>
            <a:pPr marL="0" indent="0">
              <a:buNone/>
            </a:pPr>
            <a:r>
              <a:rPr lang="de-DE" sz="2400" dirty="0">
                <a:effectLst/>
                <a:ea typeface="Calibri" panose="020F0502020204030204" pitchFamily="34" charset="0"/>
              </a:rPr>
              <a:t> </a:t>
            </a:r>
            <a:r>
              <a:rPr lang="de-DE" sz="2400" i="1" dirty="0">
                <a:effectLst/>
                <a:ea typeface="Calibri" panose="020F0502020204030204" pitchFamily="34" charset="0"/>
              </a:rPr>
              <a:t>A </a:t>
            </a:r>
            <a:r>
              <a:rPr lang="de-DE" sz="2400" i="1" dirty="0" err="1">
                <a:effectLst/>
                <a:ea typeface="Calibri" panose="020F0502020204030204" pitchFamily="34" charset="0"/>
              </a:rPr>
              <a:t>chantar</a:t>
            </a:r>
            <a:r>
              <a:rPr lang="de-DE" sz="2400" i="1" dirty="0">
                <a:effectLst/>
                <a:ea typeface="Calibri" panose="020F0502020204030204" pitchFamily="34" charset="0"/>
              </a:rPr>
              <a:t> </a:t>
            </a:r>
            <a:r>
              <a:rPr lang="de-DE" sz="2400" i="1" dirty="0" err="1">
                <a:effectLst/>
                <a:ea typeface="Calibri" panose="020F0502020204030204" pitchFamily="34" charset="0"/>
              </a:rPr>
              <a:t>m‘er</a:t>
            </a:r>
            <a:r>
              <a:rPr lang="de-DE" sz="2400" i="1" dirty="0">
                <a:effectLst/>
                <a:ea typeface="Calibri" panose="020F0502020204030204" pitchFamily="34" charset="0"/>
              </a:rPr>
              <a:t> de so</a:t>
            </a:r>
            <a:endParaRPr lang="de-DE" sz="2400" i="1" dirty="0"/>
          </a:p>
          <a:p>
            <a:pPr marL="0" indent="0">
              <a:buNone/>
            </a:pPr>
            <a:r>
              <a:rPr lang="de-DE" sz="2400" dirty="0"/>
              <a:t>	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48F85D4-5F7B-2045-B6BD-62EA139FB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099" y="-83127"/>
            <a:ext cx="4885885" cy="720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34DE158-CDDA-57DA-4245-7AAA8421B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41" y="0"/>
            <a:ext cx="4934940" cy="72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608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F20557-D57C-A3E9-97D7-52C5CCF68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866" y="685835"/>
            <a:ext cx="7886700" cy="1042042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James E. and Elizabeth J. Ferrell</a:t>
            </a:r>
            <a:br>
              <a:rPr lang="en-US" sz="2800" dirty="0"/>
            </a:br>
            <a:r>
              <a:rPr lang="en-US" sz="2800" dirty="0"/>
              <a:t>Private Collection in Kansas City</a:t>
            </a:r>
            <a:br>
              <a:rPr lang="en-US" sz="2800" dirty="0"/>
            </a:br>
            <a:endParaRPr lang="de-DE" sz="28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2BC262C-10E6-BB1D-3C36-D0F66CABC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866" y="2631644"/>
            <a:ext cx="7886700" cy="3907369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2400" dirty="0"/>
          </a:p>
          <a:p>
            <a:pPr marL="0" indent="0">
              <a:spcBef>
                <a:spcPts val="0"/>
              </a:spcBef>
              <a:buNone/>
            </a:pPr>
            <a:endParaRPr lang="en-US" sz="2400" dirty="0"/>
          </a:p>
          <a:p>
            <a:pPr marL="0" indent="0">
              <a:spcBef>
                <a:spcPts val="0"/>
              </a:spcBef>
              <a:buNone/>
            </a:pPr>
            <a:endParaRPr lang="en-US" sz="2400" dirty="0"/>
          </a:p>
          <a:p>
            <a:pPr marL="0" indent="0">
              <a:spcBef>
                <a:spcPts val="0"/>
              </a:spcBef>
              <a:buNone/>
            </a:pPr>
            <a:endParaRPr lang="en-US" sz="2400" dirty="0"/>
          </a:p>
          <a:p>
            <a:pPr marL="0" indent="0">
              <a:spcBef>
                <a:spcPts val="0"/>
              </a:spcBef>
              <a:buNone/>
            </a:pPr>
            <a:endParaRPr lang="en-US" sz="2400" dirty="0"/>
          </a:p>
          <a:p>
            <a:pPr marL="0" indent="0">
              <a:spcBef>
                <a:spcPts val="0"/>
              </a:spcBef>
              <a:buNone/>
            </a:pPr>
            <a:endParaRPr lang="en-US" sz="2400" dirty="0"/>
          </a:p>
          <a:p>
            <a:pPr marL="0" indent="0">
              <a:spcBef>
                <a:spcPts val="0"/>
              </a:spcBef>
              <a:buNone/>
            </a:pPr>
            <a:endParaRPr lang="en-US" sz="2400" dirty="0"/>
          </a:p>
          <a:p>
            <a:pPr marL="0" indent="0">
              <a:spcBef>
                <a:spcPts val="0"/>
              </a:spcBef>
              <a:buNone/>
            </a:pPr>
            <a:endParaRPr lang="en-US" sz="2400" dirty="0"/>
          </a:p>
          <a:p>
            <a:pPr marL="0" indent="0">
              <a:spcBef>
                <a:spcPts val="0"/>
              </a:spcBef>
              <a:buNone/>
            </a:pPr>
            <a:endParaRPr lang="en-US" sz="2400" dirty="0"/>
          </a:p>
          <a:p>
            <a:pPr marL="0" indent="0">
              <a:spcBef>
                <a:spcPts val="0"/>
              </a:spcBef>
              <a:buNone/>
            </a:pPr>
            <a:endParaRPr lang="en-US" sz="2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Ferrell, Chairman of the Board of Directors of Ferrellgas since 1965; with Elizabeth J. Ferrell, he has created an archive of medieval manuscripts including the </a:t>
            </a:r>
            <a:r>
              <a:rPr lang="en-US" sz="2400" dirty="0" err="1"/>
              <a:t>Vogüé</a:t>
            </a:r>
            <a:r>
              <a:rPr lang="en-US" sz="2400" dirty="0"/>
              <a:t> codex of Guillaume de Machaut 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4135E10-96CD-5BB6-EFB1-0E29A1BF3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000" y="1530124"/>
            <a:ext cx="5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5630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B54514-6951-7A76-039B-FF312D3E1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dirty="0" err="1"/>
              <a:t>Machaut</a:t>
            </a:r>
            <a:r>
              <a:rPr lang="de-DE" sz="2800" dirty="0"/>
              <a:t> komponierte: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4AA0DF8-21D5-8ED4-AE0F-CD41166D5A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400" dirty="0"/>
              <a:t>23 Motetten</a:t>
            </a:r>
          </a:p>
          <a:p>
            <a:r>
              <a:rPr lang="de-DE" sz="2400" dirty="0"/>
              <a:t>1 vierstimmige Messe</a:t>
            </a:r>
          </a:p>
          <a:p>
            <a:r>
              <a:rPr lang="de-DE" sz="2400" dirty="0"/>
              <a:t>mehr als 100 Stücke in den damals üblichen weltlichen Gattungen:</a:t>
            </a:r>
          </a:p>
          <a:p>
            <a:pPr marL="0" indent="0">
              <a:buNone/>
            </a:pPr>
            <a:r>
              <a:rPr lang="de-DE" sz="2400" dirty="0"/>
              <a:t>	42 Balladen</a:t>
            </a:r>
          </a:p>
          <a:p>
            <a:pPr marL="0" indent="0">
              <a:buNone/>
            </a:pPr>
            <a:r>
              <a:rPr lang="de-DE" sz="2400" dirty="0"/>
              <a:t>	21 </a:t>
            </a:r>
            <a:r>
              <a:rPr lang="de-DE" sz="2400" dirty="0" err="1"/>
              <a:t>Rondeaux</a:t>
            </a:r>
            <a:endParaRPr lang="de-DE" sz="2400" dirty="0"/>
          </a:p>
          <a:p>
            <a:pPr marL="0" indent="0">
              <a:buNone/>
            </a:pPr>
            <a:r>
              <a:rPr lang="de-DE" sz="2400" dirty="0"/>
              <a:t>	34 (einstimmige) Virelai</a:t>
            </a:r>
          </a:p>
        </p:txBody>
      </p:sp>
    </p:spTree>
    <p:extLst>
      <p:ext uri="{BB962C8B-B14F-4D97-AF65-F5344CB8AC3E}">
        <p14:creationId xmlns:p14="http://schemas.microsoft.com/office/powerpoint/2010/main" val="26704142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BE654D-AFEA-7B9B-42E2-51B89E441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174" y="906539"/>
            <a:ext cx="7886700" cy="1042042"/>
          </a:xfrm>
        </p:spPr>
        <p:txBody>
          <a:bodyPr>
            <a:noAutofit/>
          </a:bodyPr>
          <a:lstStyle/>
          <a:p>
            <a:pPr algn="ctr"/>
            <a:r>
              <a:rPr lang="fr-FR" sz="2800" i="1" dirty="0"/>
              <a:t>Le Livre </a:t>
            </a:r>
            <a:r>
              <a:rPr lang="fr-FR" sz="2800" i="1" dirty="0" err="1"/>
              <a:t>dou</a:t>
            </a:r>
            <a:r>
              <a:rPr lang="fr-FR" sz="2800" i="1" dirty="0"/>
              <a:t> Voir Dit</a:t>
            </a:r>
            <a:r>
              <a:rPr lang="fr-FR" sz="2800" dirty="0"/>
              <a:t> </a:t>
            </a:r>
            <a:br>
              <a:rPr lang="fr-FR" sz="2800" dirty="0"/>
            </a:br>
            <a:r>
              <a:rPr lang="fr-FR" sz="2800" dirty="0"/>
              <a:t>Guillaume de Machaut and Péronne d’Armentières</a:t>
            </a:r>
            <a:br>
              <a:rPr lang="de-DE" sz="2800" b="1" dirty="0"/>
            </a:br>
            <a:endParaRPr lang="de-DE" sz="2800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58ED0EFD-0215-08A0-9A82-FE3769DD30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7714" y="1948581"/>
            <a:ext cx="5168571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271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A3906-0257-066F-5484-4296AFB00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687F458-7C69-F849-60C0-1CA7EDE750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6758"/>
            <a:ext cx="7886700" cy="390736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de-DE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Barbara Tuchman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(1912-1989):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Der </a:t>
            </a:r>
            <a:r>
              <a:rPr lang="de-DE" sz="2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ferne Spiegel.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Das dramatische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14. Jahrhundert,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München 1982</a:t>
            </a:r>
          </a:p>
          <a:p>
            <a:pPr marL="0" indent="0">
              <a:spcBef>
                <a:spcPts val="0"/>
              </a:spcBef>
              <a:buNone/>
            </a:pPr>
            <a:endParaRPr lang="de-DE" sz="2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de-DE" sz="2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Vorwort</a:t>
            </a:r>
            <a:endParaRPr lang="de-DE" sz="2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8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D8EEF90-56C6-BDFB-1794-3F6B6A5B4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1350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072C5-5EB8-CC25-05FB-3A80FF68A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8AA6AF-8B12-6E19-1CFE-934D886D6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866" y="1318188"/>
            <a:ext cx="7886700" cy="1042042"/>
          </a:xfrm>
        </p:spPr>
        <p:txBody>
          <a:bodyPr>
            <a:normAutofit/>
          </a:bodyPr>
          <a:lstStyle/>
          <a:p>
            <a:r>
              <a:rPr lang="de-DE" sz="2800" b="1" dirty="0">
                <a:latin typeface="+mn-lt"/>
              </a:rPr>
              <a:t>Klangbeispiel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A947E45-AAAF-53A6-F2A7-A50390196D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dirty="0"/>
              <a:t>Guillaume de </a:t>
            </a:r>
            <a:r>
              <a:rPr lang="de-DE" sz="2400" dirty="0" err="1"/>
              <a:t>Machaut</a:t>
            </a:r>
            <a:r>
              <a:rPr lang="de-DE" sz="2400" dirty="0"/>
              <a:t>:</a:t>
            </a:r>
          </a:p>
          <a:p>
            <a:pPr marL="0" indent="0">
              <a:buNone/>
            </a:pPr>
            <a:r>
              <a:rPr lang="de-DE" sz="2400" i="1" dirty="0"/>
              <a:t>Rose, </a:t>
            </a:r>
            <a:r>
              <a:rPr lang="de-DE" sz="2400" i="1" dirty="0" err="1"/>
              <a:t>liz</a:t>
            </a:r>
            <a:r>
              <a:rPr lang="de-DE" sz="2400" i="1" dirty="0"/>
              <a:t>, </a:t>
            </a:r>
            <a:r>
              <a:rPr lang="de-DE" sz="2400" i="1" dirty="0" err="1"/>
              <a:t>printemps</a:t>
            </a:r>
            <a:r>
              <a:rPr lang="de-DE" sz="2400" i="1" dirty="0"/>
              <a:t>, </a:t>
            </a:r>
            <a:r>
              <a:rPr lang="de-DE" sz="2400" i="1" dirty="0" err="1"/>
              <a:t>vedure</a:t>
            </a:r>
            <a:endParaRPr lang="de-DE" sz="2400" i="1" dirty="0"/>
          </a:p>
          <a:p>
            <a:pPr marL="0" indent="0">
              <a:buNone/>
            </a:pPr>
            <a:r>
              <a:rPr lang="de-DE" sz="2400" dirty="0"/>
              <a:t>Rondeau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5256CF7-24AC-7412-FF44-139A23AF9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9084" y="1499604"/>
            <a:ext cx="432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0932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7FCF8-1959-0658-80F3-3C98E0157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814813-F6E2-9237-8191-BF89C3743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09287"/>
            <a:ext cx="7886700" cy="1042042"/>
          </a:xfrm>
        </p:spPr>
        <p:txBody>
          <a:bodyPr>
            <a:normAutofit/>
          </a:bodyPr>
          <a:lstStyle/>
          <a:p>
            <a:r>
              <a:rPr lang="de-DE" sz="2800" b="1" dirty="0">
                <a:latin typeface="+mn-lt"/>
              </a:rPr>
              <a:t>Klangbeispiel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3761E6C-5BBA-1201-295A-F854A6C87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3817" y="-207034"/>
            <a:ext cx="5378561" cy="7920000"/>
          </a:xfrm>
          <a:prstGeom prst="rect">
            <a:avLst/>
          </a:prstGeom>
        </p:spPr>
      </p:pic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D3CEBDFD-7516-3F2D-040A-76CC60A38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41347"/>
            <a:ext cx="7886700" cy="576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i="1" dirty="0" err="1">
                <a:latin typeface="+mn-lt"/>
              </a:rPr>
              <a:t>Remède</a:t>
            </a:r>
            <a:r>
              <a:rPr lang="de-DE" sz="2400" i="1" dirty="0">
                <a:latin typeface="+mn-lt"/>
              </a:rPr>
              <a:t> de Fortune</a:t>
            </a:r>
          </a:p>
          <a:p>
            <a:pPr marL="0" indent="0">
              <a:buNone/>
            </a:pPr>
            <a:r>
              <a:rPr lang="de-DE" sz="2400" dirty="0">
                <a:latin typeface="+mn-lt"/>
              </a:rPr>
              <a:t>Ballade:</a:t>
            </a:r>
          </a:p>
          <a:p>
            <a:pPr marL="0" indent="0">
              <a:buNone/>
            </a:pPr>
            <a:r>
              <a:rPr lang="de-DE" sz="2400" i="1" dirty="0">
                <a:latin typeface="+mn-lt"/>
              </a:rPr>
              <a:t>Dame, de </a:t>
            </a:r>
            <a:r>
              <a:rPr lang="de-DE" sz="2400" i="1" dirty="0" err="1">
                <a:latin typeface="+mn-lt"/>
              </a:rPr>
              <a:t>qui</a:t>
            </a:r>
            <a:r>
              <a:rPr lang="de-DE" sz="2400" i="1" dirty="0">
                <a:latin typeface="+mn-lt"/>
              </a:rPr>
              <a:t> </a:t>
            </a:r>
            <a:r>
              <a:rPr lang="de-DE" sz="2400" i="1" dirty="0" err="1">
                <a:latin typeface="+mn-lt"/>
              </a:rPr>
              <a:t>toute</a:t>
            </a:r>
            <a:endParaRPr lang="de-DE" sz="2400" i="1" dirty="0">
              <a:latin typeface="+mn-lt"/>
            </a:endParaRPr>
          </a:p>
          <a:p>
            <a:pPr marL="0" indent="0">
              <a:buNone/>
            </a:pPr>
            <a:r>
              <a:rPr lang="de-DE" sz="2400" i="1" dirty="0" err="1"/>
              <a:t>ma</a:t>
            </a:r>
            <a:r>
              <a:rPr lang="de-DE" sz="2400" i="1" dirty="0"/>
              <a:t> </a:t>
            </a:r>
            <a:r>
              <a:rPr lang="de-DE" sz="2400" i="1" dirty="0" err="1"/>
              <a:t>joie</a:t>
            </a:r>
            <a:r>
              <a:rPr lang="de-DE" sz="2400" i="1" dirty="0"/>
              <a:t> </a:t>
            </a:r>
            <a:r>
              <a:rPr lang="de-DE" sz="2400" i="1" dirty="0" err="1"/>
              <a:t>vient</a:t>
            </a:r>
            <a:endParaRPr lang="de-DE" sz="2400" i="1" dirty="0"/>
          </a:p>
        </p:txBody>
      </p:sp>
    </p:spTree>
    <p:extLst>
      <p:ext uri="{BB962C8B-B14F-4D97-AF65-F5344CB8AC3E}">
        <p14:creationId xmlns:p14="http://schemas.microsoft.com/office/powerpoint/2010/main" val="41492772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92C1B6-089A-1F30-C470-DF56DC352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25716"/>
            <a:ext cx="7886700" cy="1042042"/>
          </a:xfrm>
        </p:spPr>
        <p:txBody>
          <a:bodyPr>
            <a:noAutofit/>
          </a:bodyPr>
          <a:lstStyle/>
          <a:p>
            <a:pPr algn="ctr"/>
            <a:r>
              <a:rPr lang="fr-FR" sz="2800" dirty="0"/>
              <a:t>Nature amène à Guillaume de Machaut ses trois enfants : Sens, Rhétorique et Musique</a:t>
            </a:r>
            <a:br>
              <a:rPr lang="fr-FR" sz="2800" dirty="0"/>
            </a:br>
            <a:r>
              <a:rPr lang="fr-FR" sz="2800" dirty="0"/>
              <a:t>Paris, BnF, Français 1584, fol. E</a:t>
            </a:r>
            <a:br>
              <a:rPr lang="fr-FR" sz="2800" dirty="0"/>
            </a:br>
            <a:endParaRPr lang="de-DE" sz="2800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599DFE9A-2A4C-E619-0804-02DAEEAB53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000" y="2267758"/>
            <a:ext cx="864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2433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E446BA-FD95-CB4B-F199-4166A324F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471F78C3-4C8E-78FF-8599-FCC6924EE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426" y="655394"/>
            <a:ext cx="7886700" cy="5760000"/>
          </a:xfrm>
        </p:spPr>
        <p:txBody>
          <a:bodyPr/>
          <a:lstStyle/>
          <a:p>
            <a:pPr marL="0" indent="0" algn="ctr">
              <a:buNone/>
            </a:pPr>
            <a:r>
              <a:rPr lang="de-DE" sz="2800" i="1" dirty="0">
                <a:latin typeface="+mn-lt"/>
              </a:rPr>
              <a:t>Messe de </a:t>
            </a:r>
            <a:r>
              <a:rPr lang="de-DE" sz="2800" i="1" dirty="0" err="1">
                <a:latin typeface="+mn-lt"/>
              </a:rPr>
              <a:t>Nostre</a:t>
            </a:r>
            <a:r>
              <a:rPr lang="de-DE" sz="2800" i="1" dirty="0">
                <a:latin typeface="+mn-lt"/>
              </a:rPr>
              <a:t> Dame: </a:t>
            </a:r>
            <a:r>
              <a:rPr lang="de-DE" dirty="0"/>
              <a:t>Sanctus</a:t>
            </a:r>
          </a:p>
        </p:txBody>
      </p:sp>
      <p:pic>
        <p:nvPicPr>
          <p:cNvPr id="3" name="Inhaltsplatzhalter 5">
            <a:extLst>
              <a:ext uri="{FF2B5EF4-FFF2-40B4-BE49-F238E27FC236}">
                <a16:creationId xmlns:a16="http://schemas.microsoft.com/office/drawing/2014/main" id="{E7DF7643-2FD2-2BCD-F4A4-E413ABD799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0" y="1135903"/>
            <a:ext cx="8853131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6905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5BD491-8B37-D864-B005-0B673212F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942" y="1715402"/>
            <a:ext cx="7886700" cy="1042042"/>
          </a:xfrm>
        </p:spPr>
        <p:txBody>
          <a:bodyPr>
            <a:normAutofit/>
          </a:bodyPr>
          <a:lstStyle/>
          <a:p>
            <a:r>
              <a:rPr lang="de-DE" sz="2800" b="1" dirty="0"/>
              <a:t>Klangbeispiel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95B445D-6D58-FFDF-C0A0-C540E4734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942" y="2620909"/>
            <a:ext cx="7886700" cy="39073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dirty="0"/>
              <a:t>Guillaume </a:t>
            </a:r>
            <a:r>
              <a:rPr lang="de-DE" sz="2400" dirty="0" err="1"/>
              <a:t>Machaut</a:t>
            </a:r>
            <a:endParaRPr lang="de-DE" sz="2400" dirty="0"/>
          </a:p>
          <a:p>
            <a:pPr marL="0" indent="0">
              <a:buNone/>
            </a:pPr>
            <a:r>
              <a:rPr lang="de-DE" sz="2400" i="1" dirty="0"/>
              <a:t>Messe de Notre Dame</a:t>
            </a:r>
          </a:p>
          <a:p>
            <a:pPr marL="0" indent="0">
              <a:buNone/>
            </a:pPr>
            <a:r>
              <a:rPr lang="de-DE" sz="2400" dirty="0"/>
              <a:t>Gloria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F0465E0-D7BE-54EE-BA89-8F7CCE301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525" y="614362"/>
            <a:ext cx="5705475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6214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926B89-8D47-48D1-A34D-683F6F400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spcBef>
                <a:spcPts val="0"/>
              </a:spcBef>
            </a:pPr>
            <a:r>
              <a:rPr lang="de-DE" sz="2800" b="1" dirty="0"/>
              <a:t>Klangbeispiel</a:t>
            </a:r>
            <a:br>
              <a:rPr lang="de-DE" sz="2800" dirty="0"/>
            </a:br>
            <a:r>
              <a:rPr lang="de-DE" sz="2800" b="1" dirty="0"/>
              <a:t>Heinz Holliger: </a:t>
            </a:r>
            <a:r>
              <a:rPr lang="de-DE" sz="2800" dirty="0"/>
              <a:t>Machaut-Transkriptionen</a:t>
            </a:r>
            <a:br>
              <a:rPr lang="de-DE" sz="2800" dirty="0"/>
            </a:br>
            <a:r>
              <a:rPr lang="de-DE" sz="2800" dirty="0"/>
              <a:t>für vier Singstimmen und drei Bratschen (2002-09)</a:t>
            </a:r>
            <a:br>
              <a:rPr lang="de-DE" sz="2800" dirty="0"/>
            </a:br>
            <a:endParaRPr lang="de-DE" sz="28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FCDFC51-A5EC-A1B5-4F93-FB4965E862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8ED7169-DE8C-5325-5EC5-CEA1ABB17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231" y="2595031"/>
            <a:ext cx="3456000" cy="3456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C568A04-E8E8-29B9-E7DA-59D3D1B54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287" y="2595031"/>
            <a:ext cx="5141214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60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ECEEE1-0788-1B89-049E-348626B7D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80233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800" dirty="0"/>
              <a:t>Pest 1347-1352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9F721400-7095-CA54-3A3C-E2992A76C5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000" y="1594897"/>
            <a:ext cx="896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491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6CE0EF-144F-98BF-FE96-7DE2096D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11" y="937551"/>
            <a:ext cx="7886700" cy="1042042"/>
          </a:xfrm>
        </p:spPr>
        <p:txBody>
          <a:bodyPr>
            <a:normAutofit fontScale="90000"/>
          </a:bodyPr>
          <a:lstStyle/>
          <a:p>
            <a:pPr algn="ctr"/>
            <a:r>
              <a:rPr lang="de-DE" sz="2800" dirty="0"/>
              <a:t>Giovanni </a:t>
            </a:r>
            <a:r>
              <a:rPr lang="de-DE" sz="2800" dirty="0" err="1"/>
              <a:t>Boccacio</a:t>
            </a:r>
            <a:r>
              <a:rPr lang="de-DE" sz="2800" dirty="0"/>
              <a:t>: Decamerone</a:t>
            </a:r>
            <a:br>
              <a:rPr lang="de-DE" sz="2800" dirty="0"/>
            </a:br>
            <a:r>
              <a:rPr lang="de-DE" sz="2800" dirty="0"/>
              <a:t>Sammlung von 100 Novellen (zwischen 1349 und 1353)</a:t>
            </a:r>
            <a:br>
              <a:rPr lang="de-DE" sz="2800" dirty="0"/>
            </a:br>
            <a:r>
              <a:rPr lang="de-DE" sz="2800" dirty="0"/>
              <a:t>Gemälde zu einer Novelle von Sandro </a:t>
            </a:r>
            <a:r>
              <a:rPr lang="de-DE" sz="2800" dirty="0" err="1"/>
              <a:t>Boticelli</a:t>
            </a:r>
            <a:r>
              <a:rPr lang="de-DE" sz="2800" dirty="0"/>
              <a:t> (1487)</a:t>
            </a:r>
            <a:br>
              <a:rPr lang="de-DE" sz="2800" dirty="0"/>
            </a:br>
            <a:endParaRPr lang="de-DE" sz="28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5908FB-3F46-D993-E706-8F75E67F34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CEDB5FC-06E4-7408-0D98-3FFEE0AA7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957" y="1979593"/>
            <a:ext cx="8100609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886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970FB5-1C89-9635-800A-83167289B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49239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800" b="1" dirty="0"/>
              <a:t>Lesebrille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F048656-5C20-1D25-A1F7-422772A974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spcBef>
                <a:spcPts val="0"/>
              </a:spcBef>
              <a:buNone/>
            </a:pPr>
            <a:r>
              <a:rPr lang="de-DE" sz="2400" dirty="0"/>
              <a:t>um 1285 in Italien erfunden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de-DE" sz="2400" i="1" dirty="0"/>
              <a:t>Brille</a:t>
            </a:r>
            <a:r>
              <a:rPr lang="de-DE" sz="2400" dirty="0"/>
              <a:t> leitet sich von </a:t>
            </a:r>
            <a:r>
              <a:rPr lang="de-DE" sz="2400" i="1" dirty="0" err="1"/>
              <a:t>berille</a:t>
            </a:r>
            <a:r>
              <a:rPr lang="de-DE" sz="2400" dirty="0"/>
              <a:t> 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de-DE" sz="2400" dirty="0"/>
              <a:t>(griechisch-lateinisch </a:t>
            </a:r>
            <a:r>
              <a:rPr lang="de-DE" sz="2400" i="1" dirty="0" err="1"/>
              <a:t>beryllus</a:t>
            </a:r>
            <a:r>
              <a:rPr lang="de-DE" sz="2400" dirty="0"/>
              <a:t>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de-DE" sz="2400" dirty="0"/>
              <a:t>lateinisch auch </a:t>
            </a:r>
            <a:r>
              <a:rPr lang="de-DE" sz="2400" i="1" dirty="0" err="1"/>
              <a:t>berillus</a:t>
            </a:r>
            <a:r>
              <a:rPr lang="de-DE" sz="2400" dirty="0"/>
              <a:t>) ab, was auf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de-DE" sz="2400" dirty="0"/>
              <a:t>auf das Mineral Beryll zurückgeht</a:t>
            </a:r>
          </a:p>
          <a:p>
            <a:pPr marL="0" indent="0" algn="r">
              <a:spcBef>
                <a:spcPts val="0"/>
              </a:spcBef>
              <a:buNone/>
            </a:pPr>
            <a:endParaRPr lang="de-DE" sz="2400" dirty="0"/>
          </a:p>
          <a:p>
            <a:pPr marL="0" indent="0" algn="r">
              <a:spcBef>
                <a:spcPts val="0"/>
              </a:spcBef>
              <a:buNone/>
            </a:pPr>
            <a:r>
              <a:rPr lang="de-DE" sz="2400" dirty="0"/>
              <a:t>Friedrich </a:t>
            </a:r>
            <a:r>
              <a:rPr lang="de-DE" sz="2400" dirty="0" err="1"/>
              <a:t>Herlin</a:t>
            </a:r>
            <a:endParaRPr lang="de-DE" sz="2400" dirty="0"/>
          </a:p>
          <a:p>
            <a:pPr marL="0" indent="0" algn="r">
              <a:spcBef>
                <a:spcPts val="0"/>
              </a:spcBef>
              <a:buNone/>
            </a:pPr>
            <a:r>
              <a:rPr lang="de-DE" sz="2400" dirty="0"/>
              <a:t>1466 </a:t>
            </a:r>
          </a:p>
          <a:p>
            <a:pPr marL="0" indent="0" algn="r">
              <a:spcBef>
                <a:spcPts val="0"/>
              </a:spcBef>
              <a:buNone/>
            </a:pP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1B88E6A-EA59-D560-0875-4F6CD378B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82897" y="1462400"/>
            <a:ext cx="7765794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771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0B8D07-2584-1AC6-2FDA-B791CB5A9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DBA12EE-7160-56E4-2B5F-E4D6E8534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83" y="1858735"/>
            <a:ext cx="7886700" cy="390736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de-DE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Nicole Schwindt: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Kapitel III: Die Renaissance,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in: </a:t>
            </a:r>
            <a:r>
              <a:rPr lang="de-DE" sz="2400" dirty="0">
                <a:effectLst/>
                <a:ea typeface="Calibri" panose="020F0502020204030204" pitchFamily="34" charset="0"/>
              </a:rPr>
              <a:t>Handbuch der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400" dirty="0">
                <a:effectLst/>
                <a:ea typeface="Calibri" panose="020F0502020204030204" pitchFamily="34" charset="0"/>
              </a:rPr>
              <a:t>Musikalischen Gattungen,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400" dirty="0">
                <a:effectLst/>
                <a:ea typeface="Calibri" panose="020F0502020204030204" pitchFamily="34" charset="0"/>
              </a:rPr>
              <a:t>Band 8,1: Musikalische Lyrik,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400" dirty="0" err="1">
                <a:effectLst/>
                <a:ea typeface="Calibri" panose="020F0502020204030204" pitchFamily="34" charset="0"/>
              </a:rPr>
              <a:t>hg</a:t>
            </a:r>
            <a:r>
              <a:rPr lang="de-DE" sz="2400" dirty="0">
                <a:effectLst/>
                <a:ea typeface="Calibri" panose="020F0502020204030204" pitchFamily="34" charset="0"/>
              </a:rPr>
              <a:t>. von Hermann Danuser,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400" dirty="0">
                <a:effectLst/>
                <a:ea typeface="Calibri" panose="020F0502020204030204" pitchFamily="34" charset="0"/>
              </a:rPr>
              <a:t>Laaber 2004, </a:t>
            </a:r>
            <a:r>
              <a:rPr lang="de-DE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S. 137-268,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hier S. 137-146</a:t>
            </a:r>
          </a:p>
          <a:p>
            <a:pPr marL="0" indent="0">
              <a:spcBef>
                <a:spcPts val="0"/>
              </a:spcBef>
              <a:buNone/>
            </a:pPr>
            <a:endParaRPr lang="de-DE" sz="24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de-DE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Guillaume de </a:t>
            </a:r>
            <a:r>
              <a:rPr lang="de-DE" sz="2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Machaut</a:t>
            </a:r>
            <a:endParaRPr lang="de-DE" sz="2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7A88D6F-7B56-A0ED-9B55-4EE9CB8C0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5736" y="1446104"/>
            <a:ext cx="4556712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3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52C682-7736-15F8-D1DC-EB385379B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36B33C1-B11B-0F62-C089-767BA5F42E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de-DE" sz="2400" dirty="0">
                <a:ea typeface="Calibri" panose="020F0502020204030204" pitchFamily="34" charset="0"/>
              </a:rPr>
              <a:t>Thomas Cramer: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400" dirty="0">
                <a:ea typeface="Calibri" panose="020F0502020204030204" pitchFamily="34" charset="0"/>
              </a:rPr>
              <a:t>Die Lieder der </a:t>
            </a:r>
            <a:r>
              <a:rPr lang="de-DE" sz="2400" dirty="0" err="1">
                <a:ea typeface="Calibri" panose="020F0502020204030204" pitchFamily="34" charset="0"/>
              </a:rPr>
              <a:t>Trobadors</a:t>
            </a:r>
            <a:r>
              <a:rPr lang="de-DE" sz="2400" dirty="0">
                <a:ea typeface="Calibri" panose="020F0502020204030204" pitchFamily="34" charset="0"/>
              </a:rPr>
              <a:t>,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400" dirty="0">
                <a:ea typeface="Calibri" panose="020F0502020204030204" pitchFamily="34" charset="0"/>
              </a:rPr>
              <a:t>Trouvères und Minnesänger: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400" dirty="0">
                <a:ea typeface="Calibri" panose="020F0502020204030204" pitchFamily="34" charset="0"/>
              </a:rPr>
              <a:t>Literaturhistorische Probleme: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400" dirty="0">
                <a:ea typeface="Calibri" panose="020F0502020204030204" pitchFamily="34" charset="0"/>
              </a:rPr>
              <a:t>in: ebd.; S. 130-136</a:t>
            </a:r>
          </a:p>
          <a:p>
            <a:pPr marL="0" indent="0">
              <a:spcBef>
                <a:spcPts val="0"/>
              </a:spcBef>
              <a:buNone/>
            </a:pPr>
            <a:endParaRPr lang="de-DE" sz="24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de-DE" sz="24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de-DE" sz="2400" dirty="0"/>
              <a:t>Philippe de </a:t>
            </a:r>
            <a:r>
              <a:rPr lang="de-DE" sz="2400" dirty="0" err="1"/>
              <a:t>Vitry</a:t>
            </a:r>
            <a:endParaRPr lang="de-DE" sz="2400" dirty="0"/>
          </a:p>
          <a:p>
            <a:pPr marL="0" indent="0">
              <a:spcBef>
                <a:spcPts val="0"/>
              </a:spcBef>
              <a:buNone/>
            </a:pPr>
            <a:r>
              <a:rPr lang="de-DE" sz="2400" dirty="0"/>
              <a:t>1291-1361</a:t>
            </a:r>
          </a:p>
          <a:p>
            <a:pPr marL="0" indent="0">
              <a:spcBef>
                <a:spcPts val="0"/>
              </a:spcBef>
              <a:buNone/>
            </a:pPr>
            <a:endParaRPr lang="de-DE" sz="24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A23303E-280C-B4CC-0F9D-788B88690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0907" y="1100876"/>
            <a:ext cx="3785944" cy="540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109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042560-8B95-357F-811E-63B0953A4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b="1" dirty="0"/>
              <a:t>Ulrich von Liechtenstein</a:t>
            </a:r>
            <a:r>
              <a:rPr lang="de-DE" sz="2800" dirty="0"/>
              <a:t> </a:t>
            </a:r>
            <a:br>
              <a:rPr lang="de-DE" sz="2800" dirty="0"/>
            </a:br>
            <a:r>
              <a:rPr lang="de-DE" sz="2800" dirty="0"/>
              <a:t>um 1200-1275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9ECBE95-FD01-6CAB-37B4-786FE33DEF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de-DE" sz="2400" dirty="0"/>
              <a:t>Minnesänger: dichtete in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400" dirty="0"/>
              <a:t>mittelhochdeutscher Sprache, </a:t>
            </a:r>
          </a:p>
          <a:p>
            <a:pPr marL="0" indent="0">
              <a:spcBef>
                <a:spcPts val="0"/>
              </a:spcBef>
              <a:buNone/>
            </a:pPr>
            <a:endParaRPr lang="de-DE" sz="2400" dirty="0"/>
          </a:p>
          <a:p>
            <a:pPr marL="0" indent="0">
              <a:spcBef>
                <a:spcPts val="0"/>
              </a:spcBef>
              <a:buNone/>
            </a:pPr>
            <a:r>
              <a:rPr lang="de-DE" sz="2400" dirty="0"/>
              <a:t>Codex Manesse: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400" dirty="0"/>
              <a:t>dargestellt als Turnierritter,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400" dirty="0"/>
              <a:t>„verkleidet“ als Frau Venus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400" dirty="0"/>
              <a:t>(mit </a:t>
            </a:r>
            <a:r>
              <a:rPr lang="de-DE" sz="2400" dirty="0" err="1"/>
              <a:t>Amorpfeil</a:t>
            </a:r>
            <a:r>
              <a:rPr lang="de-DE" sz="2400" dirty="0"/>
              <a:t> und Fackel) </a:t>
            </a:r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345B3D2-E68D-0771-BE09-169E568E6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8216" y="189000"/>
            <a:ext cx="4266215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178959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Hochschule für Musik Nürnber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D2447"/>
      </a:accent1>
      <a:accent2>
        <a:srgbClr val="D63517"/>
      </a:accent2>
      <a:accent3>
        <a:srgbClr val="248B9D"/>
      </a:accent3>
      <a:accent4>
        <a:srgbClr val="119D75"/>
      </a:accent4>
      <a:accent5>
        <a:srgbClr val="9D2447"/>
      </a:accent5>
      <a:accent6>
        <a:srgbClr val="DB91A1"/>
      </a:accent6>
      <a:hlink>
        <a:srgbClr val="0563C1"/>
      </a:hlink>
      <a:folHlink>
        <a:srgbClr val="954F72"/>
      </a:folHlink>
    </a:clrScheme>
    <a:fontScheme name="HfM Nürnberg">
      <a:majorFont>
        <a:latin typeface="Brandon Grotesque Regular"/>
        <a:ea typeface=""/>
        <a:cs typeface=""/>
      </a:majorFont>
      <a:minorFont>
        <a:latin typeface="Brandon Grotesque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A8634559-2605-480F-96D6-7992FA63811C}"/>
    </a:ext>
  </a:extLst>
</a:theme>
</file>

<file path=ppt/theme/theme2.xml><?xml version="1.0" encoding="utf-8"?>
<a:theme xmlns:a="http://schemas.openxmlformats.org/drawingml/2006/main" name="3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A92BF819-E4EE-4169-862F-0F411DDC65C7}"/>
    </a:ext>
  </a:extLst>
</a:theme>
</file>

<file path=ppt/theme/theme3.xml><?xml version="1.0" encoding="utf-8"?>
<a:theme xmlns:a="http://schemas.openxmlformats.org/drawingml/2006/main" name="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0907766A-67D4-4DB7-B439-AD09A7A838FF}"/>
    </a:ext>
  </a:extLst>
</a:theme>
</file>

<file path=ppt/theme/theme4.xml><?xml version="1.0" encoding="utf-8"?>
<a:theme xmlns:a="http://schemas.openxmlformats.org/drawingml/2006/main" name="2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C791E730-FD20-45F2-A38E-AA5261C677A9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HfM-Vorlage</Template>
  <TotalTime>0</TotalTime>
  <Words>637</Words>
  <Application>Microsoft Office PowerPoint</Application>
  <PresentationFormat>Bildschirmpräsentation (4:3)</PresentationFormat>
  <Paragraphs>158</Paragraphs>
  <Slides>35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35</vt:i4>
      </vt:variant>
    </vt:vector>
  </HeadingPairs>
  <TitlesOfParts>
    <vt:vector size="45" baseType="lpstr">
      <vt:lpstr>Arial</vt:lpstr>
      <vt:lpstr>Brandon Grotesque Bold</vt:lpstr>
      <vt:lpstr>Brandon Grotesque Medium</vt:lpstr>
      <vt:lpstr>Brandon Grotesque Regular</vt:lpstr>
      <vt:lpstr>Calibri</vt:lpstr>
      <vt:lpstr>Calibri Light</vt:lpstr>
      <vt:lpstr>Benutzerdefiniertes Design</vt:lpstr>
      <vt:lpstr>3_Benutzerdefiniertes Design</vt:lpstr>
      <vt:lpstr>1_Benutzerdefiniertes Design</vt:lpstr>
      <vt:lpstr>2_Benutzerdefiniertes Design</vt:lpstr>
      <vt:lpstr>PowerPoint-Präsentation</vt:lpstr>
      <vt:lpstr>Klangbeispiele</vt:lpstr>
      <vt:lpstr>PowerPoint-Präsentation</vt:lpstr>
      <vt:lpstr>Pest 1347-1352</vt:lpstr>
      <vt:lpstr>Giovanni Boccacio: Decamerone Sammlung von 100 Novellen (zwischen 1349 und 1353) Gemälde zu einer Novelle von Sandro Boticelli (1487) </vt:lpstr>
      <vt:lpstr>Lesebrille</vt:lpstr>
      <vt:lpstr>PowerPoint-Präsentation</vt:lpstr>
      <vt:lpstr>PowerPoint-Präsentation</vt:lpstr>
      <vt:lpstr>Ulrich von Liechtenstein  um 1200-1275</vt:lpstr>
      <vt:lpstr>Philippe de Vitry (1291-1361): Ars nova </vt:lpstr>
      <vt:lpstr>Roman de Fauvel ca. 1316-1320  Gervais de Bus Chaillou de Pestain Philippe de Vitry  Bibliothèque nationale  de France</vt:lpstr>
      <vt:lpstr>PowerPoint-Präsentation</vt:lpstr>
      <vt:lpstr>Musik im Roman de Fauvel von Philipp de Vitry</vt:lpstr>
      <vt:lpstr>PowerPoint-Präsentation</vt:lpstr>
      <vt:lpstr>Klangbeispiel: Philippe de Vitry: Quoniam secta latronum (isorhythmische Motette)</vt:lpstr>
      <vt:lpstr>Guillaume de Machaut  um 1300  bis 1377</vt:lpstr>
      <vt:lpstr>Klangbeispiel</vt:lpstr>
      <vt:lpstr>Die Kathedrale von Reims (1311 vollendet) eine der architektonisch bedeutendsten gotischen Kirchen Frankreichs und ein musikalisches Zentrum jener Jahre</vt:lpstr>
      <vt:lpstr>PowerPoint-Präsentation</vt:lpstr>
      <vt:lpstr>Codex F-Pnm,  Français 1586 </vt:lpstr>
      <vt:lpstr>PowerPoint-Präsentation</vt:lpstr>
      <vt:lpstr>PowerPoint-Präsentation</vt:lpstr>
      <vt:lpstr>PowerPoint-Präsentation</vt:lpstr>
      <vt:lpstr>PowerPoint-Präsentation</vt:lpstr>
      <vt:lpstr>Klangbeispiel: Gaucelm Faidit (um 1150-um 1220):  Fortz chausa es </vt:lpstr>
      <vt:lpstr>Klangbeispiel</vt:lpstr>
      <vt:lpstr>James E. and Elizabeth J. Ferrell Private Collection in Kansas City </vt:lpstr>
      <vt:lpstr>Machaut komponierte:</vt:lpstr>
      <vt:lpstr>Le Livre dou Voir Dit  Guillaume de Machaut and Péronne d’Armentières </vt:lpstr>
      <vt:lpstr>Klangbeispiel</vt:lpstr>
      <vt:lpstr>Klangbeispiel</vt:lpstr>
      <vt:lpstr>Nature amène à Guillaume de Machaut ses trois enfants : Sens, Rhétorique et Musique Paris, BnF, Français 1584, fol. E </vt:lpstr>
      <vt:lpstr>PowerPoint-Präsentation</vt:lpstr>
      <vt:lpstr>Klangbeispiel</vt:lpstr>
      <vt:lpstr>Klangbeispiel Heinz Holliger: Machaut-Transkriptionen für vier Singstimmen und drei Bratschen (2002-09)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Rode-Breymann</dc:creator>
  <cp:lastModifiedBy>Susanne Rode-Breymann</cp:lastModifiedBy>
  <cp:revision>14</cp:revision>
  <dcterms:created xsi:type="dcterms:W3CDTF">2024-10-17T15:33:41Z</dcterms:created>
  <dcterms:modified xsi:type="dcterms:W3CDTF">2025-12-05T18:26:31Z</dcterms:modified>
</cp:coreProperties>
</file>