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 id="2147483668" r:id="rId3"/>
    <p:sldMasterId id="2147483680" r:id="rId4"/>
  </p:sldMasterIdLst>
  <p:notesMasterIdLst>
    <p:notesMasterId r:id="rId33"/>
  </p:notesMasterIdLst>
  <p:sldIdLst>
    <p:sldId id="260" r:id="rId5"/>
    <p:sldId id="326" r:id="rId6"/>
    <p:sldId id="313" r:id="rId7"/>
    <p:sldId id="327" r:id="rId8"/>
    <p:sldId id="329" r:id="rId9"/>
    <p:sldId id="319" r:id="rId10"/>
    <p:sldId id="330" r:id="rId11"/>
    <p:sldId id="331" r:id="rId12"/>
    <p:sldId id="308" r:id="rId13"/>
    <p:sldId id="332" r:id="rId14"/>
    <p:sldId id="299" r:id="rId15"/>
    <p:sldId id="311" r:id="rId16"/>
    <p:sldId id="294" r:id="rId17"/>
    <p:sldId id="293" r:id="rId18"/>
    <p:sldId id="312" r:id="rId19"/>
    <p:sldId id="321" r:id="rId20"/>
    <p:sldId id="314" r:id="rId21"/>
    <p:sldId id="303" r:id="rId22"/>
    <p:sldId id="322" r:id="rId23"/>
    <p:sldId id="309" r:id="rId24"/>
    <p:sldId id="315" r:id="rId25"/>
    <p:sldId id="277" r:id="rId26"/>
    <p:sldId id="302" r:id="rId27"/>
    <p:sldId id="324" r:id="rId28"/>
    <p:sldId id="316" r:id="rId29"/>
    <p:sldId id="334" r:id="rId30"/>
    <p:sldId id="323" r:id="rId31"/>
    <p:sldId id="333" r:id="rId32"/>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D37F8469-3CBA-4387-B8CB-5D9337A3FFA8}">
          <p14:sldIdLst>
            <p14:sldId id="260"/>
            <p14:sldId id="326"/>
            <p14:sldId id="313"/>
            <p14:sldId id="327"/>
            <p14:sldId id="329"/>
            <p14:sldId id="319"/>
            <p14:sldId id="330"/>
            <p14:sldId id="331"/>
            <p14:sldId id="308"/>
            <p14:sldId id="332"/>
            <p14:sldId id="299"/>
            <p14:sldId id="311"/>
            <p14:sldId id="294"/>
            <p14:sldId id="293"/>
            <p14:sldId id="312"/>
            <p14:sldId id="321"/>
            <p14:sldId id="314"/>
            <p14:sldId id="303"/>
            <p14:sldId id="322"/>
            <p14:sldId id="309"/>
            <p14:sldId id="315"/>
            <p14:sldId id="277"/>
            <p14:sldId id="302"/>
            <p14:sldId id="324"/>
            <p14:sldId id="316"/>
            <p14:sldId id="334"/>
            <p14:sldId id="323"/>
            <p14:sldId id="333"/>
          </p14:sldIdLst>
        </p14:section>
        <p14:section name="Abschnitt ohne Titel" id="{C464A0A4-E9EC-438F-B5E0-9D92C98D0DB2}">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de-Breymann" initials="R" lastIdx="1" clrIdx="0">
    <p:extLst>
      <p:ext uri="{19B8F6BF-5375-455C-9EA6-DF929625EA0E}">
        <p15:presenceInfo xmlns:p15="http://schemas.microsoft.com/office/powerpoint/2012/main" userId="Rode-Breyman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419" autoAdjust="0"/>
    <p:restoredTop sz="94660" autoAdjust="0"/>
  </p:normalViewPr>
  <p:slideViewPr>
    <p:cSldViewPr snapToGrid="0" showGuides="1">
      <p:cViewPr varScale="1">
        <p:scale>
          <a:sx n="111" d="100"/>
          <a:sy n="111" d="100"/>
        </p:scale>
        <p:origin x="516" y="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52" d="100"/>
          <a:sy n="52" d="100"/>
        </p:scale>
        <p:origin x="2680" y="6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6AA78D-4AC1-4C46-AE72-B463F17DFBC8}" type="datetimeFigureOut">
              <a:rPr lang="de-DE" smtClean="0"/>
              <a:t>03.11.2025</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F1E945-E43B-4758-A495-730E19C3E71C}" type="slidenum">
              <a:rPr lang="de-DE" smtClean="0"/>
              <a:t>‹Nr.›</a:t>
            </a:fld>
            <a:endParaRPr lang="de-DE"/>
          </a:p>
        </p:txBody>
      </p:sp>
    </p:spTree>
    <p:extLst>
      <p:ext uri="{BB962C8B-B14F-4D97-AF65-F5344CB8AC3E}">
        <p14:creationId xmlns:p14="http://schemas.microsoft.com/office/powerpoint/2010/main" val="535913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727921" y="2199179"/>
            <a:ext cx="7886700" cy="1042042"/>
          </a:xfrm>
        </p:spPr>
        <p:txBody>
          <a:bodyPr/>
          <a:lstStyle/>
          <a:p>
            <a:r>
              <a:rPr lang="de-DE"/>
              <a:t>Mastertitelformat bearbeiten</a:t>
            </a:r>
          </a:p>
        </p:txBody>
      </p:sp>
    </p:spTree>
    <p:extLst>
      <p:ext uri="{BB962C8B-B14F-4D97-AF65-F5344CB8AC3E}">
        <p14:creationId xmlns:p14="http://schemas.microsoft.com/office/powerpoint/2010/main" val="1989399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3F04ABBD-5CBC-4EC8-A5A1-5BB4050D36BB}" type="datetimeFigureOut">
              <a:rPr lang="de-DE" smtClean="0"/>
              <a:t>03.11.2025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2233840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3F04ABBD-5CBC-4EC8-A5A1-5BB4050D36BB}" type="datetimeFigureOut">
              <a:rPr lang="de-DE" smtClean="0"/>
              <a:t>03.11.2025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2623023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8"/>
            <a:ext cx="78867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3F04ABBD-5CBC-4EC8-A5A1-5BB4050D36BB}" type="datetimeFigureOut">
              <a:rPr lang="de-DE" smtClean="0"/>
              <a:t>03.11.2025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14130544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28650" y="1825625"/>
            <a:ext cx="386715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825625"/>
            <a:ext cx="386715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3F04ABBD-5CBC-4EC8-A5A1-5BB4050D36BB}" type="datetimeFigureOut">
              <a:rPr lang="de-DE" smtClean="0"/>
              <a:t>03.11.2025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40758574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30238" y="365125"/>
            <a:ext cx="7886700" cy="1325563"/>
          </a:xfrm>
        </p:spPr>
        <p:txBody>
          <a:bodyPr/>
          <a:lstStyle/>
          <a:p>
            <a:r>
              <a:rPr lang="de-DE"/>
              <a:t>Titelmasterformat durch Klicken bearbeiten</a:t>
            </a:r>
          </a:p>
        </p:txBody>
      </p:sp>
      <p:sp>
        <p:nvSpPr>
          <p:cNvPr id="3" name="Textplatzhalt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630238" y="2505075"/>
            <a:ext cx="386873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4629150" y="2505075"/>
            <a:ext cx="38877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3F04ABBD-5CBC-4EC8-A5A1-5BB4050D36BB}" type="datetimeFigureOut">
              <a:rPr lang="de-DE" smtClean="0"/>
              <a:t>03.11.2025</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20177875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3F04ABBD-5CBC-4EC8-A5A1-5BB4050D36BB}" type="datetimeFigureOut">
              <a:rPr lang="de-DE" smtClean="0"/>
              <a:t>03.11.2025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2798906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F04ABBD-5CBC-4EC8-A5A1-5BB4050D36BB}" type="datetimeFigureOut">
              <a:rPr lang="de-DE" smtClean="0"/>
              <a:t>03.11.2025</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17556393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3F04ABBD-5CBC-4EC8-A5A1-5BB4050D36BB}" type="datetimeFigureOut">
              <a:rPr lang="de-DE" smtClean="0"/>
              <a:t>03.11.2025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17821340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3F04ABBD-5CBC-4EC8-A5A1-5BB4050D36BB}" type="datetimeFigureOut">
              <a:rPr lang="de-DE" smtClean="0"/>
              <a:t>03.11.2025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10611368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3F04ABBD-5CBC-4EC8-A5A1-5BB4050D36BB}" type="datetimeFigureOut">
              <a:rPr lang="de-DE" smtClean="0"/>
              <a:t>03.11.2025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3559985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PPT-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4994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3675" y="365125"/>
            <a:ext cx="1971675"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28650" y="365125"/>
            <a:ext cx="5762625"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3F04ABBD-5CBC-4EC8-A5A1-5BB4050D36BB}" type="datetimeFigureOut">
              <a:rPr lang="de-DE" smtClean="0"/>
              <a:t>03.11.2025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36525043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D4517924-D5B9-47EF-9550-C6B88F244E72}" type="datetimeFigureOut">
              <a:rPr lang="de-DE" smtClean="0"/>
              <a:t>03.11.2025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14254560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D4517924-D5B9-47EF-9550-C6B88F244E72}" type="datetimeFigureOut">
              <a:rPr lang="de-DE" smtClean="0"/>
              <a:t>03.11.2025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9940368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8"/>
            <a:ext cx="78867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D4517924-D5B9-47EF-9550-C6B88F244E72}" type="datetimeFigureOut">
              <a:rPr lang="de-DE" smtClean="0"/>
              <a:t>03.11.2025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1195874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28650" y="1825625"/>
            <a:ext cx="386715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825625"/>
            <a:ext cx="386715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D4517924-D5B9-47EF-9550-C6B88F244E72}" type="datetimeFigureOut">
              <a:rPr lang="de-DE" smtClean="0"/>
              <a:t>03.11.2025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5608823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30238" y="365125"/>
            <a:ext cx="7886700" cy="1325563"/>
          </a:xfrm>
        </p:spPr>
        <p:txBody>
          <a:bodyPr/>
          <a:lstStyle/>
          <a:p>
            <a:r>
              <a:rPr lang="de-DE"/>
              <a:t>Titelmasterformat durch Klicken bearbeiten</a:t>
            </a:r>
          </a:p>
        </p:txBody>
      </p:sp>
      <p:sp>
        <p:nvSpPr>
          <p:cNvPr id="3" name="Textplatzhalt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630238" y="2505075"/>
            <a:ext cx="386873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4629150" y="2505075"/>
            <a:ext cx="38877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D4517924-D5B9-47EF-9550-C6B88F244E72}" type="datetimeFigureOut">
              <a:rPr lang="de-DE" smtClean="0"/>
              <a:t>03.11.2025</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10575181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D4517924-D5B9-47EF-9550-C6B88F244E72}" type="datetimeFigureOut">
              <a:rPr lang="de-DE" smtClean="0"/>
              <a:t>03.11.2025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22234992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43562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D4517924-D5B9-47EF-9550-C6B88F244E72}" type="datetimeFigureOut">
              <a:rPr lang="de-DE" smtClean="0"/>
              <a:t>03.11.2025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29648558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D4517924-D5B9-47EF-9550-C6B88F244E72}" type="datetimeFigureOut">
              <a:rPr lang="de-DE" smtClean="0"/>
              <a:t>03.11.2025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3676136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078345" y="1353272"/>
            <a:ext cx="6858000" cy="2387600"/>
          </a:xfrm>
        </p:spPr>
        <p:txBody>
          <a:bodyPr anchor="b"/>
          <a:lstStyle>
            <a:lvl1pPr algn="ctr">
              <a:defRPr sz="6000"/>
            </a:lvl1pPr>
          </a:lstStyle>
          <a:p>
            <a:r>
              <a:rPr lang="de-DE"/>
              <a:t>Mastertitelformat bearbeiten</a:t>
            </a:r>
            <a:endParaRPr lang="de-DE" dirty="0"/>
          </a:p>
        </p:txBody>
      </p:sp>
      <p:sp>
        <p:nvSpPr>
          <p:cNvPr id="3" name="Untertitel 2"/>
          <p:cNvSpPr>
            <a:spLocks noGrp="1"/>
          </p:cNvSpPr>
          <p:nvPr>
            <p:ph type="subTitle" idx="1"/>
          </p:nvPr>
        </p:nvSpPr>
        <p:spPr>
          <a:xfrm>
            <a:off x="1078345" y="3860657"/>
            <a:ext cx="6858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de-DE"/>
              <a:t>Master-Untertitelformat bearbeiten</a:t>
            </a:r>
            <a:endParaRPr lang="de-DE" dirty="0"/>
          </a:p>
        </p:txBody>
      </p:sp>
    </p:spTree>
    <p:extLst>
      <p:ext uri="{BB962C8B-B14F-4D97-AF65-F5344CB8AC3E}">
        <p14:creationId xmlns:p14="http://schemas.microsoft.com/office/powerpoint/2010/main" val="42048469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D4517924-D5B9-47EF-9550-C6B88F244E72}" type="datetimeFigureOut">
              <a:rPr lang="de-DE" smtClean="0"/>
              <a:t>03.11.2025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28063883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3675" y="365125"/>
            <a:ext cx="1971675"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28650" y="365125"/>
            <a:ext cx="5762625"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D4517924-D5B9-47EF-9550-C6B88F244E72}" type="datetimeFigureOut">
              <a:rPr lang="de-DE" smtClean="0"/>
              <a:t>03.11.2025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34053912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de-DE"/>
              <a:t>Titelmasterformat durch Klicken bearbeiten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sp>
        <p:nvSpPr>
          <p:cNvPr id="4" name="Date Placeholder 3"/>
          <p:cNvSpPr>
            <a:spLocks noGrp="1"/>
          </p:cNvSpPr>
          <p:nvPr>
            <p:ph type="dt" sz="half" idx="10"/>
          </p:nvPr>
        </p:nvSpPr>
        <p:spPr/>
        <p:txBody>
          <a:bodyPr/>
          <a:lstStyle/>
          <a:p>
            <a:fld id="{17E24CCA-E626-4C9C-9330-8F72E7471D67}" type="datetimeFigureOut">
              <a:rPr lang="de-DE" smtClean="0"/>
              <a:t>03.11.2025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22089614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7E24CCA-E626-4C9C-9330-8F72E7471D67}" type="datetimeFigureOut">
              <a:rPr lang="de-DE" smtClean="0"/>
              <a:t>03.11.2025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20577201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de-DE"/>
              <a:t>Titelmasterformat durch Klicken bearbeiten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fld id="{17E24CCA-E626-4C9C-9330-8F72E7471D67}" type="datetimeFigureOut">
              <a:rPr lang="de-DE" smtClean="0"/>
              <a:t>03.11.2025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953743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17E24CCA-E626-4C9C-9330-8F72E7471D67}" type="datetimeFigureOut">
              <a:rPr lang="de-DE" smtClean="0"/>
              <a:t>03.11.2025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2132407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de-DE"/>
              <a:t>Titelmasterformat durch Klicken bearbeiten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Content Placeholder 3"/>
          <p:cNvSpPr>
            <a:spLocks noGrp="1"/>
          </p:cNvSpPr>
          <p:nvPr>
            <p:ph sz="half" idx="2"/>
          </p:nvPr>
        </p:nvSpPr>
        <p:spPr>
          <a:xfrm>
            <a:off x="629842" y="2505075"/>
            <a:ext cx="3868340"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Content Placeholder 5"/>
          <p:cNvSpPr>
            <a:spLocks noGrp="1"/>
          </p:cNvSpPr>
          <p:nvPr>
            <p:ph sz="quarter" idx="4"/>
          </p:nvPr>
        </p:nvSpPr>
        <p:spPr>
          <a:xfrm>
            <a:off x="4629150" y="2505075"/>
            <a:ext cx="3887391"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17E24CCA-E626-4C9C-9330-8F72E7471D67}" type="datetimeFigureOut">
              <a:rPr lang="de-DE" smtClean="0"/>
              <a:t>03.11.2025</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11993258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11/3/2025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11768760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11/3/2025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15216414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Titelmasterformat durch Klicken bearbeiten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17E24CCA-E626-4C9C-9330-8F72E7471D67}" type="datetimeFigureOut">
              <a:rPr lang="de-DE" smtClean="0"/>
              <a:t>03.11.2025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3755748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Datumsplatzhalter 2"/>
          <p:cNvSpPr>
            <a:spLocks noGrp="1"/>
          </p:cNvSpPr>
          <p:nvPr>
            <p:ph type="dt" sz="half" idx="10"/>
          </p:nvPr>
        </p:nvSpPr>
        <p:spPr/>
        <p:txBody>
          <a:bodyPr/>
          <a:lstStyle/>
          <a:p>
            <a:fld id="{93D423ED-132E-4A90-B07F-53CD0D783D2B}" type="datetime1">
              <a:rPr lang="de-DE" smtClean="0"/>
              <a:t>03.11.2025</a:t>
            </a:fld>
            <a:endParaRPr lang="de-DE" dirty="0"/>
          </a:p>
        </p:txBody>
      </p:sp>
      <p:sp>
        <p:nvSpPr>
          <p:cNvPr id="4" name="Fußzeilenplatzhalter 3"/>
          <p:cNvSpPr>
            <a:spLocks noGrp="1"/>
          </p:cNvSpPr>
          <p:nvPr>
            <p:ph type="ftr" sz="quarter" idx="11"/>
          </p:nvPr>
        </p:nvSpPr>
        <p:spPr/>
        <p:txBody>
          <a:bodyPr/>
          <a:lstStyle/>
          <a:p>
            <a:r>
              <a:rPr lang="de-DE"/>
              <a:t>Name</a:t>
            </a:r>
            <a:endParaRPr lang="de-DE" dirty="0"/>
          </a:p>
        </p:txBody>
      </p:sp>
    </p:spTree>
    <p:extLst>
      <p:ext uri="{BB962C8B-B14F-4D97-AF65-F5344CB8AC3E}">
        <p14:creationId xmlns:p14="http://schemas.microsoft.com/office/powerpoint/2010/main" val="22732865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Titelmasterformat durch Klicken bearbeiten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17E24CCA-E626-4C9C-9330-8F72E7471D67}" type="datetimeFigureOut">
              <a:rPr lang="de-DE" smtClean="0"/>
              <a:t>03.11.2025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14290398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Vertical Text Placehold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7E24CCA-E626-4C9C-9330-8F72E7471D67}" type="datetimeFigureOut">
              <a:rPr lang="de-DE" smtClean="0"/>
              <a:t>03.11.2025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11287061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de-DE"/>
              <a:t>Titelmasterformat durch Klicken bearbeiten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7E24CCA-E626-4C9C-9330-8F72E7471D67}" type="datetimeFigureOut">
              <a:rPr lang="de-DE" smtClean="0"/>
              <a:t>03.11.2025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4172689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764866" y="1404851"/>
            <a:ext cx="7886700" cy="1042042"/>
          </a:xfrm>
        </p:spPr>
        <p:txBody>
          <a:bodyPr/>
          <a:lstStyle/>
          <a:p>
            <a:r>
              <a:rPr lang="de-DE"/>
              <a:t>Mastertitelformat bearbeiten</a:t>
            </a:r>
            <a:endParaRPr lang="de-DE" dirty="0"/>
          </a:p>
        </p:txBody>
      </p:sp>
      <p:sp>
        <p:nvSpPr>
          <p:cNvPr id="3" name="Inhaltsplatzhalter 2"/>
          <p:cNvSpPr>
            <a:spLocks noGrp="1"/>
          </p:cNvSpPr>
          <p:nvPr>
            <p:ph idx="1"/>
          </p:nvPr>
        </p:nvSpPr>
        <p:spPr>
          <a:xfrm>
            <a:off x="764866" y="2595031"/>
            <a:ext cx="7886700" cy="390736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342723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41"/>
            <a:ext cx="7886700" cy="2852737"/>
          </a:xfrm>
        </p:spPr>
        <p:txBody>
          <a:bodyPr anchor="b"/>
          <a:lstStyle>
            <a:lvl1pPr>
              <a:defRPr sz="6000"/>
            </a:lvl1pPr>
          </a:lstStyle>
          <a:p>
            <a:r>
              <a:rPr lang="de-DE"/>
              <a:t>Mastertitelformat bearbeiten</a:t>
            </a:r>
          </a:p>
        </p:txBody>
      </p:sp>
      <p:sp>
        <p:nvSpPr>
          <p:cNvPr id="3" name="Textplatzhalter 2"/>
          <p:cNvSpPr>
            <a:spLocks noGrp="1"/>
          </p:cNvSpPr>
          <p:nvPr>
            <p:ph type="body" idx="1"/>
          </p:nvPr>
        </p:nvSpPr>
        <p:spPr>
          <a:xfrm>
            <a:off x="623888" y="4589466"/>
            <a:ext cx="78867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a:t>Mastertextformat bearbeiten</a:t>
            </a:r>
          </a:p>
        </p:txBody>
      </p:sp>
    </p:spTree>
    <p:extLst>
      <p:ext uri="{BB962C8B-B14F-4D97-AF65-F5344CB8AC3E}">
        <p14:creationId xmlns:p14="http://schemas.microsoft.com/office/powerpoint/2010/main" val="3289448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986539" y="1349433"/>
            <a:ext cx="7886700" cy="1042042"/>
          </a:xfrm>
        </p:spPr>
        <p:txBody>
          <a:bodyPr/>
          <a:lstStyle/>
          <a:p>
            <a:r>
              <a:rPr lang="de-DE"/>
              <a:t>Mastertitelformat bearbeiten</a:t>
            </a:r>
            <a:endParaRPr lang="de-DE" dirty="0"/>
          </a:p>
        </p:txBody>
      </p:sp>
      <p:sp>
        <p:nvSpPr>
          <p:cNvPr id="3" name="Inhaltsplatzhalter 2"/>
          <p:cNvSpPr>
            <a:spLocks noGrp="1"/>
          </p:cNvSpPr>
          <p:nvPr>
            <p:ph sz="half" idx="1"/>
          </p:nvPr>
        </p:nvSpPr>
        <p:spPr>
          <a:xfrm>
            <a:off x="986539" y="2461188"/>
            <a:ext cx="3886200" cy="400426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4929889" y="2461188"/>
            <a:ext cx="3886200" cy="400426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2476720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81489" y="1268760"/>
            <a:ext cx="2949178" cy="1600200"/>
          </a:xfrm>
        </p:spPr>
        <p:txBody>
          <a:bodyPr anchor="b"/>
          <a:lstStyle>
            <a:lvl1pPr>
              <a:defRPr sz="3200"/>
            </a:lvl1pPr>
          </a:lstStyle>
          <a:p>
            <a:r>
              <a:rPr lang="de-DE"/>
              <a:t>Mastertitelformat bearbeiten</a:t>
            </a:r>
            <a:endParaRPr lang="de-DE" dirty="0"/>
          </a:p>
        </p:txBody>
      </p:sp>
      <p:sp>
        <p:nvSpPr>
          <p:cNvPr id="3" name="Inhaltsplatzhalter 2"/>
          <p:cNvSpPr>
            <a:spLocks noGrp="1"/>
          </p:cNvSpPr>
          <p:nvPr>
            <p:ph idx="1"/>
          </p:nvPr>
        </p:nvSpPr>
        <p:spPr>
          <a:xfrm>
            <a:off x="3923928" y="1438162"/>
            <a:ext cx="4629150" cy="488568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68109" y="3038361"/>
            <a:ext cx="2949178" cy="3279521"/>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de-DE"/>
              <a:t>Mastertextformat bearbeiten</a:t>
            </a:r>
          </a:p>
        </p:txBody>
      </p:sp>
    </p:spTree>
    <p:extLst>
      <p:ext uri="{BB962C8B-B14F-4D97-AF65-F5344CB8AC3E}">
        <p14:creationId xmlns:p14="http://schemas.microsoft.com/office/powerpoint/2010/main" val="349894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fM-blanco">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Datumsplatzhalter 2"/>
          <p:cNvSpPr>
            <a:spLocks noGrp="1"/>
          </p:cNvSpPr>
          <p:nvPr>
            <p:ph type="dt" sz="half" idx="10"/>
          </p:nvPr>
        </p:nvSpPr>
        <p:spPr/>
        <p:txBody>
          <a:bodyPr/>
          <a:lstStyle/>
          <a:p>
            <a:fld id="{93D423ED-132E-4A90-B07F-53CD0D783D2B}" type="datetime1">
              <a:rPr lang="de-DE" smtClean="0"/>
              <a:t>03.11.2025</a:t>
            </a:fld>
            <a:endParaRPr lang="de-DE" dirty="0"/>
          </a:p>
        </p:txBody>
      </p:sp>
      <p:sp>
        <p:nvSpPr>
          <p:cNvPr id="4" name="Fußzeilenplatzhalter 3"/>
          <p:cNvSpPr>
            <a:spLocks noGrp="1"/>
          </p:cNvSpPr>
          <p:nvPr>
            <p:ph type="ftr" sz="quarter" idx="11"/>
          </p:nvPr>
        </p:nvSpPr>
        <p:spPr/>
        <p:txBody>
          <a:bodyPr/>
          <a:lstStyle/>
          <a:p>
            <a:r>
              <a:rPr lang="de-DE"/>
              <a:t>Name</a:t>
            </a:r>
            <a:endParaRPr lang="de-DE" dirty="0"/>
          </a:p>
        </p:txBody>
      </p:sp>
    </p:spTree>
    <p:extLst>
      <p:ext uri="{BB962C8B-B14F-4D97-AF65-F5344CB8AC3E}">
        <p14:creationId xmlns:p14="http://schemas.microsoft.com/office/powerpoint/2010/main" val="2949895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764866" y="1090815"/>
            <a:ext cx="7886700" cy="1042042"/>
          </a:xfrm>
          <a:prstGeom prst="rect">
            <a:avLst/>
          </a:prstGeom>
        </p:spPr>
        <p:txBody>
          <a:bodyPr vert="horz" lIns="91440" tIns="45720" rIns="91440" bIns="45720" rtlCol="0" anchor="ctr">
            <a:normAutofit/>
          </a:bodyPr>
          <a:lstStyle/>
          <a:p>
            <a:r>
              <a:rPr lang="de-DE" dirty="0"/>
              <a:t>Titelmasterformat durch Klicken bearbeiten</a:t>
            </a:r>
          </a:p>
        </p:txBody>
      </p:sp>
      <p:sp>
        <p:nvSpPr>
          <p:cNvPr id="3" name="Textplatzhalter 2"/>
          <p:cNvSpPr>
            <a:spLocks noGrp="1"/>
          </p:cNvSpPr>
          <p:nvPr>
            <p:ph type="body" idx="1"/>
          </p:nvPr>
        </p:nvSpPr>
        <p:spPr>
          <a:xfrm>
            <a:off x="764866" y="2234813"/>
            <a:ext cx="7886700" cy="4032249"/>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764867" y="6298163"/>
            <a:ext cx="164791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D423ED-132E-4A90-B07F-53CD0D783D2B}" type="datetime1">
              <a:rPr lang="de-DE" smtClean="0"/>
              <a:t>03.11.2025</a:t>
            </a:fld>
            <a:endParaRPr lang="de-DE" dirty="0"/>
          </a:p>
        </p:txBody>
      </p:sp>
      <p:sp>
        <p:nvSpPr>
          <p:cNvPr id="5" name="Fußzeilenplatzhalter 4"/>
          <p:cNvSpPr>
            <a:spLocks noGrp="1"/>
          </p:cNvSpPr>
          <p:nvPr>
            <p:ph type="ftr" sz="quarter" idx="3"/>
          </p:nvPr>
        </p:nvSpPr>
        <p:spPr>
          <a:xfrm>
            <a:off x="5671852" y="6298163"/>
            <a:ext cx="297808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dirty="0"/>
              <a:t>Name</a:t>
            </a:r>
          </a:p>
        </p:txBody>
      </p:sp>
      <p:pic>
        <p:nvPicPr>
          <p:cNvPr id="10" name="Grafik 9"/>
          <p:cNvPicPr>
            <a:picLocks noChangeAspect="1"/>
          </p:cNvPicPr>
          <p:nvPr userDrawn="1"/>
        </p:nvPicPr>
        <p:blipFill rotWithShape="1">
          <a:blip r:embed="rId11"/>
          <a:srcRect l="4941"/>
          <a:stretch/>
        </p:blipFill>
        <p:spPr>
          <a:xfrm>
            <a:off x="0" y="1"/>
            <a:ext cx="8285018" cy="977412"/>
          </a:xfrm>
          <a:prstGeom prst="rect">
            <a:avLst/>
          </a:prstGeom>
          <a:gradFill>
            <a:gsLst>
              <a:gs pos="0">
                <a:srgbClr val="A12848"/>
              </a:gs>
              <a:gs pos="33000">
                <a:srgbClr val="B5313C"/>
              </a:gs>
              <a:gs pos="83000">
                <a:srgbClr val="C43632"/>
              </a:gs>
              <a:gs pos="100000">
                <a:srgbClr val="D33C2C"/>
              </a:gs>
            </a:gsLst>
            <a:lin ang="5400000" scaled="1"/>
          </a:gradFill>
        </p:spPr>
      </p:pic>
      <p:pic>
        <p:nvPicPr>
          <p:cNvPr id="6" name="Grafik 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930895" y="74816"/>
            <a:ext cx="1116676" cy="1116676"/>
          </a:xfrm>
          <a:prstGeom prst="rect">
            <a:avLst/>
          </a:prstGeom>
        </p:spPr>
      </p:pic>
      <p:pic>
        <p:nvPicPr>
          <p:cNvPr id="7" name="Grafik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724298" y="5789196"/>
            <a:ext cx="422215" cy="691529"/>
          </a:xfrm>
          <a:prstGeom prst="rect">
            <a:avLst/>
          </a:prstGeom>
        </p:spPr>
      </p:pic>
    </p:spTree>
    <p:extLst>
      <p:ext uri="{BB962C8B-B14F-4D97-AF65-F5344CB8AC3E}">
        <p14:creationId xmlns:p14="http://schemas.microsoft.com/office/powerpoint/2010/main" val="28499089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92" r:id="rId4"/>
    <p:sldLayoutId id="2147483664" r:id="rId5"/>
    <p:sldLayoutId id="2147483665" r:id="rId6"/>
    <p:sldLayoutId id="2147483666" r:id="rId7"/>
    <p:sldLayoutId id="2147483667" r:id="rId8"/>
    <p:sldLayoutId id="2147483693" r:id="rId9"/>
  </p:sldLayoutIdLst>
  <p:hf sldNum="0" hdr="0" ftr="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04ABBD-5CBC-4EC8-A5A1-5BB4050D36BB}" type="datetimeFigureOut">
              <a:rPr lang="de-DE" smtClean="0"/>
              <a:t>03.11.2025</a:t>
            </a:fld>
            <a:endParaRPr lang="de-DE"/>
          </a:p>
        </p:txBody>
      </p:sp>
      <p:sp>
        <p:nvSpPr>
          <p:cNvPr id="5" name="Fußzeilenplatzhalt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8AA449-3ECD-4993-9410-637236C6C797}" type="slidenum">
              <a:rPr lang="de-DE" smtClean="0"/>
              <a:t>‹Nr.›</a:t>
            </a:fld>
            <a:endParaRPr lang="de-DE"/>
          </a:p>
        </p:txBody>
      </p:sp>
    </p:spTree>
    <p:extLst>
      <p:ext uri="{BB962C8B-B14F-4D97-AF65-F5344CB8AC3E}">
        <p14:creationId xmlns:p14="http://schemas.microsoft.com/office/powerpoint/2010/main" val="143338409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517924-D5B9-47EF-9550-C6B88F244E72}" type="datetimeFigureOut">
              <a:rPr lang="de-DE" smtClean="0"/>
              <a:t>03.11.2025</a:t>
            </a:fld>
            <a:endParaRPr lang="de-DE"/>
          </a:p>
        </p:txBody>
      </p:sp>
      <p:sp>
        <p:nvSpPr>
          <p:cNvPr id="5" name="Fußzeilenplatzhalt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9DAF28-1579-4CAA-9B0C-E69C92D08333}" type="slidenum">
              <a:rPr lang="de-DE" smtClean="0"/>
              <a:t>‹Nr.›</a:t>
            </a:fld>
            <a:endParaRPr lang="de-DE"/>
          </a:p>
        </p:txBody>
      </p:sp>
    </p:spTree>
    <p:extLst>
      <p:ext uri="{BB962C8B-B14F-4D97-AF65-F5344CB8AC3E}">
        <p14:creationId xmlns:p14="http://schemas.microsoft.com/office/powerpoint/2010/main" val="218623311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Titelmasterformat durch Klicken bearbeiten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E24CCA-E626-4C9C-9330-8F72E7471D67}" type="datetimeFigureOut">
              <a:rPr lang="de-DE" smtClean="0"/>
              <a:t>03.11.2025</a:t>
            </a:fld>
            <a:endParaRPr lang="de-D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35224E-BFAC-4F9E-A337-F843C64E8513}" type="slidenum">
              <a:rPr lang="de-DE" smtClean="0"/>
              <a:t>‹Nr.›</a:t>
            </a:fld>
            <a:endParaRPr lang="de-DE"/>
          </a:p>
        </p:txBody>
      </p:sp>
    </p:spTree>
    <p:extLst>
      <p:ext uri="{BB962C8B-B14F-4D97-AF65-F5344CB8AC3E}">
        <p14:creationId xmlns:p14="http://schemas.microsoft.com/office/powerpoint/2010/main" val="99436580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38.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5.xml"/><Relationship Id="rId5" Type="http://schemas.openxmlformats.org/officeDocument/2006/relationships/image" Target="../media/image30.jpg"/><Relationship Id="rId4" Type="http://schemas.openxmlformats.org/officeDocument/2006/relationships/image" Target="../media/image2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cstate="print">
            <a:extLst>
              <a:ext uri="{28A0092B-C50C-407E-A947-70E740481C1C}">
                <a14:useLocalDpi xmlns:a14="http://schemas.microsoft.com/office/drawing/2010/main" val="0"/>
              </a:ext>
            </a:extLst>
          </a:blip>
          <a:srcRect l="145" t="9451" r="-145" b="34891"/>
          <a:stretch/>
        </p:blipFill>
        <p:spPr>
          <a:xfrm>
            <a:off x="0" y="0"/>
            <a:ext cx="6909818" cy="4086113"/>
          </a:xfrm>
          <a:prstGeom prst="rect">
            <a:avLst/>
          </a:prstGeom>
        </p:spPr>
      </p:pic>
      <p:sp>
        <p:nvSpPr>
          <p:cNvPr id="10" name="Textfeld 9"/>
          <p:cNvSpPr txBox="1"/>
          <p:nvPr/>
        </p:nvSpPr>
        <p:spPr>
          <a:xfrm rot="21300000">
            <a:off x="329984" y="4664175"/>
            <a:ext cx="9297907" cy="553998"/>
          </a:xfrm>
          <a:custGeom>
            <a:avLst/>
            <a:gdLst>
              <a:gd name="connsiteX0" fmla="*/ 0 w 7704856"/>
              <a:gd name="connsiteY0" fmla="*/ 0 h 369332"/>
              <a:gd name="connsiteX1" fmla="*/ 7704856 w 7704856"/>
              <a:gd name="connsiteY1" fmla="*/ 0 h 369332"/>
              <a:gd name="connsiteX2" fmla="*/ 7704856 w 7704856"/>
              <a:gd name="connsiteY2" fmla="*/ 369332 h 369332"/>
              <a:gd name="connsiteX3" fmla="*/ 0 w 7704856"/>
              <a:gd name="connsiteY3" fmla="*/ 369332 h 369332"/>
              <a:gd name="connsiteX4" fmla="*/ 0 w 7704856"/>
              <a:gd name="connsiteY4" fmla="*/ 0 h 369332"/>
              <a:gd name="connsiteX0" fmla="*/ 0 w 7704856"/>
              <a:gd name="connsiteY0" fmla="*/ 0 h 796052"/>
              <a:gd name="connsiteX1" fmla="*/ 7704856 w 7704856"/>
              <a:gd name="connsiteY1" fmla="*/ 0 h 796052"/>
              <a:gd name="connsiteX2" fmla="*/ 7704856 w 7704856"/>
              <a:gd name="connsiteY2" fmla="*/ 369332 h 796052"/>
              <a:gd name="connsiteX3" fmla="*/ 132080 w 7704856"/>
              <a:gd name="connsiteY3" fmla="*/ 796052 h 796052"/>
              <a:gd name="connsiteX4" fmla="*/ 0 w 7704856"/>
              <a:gd name="connsiteY4" fmla="*/ 0 h 796052"/>
              <a:gd name="connsiteX0" fmla="*/ 0 w 7603256"/>
              <a:gd name="connsiteY0" fmla="*/ 365760 h 796052"/>
              <a:gd name="connsiteX1" fmla="*/ 7603256 w 7603256"/>
              <a:gd name="connsiteY1" fmla="*/ 0 h 796052"/>
              <a:gd name="connsiteX2" fmla="*/ 7603256 w 7603256"/>
              <a:gd name="connsiteY2" fmla="*/ 369332 h 796052"/>
              <a:gd name="connsiteX3" fmla="*/ 30480 w 7603256"/>
              <a:gd name="connsiteY3" fmla="*/ 796052 h 796052"/>
              <a:gd name="connsiteX4" fmla="*/ 0 w 7603256"/>
              <a:gd name="connsiteY4" fmla="*/ 365760 h 796052"/>
              <a:gd name="connsiteX0" fmla="*/ 0 w 7603256"/>
              <a:gd name="connsiteY0" fmla="*/ 934720 h 1365012"/>
              <a:gd name="connsiteX1" fmla="*/ 7471176 w 7603256"/>
              <a:gd name="connsiteY1" fmla="*/ 0 h 1365012"/>
              <a:gd name="connsiteX2" fmla="*/ 7603256 w 7603256"/>
              <a:gd name="connsiteY2" fmla="*/ 938292 h 1365012"/>
              <a:gd name="connsiteX3" fmla="*/ 30480 w 7603256"/>
              <a:gd name="connsiteY3" fmla="*/ 1365012 h 1365012"/>
              <a:gd name="connsiteX4" fmla="*/ 0 w 7603256"/>
              <a:gd name="connsiteY4" fmla="*/ 934720 h 1365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3256" h="1365012">
                <a:moveTo>
                  <a:pt x="0" y="934720"/>
                </a:moveTo>
                <a:lnTo>
                  <a:pt x="7471176" y="0"/>
                </a:lnTo>
                <a:lnTo>
                  <a:pt x="7603256" y="938292"/>
                </a:lnTo>
                <a:lnTo>
                  <a:pt x="30480" y="1365012"/>
                </a:lnTo>
                <a:lnTo>
                  <a:pt x="0" y="934720"/>
                </a:lnTo>
                <a:close/>
              </a:path>
            </a:pathLst>
          </a:cu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3000" b="0" i="0" u="none" strike="noStrike" kern="1200" cap="none" spc="0" normalizeH="0" baseline="0" noProof="0" dirty="0">
                <a:ln>
                  <a:noFill/>
                </a:ln>
                <a:solidFill>
                  <a:prstClr val="white"/>
                </a:solidFill>
                <a:effectLst/>
                <a:uLnTx/>
                <a:uFillTx/>
                <a:latin typeface="Brandon Grotesque Medium" panose="020B0603020203060202" pitchFamily="34" charset="0"/>
                <a:ea typeface="+mn-ea"/>
                <a:cs typeface="+mn-cs"/>
              </a:rPr>
              <a:t>HIER IST PLTZ FÜR TITEL ODER BEGRÜSSUNG</a:t>
            </a:r>
          </a:p>
        </p:txBody>
      </p:sp>
      <p:pic>
        <p:nvPicPr>
          <p:cNvPr id="13" name="Grafik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6003" y="347346"/>
            <a:ext cx="1440167" cy="1440167"/>
          </a:xfrm>
          <a:prstGeom prst="rect">
            <a:avLst/>
          </a:prstGeom>
        </p:spPr>
      </p:pic>
      <p:sp>
        <p:nvSpPr>
          <p:cNvPr id="3" name="Textfeld 2"/>
          <p:cNvSpPr txBox="1"/>
          <p:nvPr/>
        </p:nvSpPr>
        <p:spPr>
          <a:xfrm rot="21088414">
            <a:off x="5583128" y="3817763"/>
            <a:ext cx="6480720"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4400" b="0" i="0" u="none" strike="noStrike" kern="1200" cap="none" spc="0" normalizeH="0" baseline="0" noProof="0" dirty="0">
                <a:ln>
                  <a:noFill/>
                </a:ln>
                <a:solidFill>
                  <a:prstClr val="white"/>
                </a:solidFill>
                <a:effectLst/>
                <a:uLnTx/>
                <a:uFillTx/>
                <a:latin typeface="Brandon Grotesque Bold" panose="020B0803020203060202" pitchFamily="34" charset="0"/>
                <a:ea typeface="+mn-ea"/>
                <a:cs typeface="+mn-cs"/>
              </a:rPr>
              <a:t>Titel Fett</a:t>
            </a:r>
          </a:p>
        </p:txBody>
      </p:sp>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89127"/>
            <a:ext cx="9144000" cy="4276279"/>
          </a:xfrm>
          <a:prstGeom prst="rect">
            <a:avLst/>
          </a:prstGeom>
        </p:spPr>
      </p:pic>
      <p:sp>
        <p:nvSpPr>
          <p:cNvPr id="22" name="Textfeld 21"/>
          <p:cNvSpPr txBox="1"/>
          <p:nvPr/>
        </p:nvSpPr>
        <p:spPr>
          <a:xfrm rot="21000000">
            <a:off x="605992" y="3663875"/>
            <a:ext cx="6480720" cy="107721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3200" b="0" i="0" u="none" strike="noStrike" kern="1200" cap="none" spc="0" normalizeH="0" baseline="0" noProof="0">
                <a:ln>
                  <a:noFill/>
                </a:ln>
                <a:solidFill>
                  <a:prstClr val="white"/>
                </a:solidFill>
                <a:effectLst/>
                <a:uLnTx/>
                <a:uFillTx/>
                <a:latin typeface="Brandon Grotesque Light" panose="020B0303020203060202" pitchFamily="34" charset="0"/>
                <a:ea typeface="+mn-ea"/>
                <a:cs typeface="+mn-cs"/>
              </a:rPr>
              <a:t>3.11.2025: </a:t>
            </a:r>
            <a:r>
              <a:rPr kumimoji="0" lang="de-DE" sz="3200" b="0" i="0" u="none" strike="noStrike" kern="1200" cap="none" spc="0" normalizeH="0" baseline="0" noProof="0" dirty="0">
                <a:ln>
                  <a:noFill/>
                </a:ln>
                <a:solidFill>
                  <a:prstClr val="white"/>
                </a:solidFill>
                <a:effectLst/>
                <a:uLnTx/>
                <a:uFillTx/>
                <a:latin typeface="Brandon Grotesque Light" panose="020B0303020203060202" pitchFamily="34" charset="0"/>
                <a:ea typeface="+mn-ea"/>
                <a:cs typeface="+mn-cs"/>
              </a:rPr>
              <a:t>Notation </a:t>
            </a:r>
            <a:r>
              <a:rPr kumimoji="0" lang="de-DE" sz="3200" b="0" i="0" u="none" strike="noStrike" kern="1200" cap="none" spc="0" normalizeH="0" baseline="0" noProof="0">
                <a:ln>
                  <a:noFill/>
                </a:ln>
                <a:solidFill>
                  <a:prstClr val="white"/>
                </a:solidFill>
                <a:effectLst/>
                <a:uLnTx/>
                <a:uFillTx/>
                <a:latin typeface="Brandon Grotesque Light" panose="020B0303020203060202" pitchFamily="34" charset="0"/>
                <a:ea typeface="+mn-ea"/>
                <a:cs typeface="+mn-cs"/>
              </a:rPr>
              <a:t>von Neumen- </a:t>
            </a:r>
            <a:r>
              <a:rPr kumimoji="0" lang="de-DE" sz="3200" b="0" i="0" u="none" strike="noStrike" kern="1200" cap="none" spc="0" normalizeH="0" baseline="0" noProof="0" dirty="0" err="1">
                <a:ln>
                  <a:noFill/>
                </a:ln>
                <a:solidFill>
                  <a:prstClr val="white"/>
                </a:solidFill>
                <a:effectLst/>
                <a:uLnTx/>
                <a:uFillTx/>
                <a:latin typeface="Brandon Grotesque Light" panose="020B0303020203060202" pitchFamily="34" charset="0"/>
                <a:ea typeface="+mn-ea"/>
                <a:cs typeface="+mn-cs"/>
              </a:rPr>
              <a:t>schriften</a:t>
            </a:r>
            <a:r>
              <a:rPr kumimoji="0" lang="de-DE" sz="3200" b="0" i="0" u="none" strike="noStrike" kern="1200" cap="none" spc="0" normalizeH="0" baseline="0" noProof="0" dirty="0">
                <a:ln>
                  <a:noFill/>
                </a:ln>
                <a:solidFill>
                  <a:prstClr val="white"/>
                </a:solidFill>
                <a:effectLst/>
                <a:uLnTx/>
                <a:uFillTx/>
                <a:latin typeface="Brandon Grotesque Light" panose="020B0303020203060202" pitchFamily="34" charset="0"/>
                <a:ea typeface="+mn-ea"/>
                <a:cs typeface="+mn-cs"/>
              </a:rPr>
              <a:t> bis zur Mensuralnotation</a:t>
            </a:r>
          </a:p>
        </p:txBody>
      </p:sp>
    </p:spTree>
    <p:extLst>
      <p:ext uri="{BB962C8B-B14F-4D97-AF65-F5344CB8AC3E}">
        <p14:creationId xmlns:p14="http://schemas.microsoft.com/office/powerpoint/2010/main" val="39831427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507146-0B5D-425A-8641-BDB6495B3228}"/>
              </a:ext>
            </a:extLst>
          </p:cNvPr>
          <p:cNvSpPr>
            <a:spLocks noGrp="1"/>
          </p:cNvSpPr>
          <p:nvPr>
            <p:ph type="title"/>
          </p:nvPr>
        </p:nvSpPr>
        <p:spPr>
          <a:xfrm>
            <a:off x="490628" y="2907979"/>
            <a:ext cx="7886700" cy="1042042"/>
          </a:xfrm>
        </p:spPr>
        <p:txBody>
          <a:bodyPr>
            <a:noAutofit/>
          </a:bodyPr>
          <a:lstStyle/>
          <a:p>
            <a:r>
              <a:rPr lang="de-DE" sz="2800" dirty="0"/>
              <a:t>Stefan </a:t>
            </a:r>
            <a:r>
              <a:rPr lang="de-DE" sz="2800" dirty="0" err="1"/>
              <a:t>Morent</a:t>
            </a:r>
            <a:r>
              <a:rPr lang="de-DE" sz="2800" dirty="0"/>
              <a:t>: </a:t>
            </a:r>
            <a:br>
              <a:rPr lang="de-DE" sz="2800" dirty="0"/>
            </a:br>
            <a:r>
              <a:rPr lang="de-DE" sz="2800" dirty="0"/>
              <a:t>Edition der Sequenzen </a:t>
            </a:r>
            <a:br>
              <a:rPr lang="de-DE" sz="2800" dirty="0"/>
            </a:br>
            <a:r>
              <a:rPr lang="de-DE" sz="2800" dirty="0" err="1"/>
              <a:t>Notkers</a:t>
            </a:r>
            <a:r>
              <a:rPr lang="de-DE" sz="2800" dirty="0"/>
              <a:t> </a:t>
            </a:r>
            <a:br>
              <a:rPr lang="de-DE" sz="2800" dirty="0"/>
            </a:br>
            <a:r>
              <a:rPr lang="de-DE" sz="2800" dirty="0"/>
              <a:t>aus der Stiftsbibliothek </a:t>
            </a:r>
            <a:br>
              <a:rPr lang="de-DE" sz="2800" dirty="0"/>
            </a:br>
            <a:r>
              <a:rPr lang="de-DE" sz="2800" dirty="0"/>
              <a:t>St. Gallen</a:t>
            </a:r>
            <a:br>
              <a:rPr lang="de-DE" sz="2800" dirty="0"/>
            </a:br>
            <a:r>
              <a:rPr lang="de-DE" sz="2800" dirty="0"/>
              <a:t>Uni Tübingen 2016/17</a:t>
            </a:r>
            <a:br>
              <a:rPr lang="de-DE" sz="2800" dirty="0"/>
            </a:br>
            <a:endParaRPr lang="de-DE" sz="2800" dirty="0"/>
          </a:p>
        </p:txBody>
      </p:sp>
      <p:pic>
        <p:nvPicPr>
          <p:cNvPr id="4" name="Inhaltsplatzhalter 3">
            <a:extLst>
              <a:ext uri="{FF2B5EF4-FFF2-40B4-BE49-F238E27FC236}">
                <a16:creationId xmlns:a16="http://schemas.microsoft.com/office/drawing/2014/main" id="{9E80409B-14CC-4D47-84C9-4727E231ED9F}"/>
              </a:ext>
            </a:extLst>
          </p:cNvPr>
          <p:cNvPicPr>
            <a:picLocks noGrp="1" noChangeAspect="1"/>
          </p:cNvPicPr>
          <p:nvPr>
            <p:ph idx="1"/>
          </p:nvPr>
        </p:nvPicPr>
        <p:blipFill>
          <a:blip r:embed="rId2"/>
          <a:stretch>
            <a:fillRect/>
          </a:stretch>
        </p:blipFill>
        <p:spPr>
          <a:xfrm>
            <a:off x="4161413" y="189000"/>
            <a:ext cx="5318557" cy="6480000"/>
          </a:xfrm>
          <a:prstGeom prst="rect">
            <a:avLst/>
          </a:prstGeom>
        </p:spPr>
      </p:pic>
    </p:spTree>
    <p:extLst>
      <p:ext uri="{BB962C8B-B14F-4D97-AF65-F5344CB8AC3E}">
        <p14:creationId xmlns:p14="http://schemas.microsoft.com/office/powerpoint/2010/main" val="358123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358BA-7931-B63D-9D7C-E9E5295C241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65C1CD1-3F52-76B3-B17C-D76ECD8C862C}"/>
              </a:ext>
            </a:extLst>
          </p:cNvPr>
          <p:cNvSpPr>
            <a:spLocks noGrp="1"/>
          </p:cNvSpPr>
          <p:nvPr>
            <p:ph type="title"/>
          </p:nvPr>
        </p:nvSpPr>
        <p:spPr>
          <a:xfrm>
            <a:off x="1128696" y="558713"/>
            <a:ext cx="7886700" cy="1042042"/>
          </a:xfrm>
        </p:spPr>
        <p:txBody>
          <a:bodyPr>
            <a:normAutofit/>
          </a:bodyPr>
          <a:lstStyle/>
          <a:p>
            <a:r>
              <a:rPr lang="de-DE" sz="3200" dirty="0"/>
              <a:t>Codex Msc.li. 6 aus St. Emmeram in Regensburg, heute Bamberg, Staatsbibliothek </a:t>
            </a:r>
          </a:p>
        </p:txBody>
      </p:sp>
      <p:pic>
        <p:nvPicPr>
          <p:cNvPr id="11" name="Inhaltsplatzhalter 10">
            <a:extLst>
              <a:ext uri="{FF2B5EF4-FFF2-40B4-BE49-F238E27FC236}">
                <a16:creationId xmlns:a16="http://schemas.microsoft.com/office/drawing/2014/main" id="{5D9B01CB-74DF-8EE1-1F4E-4730D55AE16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77333" y="1079734"/>
            <a:ext cx="8754665" cy="7560000"/>
          </a:xfrm>
        </p:spPr>
      </p:pic>
      <p:pic>
        <p:nvPicPr>
          <p:cNvPr id="4" name="Grafik 3">
            <a:extLst>
              <a:ext uri="{FF2B5EF4-FFF2-40B4-BE49-F238E27FC236}">
                <a16:creationId xmlns:a16="http://schemas.microsoft.com/office/drawing/2014/main" id="{96687044-0BA1-F762-5DA4-9EACF52850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6364" y="2392219"/>
            <a:ext cx="4800000" cy="3600000"/>
          </a:xfrm>
          <a:prstGeom prst="rect">
            <a:avLst/>
          </a:prstGeom>
        </p:spPr>
      </p:pic>
    </p:spTree>
    <p:extLst>
      <p:ext uri="{BB962C8B-B14F-4D97-AF65-F5344CB8AC3E}">
        <p14:creationId xmlns:p14="http://schemas.microsoft.com/office/powerpoint/2010/main" val="42170089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C0208-BC5F-A571-3107-6F6F6ED0D60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689AD4A-E5C0-3F6D-2FBD-A8957B5E7A35}"/>
              </a:ext>
            </a:extLst>
          </p:cNvPr>
          <p:cNvSpPr>
            <a:spLocks noGrp="1"/>
          </p:cNvSpPr>
          <p:nvPr>
            <p:ph type="title"/>
          </p:nvPr>
        </p:nvSpPr>
        <p:spPr>
          <a:xfrm>
            <a:off x="738986" y="3019123"/>
            <a:ext cx="7886700" cy="1042042"/>
          </a:xfrm>
        </p:spPr>
        <p:txBody>
          <a:bodyPr>
            <a:noAutofit/>
          </a:bodyPr>
          <a:lstStyle/>
          <a:p>
            <a:r>
              <a:rPr lang="de-DE" sz="2400" dirty="0"/>
              <a:t>Mindener Graduale</a:t>
            </a:r>
            <a:br>
              <a:rPr lang="de-DE" sz="2400" dirty="0"/>
            </a:br>
            <a:br>
              <a:rPr lang="de-DE" sz="2400" dirty="0"/>
            </a:br>
            <a:r>
              <a:rPr lang="de-DE" sz="2400" dirty="0"/>
              <a:t>1027-1032 in St. Gallen </a:t>
            </a:r>
            <a:br>
              <a:rPr lang="de-DE" sz="2400" dirty="0"/>
            </a:br>
            <a:r>
              <a:rPr lang="de-DE" sz="2400" dirty="0"/>
              <a:t>geschrieben und illuminiert</a:t>
            </a:r>
            <a:br>
              <a:rPr lang="de-DE" sz="2400" dirty="0"/>
            </a:br>
            <a:br>
              <a:rPr lang="de-DE" sz="2400" dirty="0"/>
            </a:br>
            <a:r>
              <a:rPr lang="de-DE" sz="2400" dirty="0"/>
              <a:t>für Bischof </a:t>
            </a:r>
            <a:r>
              <a:rPr lang="de-DE" sz="2400" dirty="0" err="1"/>
              <a:t>Sigebert</a:t>
            </a:r>
            <a:br>
              <a:rPr lang="de-DE" sz="2400" dirty="0"/>
            </a:br>
            <a:r>
              <a:rPr lang="de-DE" sz="2400" dirty="0"/>
              <a:t>von Minden</a:t>
            </a:r>
            <a:br>
              <a:rPr lang="de-DE" sz="2400" dirty="0"/>
            </a:br>
            <a:br>
              <a:rPr lang="de-DE" sz="2400" dirty="0"/>
            </a:br>
            <a:r>
              <a:rPr lang="de-DE" sz="2400" dirty="0" err="1"/>
              <a:t>adiastematische</a:t>
            </a:r>
            <a:br>
              <a:rPr lang="de-DE" sz="2400" dirty="0"/>
            </a:br>
            <a:r>
              <a:rPr lang="de-DE" sz="2400" dirty="0"/>
              <a:t>Neumen</a:t>
            </a:r>
          </a:p>
        </p:txBody>
      </p:sp>
      <p:pic>
        <p:nvPicPr>
          <p:cNvPr id="5" name="Inhaltsplatzhalter 4">
            <a:extLst>
              <a:ext uri="{FF2B5EF4-FFF2-40B4-BE49-F238E27FC236}">
                <a16:creationId xmlns:a16="http://schemas.microsoft.com/office/drawing/2014/main" id="{D2B1D68F-047F-18E5-6EB4-BF81CCFC2DF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70679" y="-1256835"/>
            <a:ext cx="7050132" cy="9000000"/>
          </a:xfrm>
        </p:spPr>
      </p:pic>
    </p:spTree>
    <p:extLst>
      <p:ext uri="{BB962C8B-B14F-4D97-AF65-F5344CB8AC3E}">
        <p14:creationId xmlns:p14="http://schemas.microsoft.com/office/powerpoint/2010/main" val="12155683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FD22F-ECB4-2F7D-CDAB-5A3A63EC254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EAD5FD2-B673-9142-690F-6F1A3CA6C115}"/>
              </a:ext>
            </a:extLst>
          </p:cNvPr>
          <p:cNvSpPr>
            <a:spLocks noGrp="1"/>
          </p:cNvSpPr>
          <p:nvPr>
            <p:ph type="title"/>
          </p:nvPr>
        </p:nvSpPr>
        <p:spPr>
          <a:xfrm>
            <a:off x="628650" y="2612284"/>
            <a:ext cx="7886700" cy="1042042"/>
          </a:xfrm>
        </p:spPr>
        <p:txBody>
          <a:bodyPr>
            <a:normAutofit fontScale="90000"/>
          </a:bodyPr>
          <a:lstStyle/>
          <a:p>
            <a:r>
              <a:rPr lang="de-DE" sz="3200" dirty="0" err="1"/>
              <a:t>Diastematische</a:t>
            </a:r>
            <a:r>
              <a:rPr lang="de-DE" sz="3200" dirty="0"/>
              <a:t> </a:t>
            </a:r>
            <a:br>
              <a:rPr lang="de-DE" sz="3200" dirty="0"/>
            </a:br>
            <a:r>
              <a:rPr lang="de-DE" sz="3200" dirty="0"/>
              <a:t>Neumen </a:t>
            </a:r>
            <a:br>
              <a:rPr lang="de-DE" sz="3200" dirty="0"/>
            </a:br>
            <a:r>
              <a:rPr lang="de-DE" sz="3200" dirty="0"/>
              <a:t>St. Gallen</a:t>
            </a:r>
            <a:br>
              <a:rPr lang="de-DE" sz="3200" dirty="0"/>
            </a:br>
            <a:endParaRPr lang="de-DE" sz="3200" dirty="0"/>
          </a:p>
        </p:txBody>
      </p:sp>
      <p:pic>
        <p:nvPicPr>
          <p:cNvPr id="4" name="Grafik 3">
            <a:extLst>
              <a:ext uri="{FF2B5EF4-FFF2-40B4-BE49-F238E27FC236}">
                <a16:creationId xmlns:a16="http://schemas.microsoft.com/office/drawing/2014/main" id="{EE76A714-B71C-472B-AAEB-E06F21030982}"/>
              </a:ext>
            </a:extLst>
          </p:cNvPr>
          <p:cNvPicPr>
            <a:picLocks noChangeAspect="1"/>
          </p:cNvPicPr>
          <p:nvPr/>
        </p:nvPicPr>
        <p:blipFill>
          <a:blip r:embed="rId2"/>
          <a:stretch>
            <a:fillRect/>
          </a:stretch>
        </p:blipFill>
        <p:spPr>
          <a:xfrm>
            <a:off x="3869266" y="-186266"/>
            <a:ext cx="5183878" cy="7920000"/>
          </a:xfrm>
          <a:prstGeom prst="rect">
            <a:avLst/>
          </a:prstGeom>
        </p:spPr>
      </p:pic>
    </p:spTree>
    <p:extLst>
      <p:ext uri="{BB962C8B-B14F-4D97-AF65-F5344CB8AC3E}">
        <p14:creationId xmlns:p14="http://schemas.microsoft.com/office/powerpoint/2010/main" val="39389816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BFD2D-628E-E90A-A61C-285DF4E9B2A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C82990B-C227-04C4-F709-21BEBC74550D}"/>
              </a:ext>
            </a:extLst>
          </p:cNvPr>
          <p:cNvSpPr>
            <a:spLocks noGrp="1"/>
          </p:cNvSpPr>
          <p:nvPr>
            <p:ph type="title"/>
          </p:nvPr>
        </p:nvSpPr>
        <p:spPr>
          <a:xfrm>
            <a:off x="487777" y="3196705"/>
            <a:ext cx="7886700" cy="1042042"/>
          </a:xfrm>
        </p:spPr>
        <p:txBody>
          <a:bodyPr>
            <a:normAutofit fontScale="90000"/>
          </a:bodyPr>
          <a:lstStyle/>
          <a:p>
            <a:r>
              <a:rPr lang="de-DE" sz="3200" dirty="0"/>
              <a:t>Hufnagelnotation</a:t>
            </a:r>
            <a:br>
              <a:rPr lang="de-DE" sz="3200" dirty="0"/>
            </a:br>
            <a:br>
              <a:rPr lang="de-DE" sz="3200" dirty="0"/>
            </a:br>
            <a:r>
              <a:rPr lang="de-DE" sz="3200" dirty="0"/>
              <a:t>Cod. </a:t>
            </a:r>
            <a:r>
              <a:rPr lang="de-DE" sz="3200" dirty="0" err="1"/>
              <a:t>Guelf</a:t>
            </a:r>
            <a:r>
              <a:rPr lang="de-DE" sz="3200" dirty="0"/>
              <a:t>. 965 </a:t>
            </a:r>
            <a:br>
              <a:rPr lang="de-DE" sz="3200" dirty="0"/>
            </a:br>
            <a:r>
              <a:rPr lang="de-DE" sz="3200" dirty="0"/>
              <a:t>Helmstedt</a:t>
            </a:r>
            <a:br>
              <a:rPr lang="de-DE" sz="3200" dirty="0"/>
            </a:br>
            <a:br>
              <a:rPr lang="de-DE" sz="3200" dirty="0"/>
            </a:br>
            <a:r>
              <a:rPr lang="de-DE" sz="3200" dirty="0"/>
              <a:t>Herzog August Bibliothek</a:t>
            </a:r>
            <a:br>
              <a:rPr lang="de-DE" sz="3200" dirty="0"/>
            </a:br>
            <a:r>
              <a:rPr lang="de-DE" sz="3200" dirty="0"/>
              <a:t>Wolfenbüttel</a:t>
            </a:r>
            <a:br>
              <a:rPr lang="de-DE" sz="3200" dirty="0"/>
            </a:br>
            <a:endParaRPr lang="de-DE" sz="3200" dirty="0"/>
          </a:p>
        </p:txBody>
      </p:sp>
      <p:pic>
        <p:nvPicPr>
          <p:cNvPr id="6" name="Inhaltsplatzhalter 5">
            <a:extLst>
              <a:ext uri="{FF2B5EF4-FFF2-40B4-BE49-F238E27FC236}">
                <a16:creationId xmlns:a16="http://schemas.microsoft.com/office/drawing/2014/main" id="{8369633C-0EE7-D6FC-88AD-1BB351E1F43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64645" y="-891000"/>
            <a:ext cx="6768127" cy="8640000"/>
          </a:xfrm>
        </p:spPr>
      </p:pic>
    </p:spTree>
    <p:extLst>
      <p:ext uri="{BB962C8B-B14F-4D97-AF65-F5344CB8AC3E}">
        <p14:creationId xmlns:p14="http://schemas.microsoft.com/office/powerpoint/2010/main" val="22913867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C892E-9A80-C328-8C03-50C320050AD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0B6DB51-A03F-EF67-D0CB-A31A76CB6FBE}"/>
              </a:ext>
            </a:extLst>
          </p:cNvPr>
          <p:cNvSpPr>
            <a:spLocks noGrp="1"/>
          </p:cNvSpPr>
          <p:nvPr>
            <p:ph type="title"/>
          </p:nvPr>
        </p:nvSpPr>
        <p:spPr>
          <a:xfrm>
            <a:off x="349231" y="2605578"/>
            <a:ext cx="7886700" cy="1042042"/>
          </a:xfrm>
        </p:spPr>
        <p:txBody>
          <a:bodyPr>
            <a:normAutofit fontScale="90000"/>
          </a:bodyPr>
          <a:lstStyle/>
          <a:p>
            <a:r>
              <a:rPr lang="de-DE" sz="3200" dirty="0"/>
              <a:t>Cod. </a:t>
            </a:r>
            <a:r>
              <a:rPr lang="de-DE" sz="3200" dirty="0" err="1"/>
              <a:t>Guelf</a:t>
            </a:r>
            <a:r>
              <a:rPr lang="de-DE" sz="3200" dirty="0"/>
              <a:t>. 865 </a:t>
            </a:r>
            <a:br>
              <a:rPr lang="de-DE" sz="3200" dirty="0"/>
            </a:br>
            <a:r>
              <a:rPr lang="de-DE" sz="3200" dirty="0"/>
              <a:t>Helmstedt</a:t>
            </a:r>
            <a:br>
              <a:rPr lang="de-DE" sz="3200" dirty="0"/>
            </a:br>
            <a:br>
              <a:rPr lang="de-DE" sz="3200" dirty="0"/>
            </a:br>
            <a:r>
              <a:rPr lang="de-DE" sz="3200" dirty="0"/>
              <a:t>Herzog August </a:t>
            </a:r>
            <a:br>
              <a:rPr lang="de-DE" sz="3200" dirty="0"/>
            </a:br>
            <a:r>
              <a:rPr lang="de-DE" sz="3200" dirty="0"/>
              <a:t>Bibliothek </a:t>
            </a:r>
            <a:br>
              <a:rPr lang="de-DE" sz="3200" dirty="0"/>
            </a:br>
            <a:r>
              <a:rPr lang="de-DE" sz="3200" dirty="0"/>
              <a:t>Wolfenbüttel</a:t>
            </a:r>
          </a:p>
        </p:txBody>
      </p:sp>
      <p:pic>
        <p:nvPicPr>
          <p:cNvPr id="11" name="Inhaltsplatzhalter 10">
            <a:extLst>
              <a:ext uri="{FF2B5EF4-FFF2-40B4-BE49-F238E27FC236}">
                <a16:creationId xmlns:a16="http://schemas.microsoft.com/office/drawing/2014/main" id="{64F836C3-CE3F-A8C5-2901-A0942169A0D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69082" y="-891000"/>
            <a:ext cx="6768127" cy="8640000"/>
          </a:xfrm>
        </p:spPr>
      </p:pic>
    </p:spTree>
    <p:extLst>
      <p:ext uri="{BB962C8B-B14F-4D97-AF65-F5344CB8AC3E}">
        <p14:creationId xmlns:p14="http://schemas.microsoft.com/office/powerpoint/2010/main" val="3447736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C5BFFA-A035-9A07-2C71-16E79F5FEE9A}"/>
              </a:ext>
            </a:extLst>
          </p:cNvPr>
          <p:cNvSpPr>
            <a:spLocks noGrp="1"/>
          </p:cNvSpPr>
          <p:nvPr>
            <p:ph type="title"/>
          </p:nvPr>
        </p:nvSpPr>
        <p:spPr>
          <a:xfrm>
            <a:off x="2021012" y="393889"/>
            <a:ext cx="7886700" cy="1042042"/>
          </a:xfrm>
        </p:spPr>
        <p:txBody>
          <a:bodyPr>
            <a:normAutofit/>
          </a:bodyPr>
          <a:lstStyle/>
          <a:p>
            <a:endParaRPr lang="de-DE" sz="2400" dirty="0"/>
          </a:p>
        </p:txBody>
      </p:sp>
      <p:sp>
        <p:nvSpPr>
          <p:cNvPr id="3" name="Inhaltsplatzhalter 2">
            <a:extLst>
              <a:ext uri="{FF2B5EF4-FFF2-40B4-BE49-F238E27FC236}">
                <a16:creationId xmlns:a16="http://schemas.microsoft.com/office/drawing/2014/main" id="{1B4BF190-A26E-49E3-84CA-01C9221057FF}"/>
              </a:ext>
            </a:extLst>
          </p:cNvPr>
          <p:cNvSpPr>
            <a:spLocks noGrp="1"/>
          </p:cNvSpPr>
          <p:nvPr>
            <p:ph idx="1"/>
          </p:nvPr>
        </p:nvSpPr>
        <p:spPr/>
        <p:txBody>
          <a:bodyPr/>
          <a:lstStyle/>
          <a:p>
            <a:pPr marL="0" indent="0">
              <a:buNone/>
            </a:pPr>
            <a:r>
              <a:rPr lang="de-DE" sz="3200" b="1" dirty="0"/>
              <a:t>Modalnotation (ab spätem 12. Jahrhundert)</a:t>
            </a:r>
          </a:p>
          <a:p>
            <a:pPr marL="0" indent="0">
              <a:buNone/>
            </a:pPr>
            <a:endParaRPr lang="de-DE" dirty="0"/>
          </a:p>
          <a:p>
            <a:pPr marL="0" indent="0">
              <a:buNone/>
            </a:pPr>
            <a:r>
              <a:rPr lang="de-DE" dirty="0"/>
              <a:t>Mehrstimmigkeit / Notre Dame: Wandel von Memorierschrift zu </a:t>
            </a:r>
            <a:r>
              <a:rPr lang="de-DE" dirty="0" err="1"/>
              <a:t>Komponierschrift</a:t>
            </a:r>
            <a:endParaRPr lang="de-DE" dirty="0"/>
          </a:p>
        </p:txBody>
      </p:sp>
    </p:spTree>
    <p:extLst>
      <p:ext uri="{BB962C8B-B14F-4D97-AF65-F5344CB8AC3E}">
        <p14:creationId xmlns:p14="http://schemas.microsoft.com/office/powerpoint/2010/main" val="18560894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AF8C34-1358-60E2-6132-C21FE509C445}"/>
              </a:ext>
            </a:extLst>
          </p:cNvPr>
          <p:cNvSpPr>
            <a:spLocks noGrp="1"/>
          </p:cNvSpPr>
          <p:nvPr>
            <p:ph type="title"/>
          </p:nvPr>
        </p:nvSpPr>
        <p:spPr>
          <a:xfrm>
            <a:off x="4572000" y="2907979"/>
            <a:ext cx="7886700" cy="1042042"/>
          </a:xfrm>
        </p:spPr>
        <p:txBody>
          <a:bodyPr>
            <a:normAutofit/>
          </a:bodyPr>
          <a:lstStyle/>
          <a:p>
            <a:r>
              <a:rPr lang="de-DE" sz="2900" dirty="0"/>
              <a:t>Cod. </a:t>
            </a:r>
            <a:r>
              <a:rPr lang="de-DE" sz="2900" dirty="0" err="1"/>
              <a:t>Guelf</a:t>
            </a:r>
            <a:r>
              <a:rPr lang="de-DE" sz="2900" dirty="0"/>
              <a:t>. 628 Helmstedt:</a:t>
            </a:r>
            <a:br>
              <a:rPr lang="de-DE" sz="2900" dirty="0"/>
            </a:br>
            <a:r>
              <a:rPr lang="de-DE" sz="2900" dirty="0"/>
              <a:t>Magnus Liber </a:t>
            </a:r>
            <a:r>
              <a:rPr lang="de-DE" sz="2900" dirty="0" err="1"/>
              <a:t>Organi</a:t>
            </a:r>
            <a:r>
              <a:rPr lang="de-DE" sz="2900" dirty="0"/>
              <a:t> [W1]</a:t>
            </a:r>
          </a:p>
        </p:txBody>
      </p:sp>
      <p:pic>
        <p:nvPicPr>
          <p:cNvPr id="5" name="Inhaltsplatzhalter 4">
            <a:extLst>
              <a:ext uri="{FF2B5EF4-FFF2-40B4-BE49-F238E27FC236}">
                <a16:creationId xmlns:a16="http://schemas.microsoft.com/office/drawing/2014/main" id="{34508668-EB9A-2E57-12C0-E3A2C86FA70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7800" y="-1981512"/>
            <a:ext cx="9306174" cy="11880000"/>
          </a:xfrm>
        </p:spPr>
      </p:pic>
    </p:spTree>
    <p:extLst>
      <p:ext uri="{BB962C8B-B14F-4D97-AF65-F5344CB8AC3E}">
        <p14:creationId xmlns:p14="http://schemas.microsoft.com/office/powerpoint/2010/main" val="3134283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FBC91-D7A8-F6B5-7A4F-2BA6E0B04E0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C8E33C3-45E6-60AC-648E-83CEC2B36FC9}"/>
              </a:ext>
            </a:extLst>
          </p:cNvPr>
          <p:cNvSpPr>
            <a:spLocks noGrp="1"/>
          </p:cNvSpPr>
          <p:nvPr>
            <p:ph type="title"/>
          </p:nvPr>
        </p:nvSpPr>
        <p:spPr>
          <a:xfrm>
            <a:off x="746394" y="2660997"/>
            <a:ext cx="7886700" cy="1042042"/>
          </a:xfrm>
        </p:spPr>
        <p:txBody>
          <a:bodyPr>
            <a:normAutofit fontScale="90000"/>
          </a:bodyPr>
          <a:lstStyle/>
          <a:p>
            <a:r>
              <a:rPr lang="de-DE" sz="3200" dirty="0"/>
              <a:t>Modalnotation</a:t>
            </a:r>
            <a:br>
              <a:rPr lang="de-DE" sz="3200" dirty="0"/>
            </a:br>
            <a:r>
              <a:rPr lang="de-DE" sz="3200" dirty="0" err="1"/>
              <a:t>Antiphonarium</a:t>
            </a:r>
            <a:r>
              <a:rPr lang="de-DE" sz="3200" dirty="0"/>
              <a:t> </a:t>
            </a:r>
            <a:br>
              <a:rPr lang="de-DE" sz="3200" dirty="0"/>
            </a:br>
            <a:r>
              <a:rPr lang="de-DE" sz="3200" dirty="0"/>
              <a:t>Kloster Einsiedeln</a:t>
            </a:r>
          </a:p>
        </p:txBody>
      </p:sp>
      <p:pic>
        <p:nvPicPr>
          <p:cNvPr id="6" name="Inhaltsplatzhalter 5">
            <a:extLst>
              <a:ext uri="{FF2B5EF4-FFF2-40B4-BE49-F238E27FC236}">
                <a16:creationId xmlns:a16="http://schemas.microsoft.com/office/drawing/2014/main" id="{4BA84E66-8EC9-69E6-01C0-18FE9023A7B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4651" y="-73891"/>
            <a:ext cx="13051034" cy="7200000"/>
          </a:xfrm>
        </p:spPr>
      </p:pic>
    </p:spTree>
    <p:extLst>
      <p:ext uri="{BB962C8B-B14F-4D97-AF65-F5344CB8AC3E}">
        <p14:creationId xmlns:p14="http://schemas.microsoft.com/office/powerpoint/2010/main" val="10100180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C5BFFA-A035-9A07-2C71-16E79F5FEE9A}"/>
              </a:ext>
            </a:extLst>
          </p:cNvPr>
          <p:cNvSpPr>
            <a:spLocks noGrp="1"/>
          </p:cNvSpPr>
          <p:nvPr>
            <p:ph type="title"/>
          </p:nvPr>
        </p:nvSpPr>
        <p:spPr>
          <a:xfrm>
            <a:off x="628650" y="800289"/>
            <a:ext cx="7886700" cy="1042042"/>
          </a:xfrm>
        </p:spPr>
        <p:txBody>
          <a:bodyPr>
            <a:normAutofit/>
          </a:bodyPr>
          <a:lstStyle/>
          <a:p>
            <a:pPr algn="ctr"/>
            <a:r>
              <a:rPr lang="de-DE" sz="2800" b="1" dirty="0"/>
              <a:t>Wechsel von Modalnotation </a:t>
            </a:r>
            <a:br>
              <a:rPr lang="de-DE" sz="2800" b="1" dirty="0"/>
            </a:br>
            <a:r>
              <a:rPr lang="de-DE" sz="2800" b="1" dirty="0"/>
              <a:t>zu Mensuralnotation (ab ca. 1240)</a:t>
            </a:r>
          </a:p>
        </p:txBody>
      </p:sp>
      <p:sp>
        <p:nvSpPr>
          <p:cNvPr id="3" name="Inhaltsplatzhalter 2">
            <a:extLst>
              <a:ext uri="{FF2B5EF4-FFF2-40B4-BE49-F238E27FC236}">
                <a16:creationId xmlns:a16="http://schemas.microsoft.com/office/drawing/2014/main" id="{1B4BF190-A26E-49E3-84CA-01C9221057FF}"/>
              </a:ext>
            </a:extLst>
          </p:cNvPr>
          <p:cNvSpPr>
            <a:spLocks noGrp="1"/>
          </p:cNvSpPr>
          <p:nvPr>
            <p:ph idx="1"/>
          </p:nvPr>
        </p:nvSpPr>
        <p:spPr>
          <a:xfrm>
            <a:off x="697133" y="2158809"/>
            <a:ext cx="7886700" cy="3907369"/>
          </a:xfrm>
        </p:spPr>
        <p:txBody>
          <a:bodyPr>
            <a:normAutofit fontScale="85000" lnSpcReduction="10000"/>
          </a:bodyPr>
          <a:lstStyle/>
          <a:p>
            <a:pPr marL="0" indent="0">
              <a:lnSpc>
                <a:spcPct val="80000"/>
              </a:lnSpc>
              <a:spcBef>
                <a:spcPts val="0"/>
              </a:spcBef>
              <a:buNone/>
            </a:pPr>
            <a:r>
              <a:rPr lang="de-DE" b="1" kern="100" dirty="0" err="1">
                <a:ea typeface="Calibri" panose="020F0502020204030204" pitchFamily="34" charset="0"/>
                <a:cs typeface="Times New Roman" panose="02020603050405020304" pitchFamily="18" charset="0"/>
              </a:rPr>
              <a:t>vorfranconische</a:t>
            </a:r>
            <a:r>
              <a:rPr lang="de-DE" b="1" kern="100" dirty="0">
                <a:ea typeface="Calibri" panose="020F0502020204030204" pitchFamily="34" charset="0"/>
                <a:cs typeface="Times New Roman" panose="02020603050405020304" pitchFamily="18" charset="0"/>
              </a:rPr>
              <a:t> Notation</a:t>
            </a:r>
            <a:r>
              <a:rPr lang="de-DE" kern="100" dirty="0">
                <a:ea typeface="Calibri" panose="020F0502020204030204" pitchFamily="34" charset="0"/>
                <a:cs typeface="Times New Roman" panose="02020603050405020304" pitchFamily="18" charset="0"/>
              </a:rPr>
              <a:t>: verdeutlichte Modalnotation, den Ausführenden müssen die Modi als mentale Modelle vertraut sein		</a:t>
            </a:r>
          </a:p>
          <a:p>
            <a:pPr marL="0" indent="0">
              <a:lnSpc>
                <a:spcPct val="80000"/>
              </a:lnSpc>
              <a:spcBef>
                <a:spcPts val="0"/>
              </a:spcBef>
              <a:buNone/>
            </a:pPr>
            <a:r>
              <a:rPr lang="de-DE" kern="100" dirty="0">
                <a:ea typeface="Calibri" panose="020F0502020204030204" pitchFamily="34" charset="0"/>
                <a:cs typeface="Times New Roman" panose="02020603050405020304" pitchFamily="18" charset="0"/>
              </a:rPr>
              <a:t> </a:t>
            </a:r>
          </a:p>
          <a:p>
            <a:pPr marL="0" indent="0">
              <a:lnSpc>
                <a:spcPct val="80000"/>
              </a:lnSpc>
              <a:spcBef>
                <a:spcPts val="0"/>
              </a:spcBef>
              <a:buNone/>
            </a:pPr>
            <a:r>
              <a:rPr lang="de-DE" b="1" kern="100" dirty="0">
                <a:ea typeface="Calibri" panose="020F0502020204030204" pitchFamily="34" charset="0"/>
                <a:cs typeface="Times New Roman" panose="02020603050405020304" pitchFamily="18" charset="0"/>
              </a:rPr>
              <a:t>Johannes de </a:t>
            </a:r>
            <a:r>
              <a:rPr lang="de-DE" b="1" kern="100" dirty="0" err="1">
                <a:ea typeface="Calibri" panose="020F0502020204030204" pitchFamily="34" charset="0"/>
                <a:cs typeface="Times New Roman" panose="02020603050405020304" pitchFamily="18" charset="0"/>
              </a:rPr>
              <a:t>Garlandia</a:t>
            </a:r>
            <a:r>
              <a:rPr lang="de-DE" kern="100" dirty="0">
                <a:ea typeface="Calibri" panose="020F0502020204030204" pitchFamily="34" charset="0"/>
                <a:cs typeface="Times New Roman" panose="02020603050405020304" pitchFamily="18" charset="0"/>
              </a:rPr>
              <a:t>: </a:t>
            </a:r>
            <a:r>
              <a:rPr lang="en-US" i="1" kern="100" dirty="0">
                <a:ea typeface="Calibri" panose="020F0502020204030204" pitchFamily="34" charset="0"/>
                <a:cs typeface="Times New Roman" panose="02020603050405020304" pitchFamily="18" charset="0"/>
              </a:rPr>
              <a:t>De </a:t>
            </a:r>
            <a:r>
              <a:rPr lang="en-US" i="1" kern="100" dirty="0" err="1">
                <a:ea typeface="Calibri" panose="020F0502020204030204" pitchFamily="34" charset="0"/>
                <a:cs typeface="Times New Roman" panose="02020603050405020304" pitchFamily="18" charset="0"/>
              </a:rPr>
              <a:t>mensurabilis</a:t>
            </a:r>
            <a:r>
              <a:rPr lang="en-US" i="1" kern="100" dirty="0">
                <a:ea typeface="Calibri" panose="020F0502020204030204" pitchFamily="34" charset="0"/>
                <a:cs typeface="Times New Roman" panose="02020603050405020304" pitchFamily="18" charset="0"/>
              </a:rPr>
              <a:t> </a:t>
            </a:r>
            <a:r>
              <a:rPr lang="en-US" i="1" kern="100" dirty="0" err="1">
                <a:ea typeface="Calibri" panose="020F0502020204030204" pitchFamily="34" charset="0"/>
                <a:cs typeface="Times New Roman" panose="02020603050405020304" pitchFamily="18" charset="0"/>
              </a:rPr>
              <a:t>Musica</a:t>
            </a:r>
            <a:r>
              <a:rPr lang="en-US" i="1" kern="100" dirty="0">
                <a:ea typeface="Calibri" panose="020F0502020204030204" pitchFamily="34" charset="0"/>
                <a:cs typeface="Times New Roman" panose="02020603050405020304" pitchFamily="18" charset="0"/>
              </a:rPr>
              <a:t> </a:t>
            </a:r>
            <a:r>
              <a:rPr lang="en-US" kern="100" dirty="0">
                <a:ea typeface="Calibri" panose="020F0502020204030204" pitchFamily="34" charset="0"/>
                <a:cs typeface="Times New Roman" panose="02020603050405020304" pitchFamily="18" charset="0"/>
              </a:rPr>
              <a:t>(</a:t>
            </a:r>
            <a:r>
              <a:rPr lang="en-US" kern="100" dirty="0" err="1">
                <a:ea typeface="Calibri" panose="020F0502020204030204" pitchFamily="34" charset="0"/>
                <a:cs typeface="Times New Roman" panose="02020603050405020304" pitchFamily="18" charset="0"/>
              </a:rPr>
              <a:t>nach</a:t>
            </a:r>
            <a:r>
              <a:rPr lang="en-US" kern="100" dirty="0">
                <a:ea typeface="Calibri" panose="020F0502020204030204" pitchFamily="34" charset="0"/>
                <a:cs typeface="Times New Roman" panose="02020603050405020304" pitchFamily="18" charset="0"/>
              </a:rPr>
              <a:t> 1250)</a:t>
            </a:r>
            <a:endParaRPr lang="de-DE" kern="100" dirty="0">
              <a:ea typeface="Calibri" panose="020F0502020204030204" pitchFamily="34" charset="0"/>
              <a:cs typeface="Times New Roman" panose="02020603050405020304" pitchFamily="18" charset="0"/>
            </a:endParaRPr>
          </a:p>
          <a:p>
            <a:pPr marL="0" indent="0">
              <a:spcBef>
                <a:spcPts val="0"/>
              </a:spcBef>
              <a:buNone/>
            </a:pPr>
            <a:endParaRPr lang="de-DE" dirty="0"/>
          </a:p>
          <a:p>
            <a:pPr marL="0" indent="0">
              <a:spcBef>
                <a:spcPts val="0"/>
              </a:spcBef>
              <a:buNone/>
            </a:pPr>
            <a:r>
              <a:rPr lang="de-DE" dirty="0"/>
              <a:t>Der Übergang von </a:t>
            </a:r>
            <a:r>
              <a:rPr lang="de-DE" dirty="0" err="1"/>
              <a:t>vorfranconischer</a:t>
            </a:r>
            <a:r>
              <a:rPr lang="de-DE" dirty="0"/>
              <a:t> zu </a:t>
            </a:r>
            <a:r>
              <a:rPr lang="de-DE" b="1" dirty="0" err="1"/>
              <a:t>franconischer</a:t>
            </a:r>
            <a:r>
              <a:rPr lang="de-DE" b="1" dirty="0"/>
              <a:t> Notation </a:t>
            </a:r>
            <a:r>
              <a:rPr lang="de-DE" dirty="0"/>
              <a:t>wird markiert von: </a:t>
            </a:r>
          </a:p>
          <a:p>
            <a:pPr marL="0" indent="0">
              <a:spcBef>
                <a:spcPts val="0"/>
              </a:spcBef>
              <a:buNone/>
            </a:pPr>
            <a:r>
              <a:rPr lang="de-DE" b="1" dirty="0"/>
              <a:t>Franco von Köln</a:t>
            </a:r>
            <a:r>
              <a:rPr lang="de-DE" dirty="0"/>
              <a:t>, Musiktheoretiker, Mitte 13. Jahrhundert</a:t>
            </a:r>
          </a:p>
          <a:p>
            <a:pPr marL="0" indent="0">
              <a:spcBef>
                <a:spcPts val="0"/>
              </a:spcBef>
              <a:buNone/>
            </a:pPr>
            <a:r>
              <a:rPr lang="de-DE" dirty="0"/>
              <a:t>In seinem Lehrbuch </a:t>
            </a:r>
            <a:r>
              <a:rPr lang="de-DE" i="1" dirty="0"/>
              <a:t>Ars </a:t>
            </a:r>
            <a:r>
              <a:rPr lang="de-DE" i="1" dirty="0" err="1"/>
              <a:t>cantus</a:t>
            </a:r>
            <a:r>
              <a:rPr lang="de-DE" i="1" dirty="0"/>
              <a:t> </a:t>
            </a:r>
            <a:r>
              <a:rPr lang="de-DE" i="1" dirty="0" err="1"/>
              <a:t>mensurabilis</a:t>
            </a:r>
            <a:r>
              <a:rPr lang="de-DE" i="1" dirty="0"/>
              <a:t> </a:t>
            </a:r>
            <a:r>
              <a:rPr lang="de-DE" dirty="0"/>
              <a:t>(um 1280) werden in 14 Kapiteln notations- und kompositionstechnische Probleme, insbesondere Probleme der konsonanten und dissonanten Zusammenklänge behandelt.</a:t>
            </a:r>
          </a:p>
        </p:txBody>
      </p:sp>
    </p:spTree>
    <p:extLst>
      <p:ext uri="{BB962C8B-B14F-4D97-AF65-F5344CB8AC3E}">
        <p14:creationId xmlns:p14="http://schemas.microsoft.com/office/powerpoint/2010/main" val="2893167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2D36AE-FB8F-4D37-89E9-C222F6B8599F}"/>
              </a:ext>
            </a:extLst>
          </p:cNvPr>
          <p:cNvSpPr>
            <a:spLocks noGrp="1"/>
          </p:cNvSpPr>
          <p:nvPr>
            <p:ph type="title"/>
          </p:nvPr>
        </p:nvSpPr>
        <p:spPr>
          <a:xfrm>
            <a:off x="628650" y="906089"/>
            <a:ext cx="7886700" cy="1042042"/>
          </a:xfrm>
        </p:spPr>
        <p:txBody>
          <a:bodyPr>
            <a:normAutofit fontScale="90000"/>
          </a:bodyPr>
          <a:lstStyle/>
          <a:p>
            <a:pPr algn="ctr"/>
            <a:r>
              <a:rPr lang="de-DE" sz="3200" dirty="0"/>
              <a:t>Andreas </a:t>
            </a:r>
            <a:r>
              <a:rPr lang="de-DE" sz="3200" dirty="0" err="1"/>
              <a:t>Waczkat</a:t>
            </a:r>
            <a:r>
              <a:rPr lang="de-DE" sz="3200" dirty="0"/>
              <a:t>: Artikel „Notierung, </a:t>
            </a:r>
            <a:r>
              <a:rPr lang="de-DE" sz="3200" dirty="0" err="1"/>
              <a:t>musi-kalische</a:t>
            </a:r>
            <a:r>
              <a:rPr lang="de-DE" sz="3200" dirty="0"/>
              <a:t>“, in: Enzyklopädie der Neuzeit, Bd. 9, Stuttgart/Weimar 2009, </a:t>
            </a:r>
            <a:r>
              <a:rPr lang="de-DE" sz="3200" dirty="0" err="1"/>
              <a:t>Sp</a:t>
            </a:r>
            <a:r>
              <a:rPr lang="de-DE" sz="3200" dirty="0"/>
              <a:t>. 246-250.</a:t>
            </a:r>
          </a:p>
        </p:txBody>
      </p:sp>
      <p:sp>
        <p:nvSpPr>
          <p:cNvPr id="3" name="Inhaltsplatzhalter 2">
            <a:extLst>
              <a:ext uri="{FF2B5EF4-FFF2-40B4-BE49-F238E27FC236}">
                <a16:creationId xmlns:a16="http://schemas.microsoft.com/office/drawing/2014/main" id="{E05E31B0-7FBC-45ED-8EAD-5BB670B7A468}"/>
              </a:ext>
            </a:extLst>
          </p:cNvPr>
          <p:cNvSpPr>
            <a:spLocks noGrp="1"/>
          </p:cNvSpPr>
          <p:nvPr>
            <p:ph idx="1"/>
          </p:nvPr>
        </p:nvSpPr>
        <p:spPr>
          <a:xfrm>
            <a:off x="764866" y="2329024"/>
            <a:ext cx="7886700" cy="3907369"/>
          </a:xfrm>
        </p:spPr>
        <p:txBody>
          <a:bodyPr>
            <a:normAutofit fontScale="92500" lnSpcReduction="20000"/>
          </a:bodyPr>
          <a:lstStyle/>
          <a:p>
            <a:pPr marL="0" indent="0">
              <a:buNone/>
            </a:pPr>
            <a:r>
              <a:rPr lang="de-DE" dirty="0"/>
              <a:t>Begriff vom lateinischen Verb </a:t>
            </a:r>
            <a:r>
              <a:rPr lang="de-DE" dirty="0" err="1"/>
              <a:t>notare</a:t>
            </a:r>
            <a:r>
              <a:rPr lang="de-DE" dirty="0"/>
              <a:t> (kennzeichnen/ aufzeichnen)</a:t>
            </a:r>
          </a:p>
          <a:p>
            <a:pPr marL="0" indent="0">
              <a:buNone/>
            </a:pPr>
            <a:r>
              <a:rPr lang="de-DE" dirty="0"/>
              <a:t>Tonhöhe – Tondauer</a:t>
            </a:r>
          </a:p>
          <a:p>
            <a:pPr marL="0" indent="0">
              <a:buNone/>
            </a:pPr>
            <a:r>
              <a:rPr lang="de-DE" dirty="0"/>
              <a:t>Dynamik</a:t>
            </a:r>
          </a:p>
          <a:p>
            <a:pPr marL="0" indent="0">
              <a:buNone/>
            </a:pPr>
            <a:r>
              <a:rPr lang="de-DE" dirty="0"/>
              <a:t>Artikulation, Phrasierung, Klangfarbe</a:t>
            </a:r>
          </a:p>
          <a:p>
            <a:pPr marL="0" indent="0">
              <a:buNone/>
            </a:pPr>
            <a:r>
              <a:rPr lang="de-DE" dirty="0"/>
              <a:t>Cheironomie: Handzeichen eines Chorleiters (Bewegungsrichtungen)</a:t>
            </a:r>
          </a:p>
          <a:p>
            <a:pPr marL="0" indent="0">
              <a:buNone/>
            </a:pPr>
            <a:r>
              <a:rPr lang="de-DE" dirty="0"/>
              <a:t>Versuche, Tonhöhen absolut zu notieren: Tonhöhen in vertikaler Ordnung in einem Notenliniensystem</a:t>
            </a:r>
          </a:p>
          <a:p>
            <a:pPr marL="0" indent="0">
              <a:buNone/>
            </a:pPr>
            <a:r>
              <a:rPr lang="de-DE" dirty="0"/>
              <a:t>Tondauern in horizontaler Ordnung</a:t>
            </a:r>
          </a:p>
          <a:p>
            <a:pPr marL="0" indent="0">
              <a:buNone/>
            </a:pPr>
            <a:endParaRPr lang="de-DE" dirty="0"/>
          </a:p>
        </p:txBody>
      </p:sp>
    </p:spTree>
    <p:extLst>
      <p:ext uri="{BB962C8B-B14F-4D97-AF65-F5344CB8AC3E}">
        <p14:creationId xmlns:p14="http://schemas.microsoft.com/office/powerpoint/2010/main" val="32178249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E98EA2-4509-F7AB-9277-5B73534EC3BA}"/>
              </a:ext>
            </a:extLst>
          </p:cNvPr>
          <p:cNvSpPr>
            <a:spLocks noGrp="1"/>
          </p:cNvSpPr>
          <p:nvPr>
            <p:ph type="title"/>
          </p:nvPr>
        </p:nvSpPr>
        <p:spPr>
          <a:xfrm>
            <a:off x="485466" y="2200717"/>
            <a:ext cx="7886700" cy="1042042"/>
          </a:xfrm>
        </p:spPr>
        <p:txBody>
          <a:bodyPr>
            <a:normAutofit fontScale="90000"/>
          </a:bodyPr>
          <a:lstStyle/>
          <a:p>
            <a:r>
              <a:rPr lang="de-DE" sz="3200" dirty="0"/>
              <a:t>Codex </a:t>
            </a:r>
            <a:br>
              <a:rPr lang="de-DE" sz="3200" dirty="0"/>
            </a:br>
            <a:r>
              <a:rPr lang="de-DE" sz="3200" dirty="0"/>
              <a:t>Bamberg</a:t>
            </a:r>
            <a:br>
              <a:rPr lang="de-DE" sz="3200" dirty="0"/>
            </a:br>
            <a:br>
              <a:rPr lang="de-DE" sz="3200" dirty="0"/>
            </a:br>
            <a:r>
              <a:rPr lang="de-DE" sz="3200" dirty="0"/>
              <a:t>Staatsbibliothek</a:t>
            </a:r>
            <a:br>
              <a:rPr lang="de-DE" sz="3200" dirty="0"/>
            </a:br>
            <a:r>
              <a:rPr lang="de-DE" sz="3200" dirty="0"/>
              <a:t>Bamberg</a:t>
            </a:r>
            <a:br>
              <a:rPr lang="de-DE" sz="3200" dirty="0"/>
            </a:br>
            <a:r>
              <a:rPr lang="de-DE" sz="3200" dirty="0" err="1"/>
              <a:t>Msc.Lit</a:t>
            </a:r>
            <a:r>
              <a:rPr lang="de-DE" sz="3200" dirty="0"/>
              <a:t> 115</a:t>
            </a:r>
          </a:p>
        </p:txBody>
      </p:sp>
      <p:pic>
        <p:nvPicPr>
          <p:cNvPr id="5" name="Inhaltsplatzhalter 4">
            <a:extLst>
              <a:ext uri="{FF2B5EF4-FFF2-40B4-BE49-F238E27FC236}">
                <a16:creationId xmlns:a16="http://schemas.microsoft.com/office/drawing/2014/main" id="{15AE773B-F2B2-F364-62CC-2CC480380C2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29527" y="-341602"/>
            <a:ext cx="6452845" cy="8640000"/>
          </a:xfrm>
        </p:spPr>
      </p:pic>
    </p:spTree>
    <p:extLst>
      <p:ext uri="{BB962C8B-B14F-4D97-AF65-F5344CB8AC3E}">
        <p14:creationId xmlns:p14="http://schemas.microsoft.com/office/powerpoint/2010/main" val="20962613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198907-F1D2-8275-0D3C-DD1DF5F7816C}"/>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6DE9BC78-810A-38C3-C08A-5015755A109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3339" y="622029"/>
            <a:ext cx="7709754" cy="6840000"/>
          </a:xfrm>
        </p:spPr>
      </p:pic>
    </p:spTree>
    <p:extLst>
      <p:ext uri="{BB962C8B-B14F-4D97-AF65-F5344CB8AC3E}">
        <p14:creationId xmlns:p14="http://schemas.microsoft.com/office/powerpoint/2010/main" val="14452859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D5D92F-5833-A15C-96EF-283C385430E1}"/>
              </a:ext>
            </a:extLst>
          </p:cNvPr>
          <p:cNvSpPr>
            <a:spLocks noGrp="1"/>
          </p:cNvSpPr>
          <p:nvPr>
            <p:ph type="title"/>
          </p:nvPr>
        </p:nvSpPr>
        <p:spPr>
          <a:xfrm>
            <a:off x="136793" y="2642524"/>
            <a:ext cx="7886700" cy="1042042"/>
          </a:xfrm>
        </p:spPr>
        <p:txBody>
          <a:bodyPr>
            <a:noAutofit/>
          </a:bodyPr>
          <a:lstStyle/>
          <a:p>
            <a:br>
              <a:rPr lang="de-DE" sz="3200" dirty="0"/>
            </a:br>
            <a:br>
              <a:rPr lang="de-DE" sz="3200" dirty="0"/>
            </a:br>
            <a:r>
              <a:rPr lang="de-DE" sz="3200" dirty="0"/>
              <a:t>Klangbeispiele: </a:t>
            </a:r>
            <a:br>
              <a:rPr lang="de-DE" sz="3200" dirty="0"/>
            </a:br>
            <a:br>
              <a:rPr lang="de-DE" sz="3200" dirty="0"/>
            </a:br>
            <a:r>
              <a:rPr lang="de-DE" sz="3200" dirty="0"/>
              <a:t>Codex </a:t>
            </a:r>
            <a:r>
              <a:rPr lang="de-DE" sz="3200" dirty="0">
                <a:latin typeface="+mn-lt"/>
              </a:rPr>
              <a:t>Bamberg:</a:t>
            </a:r>
            <a:br>
              <a:rPr lang="de-DE" sz="3200" dirty="0">
                <a:latin typeface="+mn-lt"/>
              </a:rPr>
            </a:br>
            <a:r>
              <a:rPr lang="de-DE" sz="3200" i="1" dirty="0">
                <a:effectLst/>
                <a:latin typeface="+mn-lt"/>
                <a:ea typeface="Calibri" panose="020F0502020204030204" pitchFamily="34" charset="0"/>
              </a:rPr>
              <a:t>El </a:t>
            </a:r>
            <a:r>
              <a:rPr lang="de-DE" sz="3200" i="1" dirty="0" err="1">
                <a:effectLst/>
                <a:latin typeface="+mn-lt"/>
                <a:ea typeface="Calibri" panose="020F0502020204030204" pitchFamily="34" charset="0"/>
              </a:rPr>
              <a:t>mois</a:t>
            </a:r>
            <a:r>
              <a:rPr lang="de-DE" sz="3200" i="1" dirty="0">
                <a:effectLst/>
                <a:latin typeface="+mn-lt"/>
                <a:ea typeface="Calibri" panose="020F0502020204030204" pitchFamily="34" charset="0"/>
              </a:rPr>
              <a:t> de </a:t>
            </a:r>
            <a:r>
              <a:rPr lang="de-DE" sz="3200" i="1" dirty="0" err="1">
                <a:effectLst/>
                <a:latin typeface="+mn-lt"/>
                <a:ea typeface="Calibri" panose="020F0502020204030204" pitchFamily="34" charset="0"/>
              </a:rPr>
              <a:t>mai</a:t>
            </a:r>
            <a:br>
              <a:rPr lang="de-DE" sz="3200" dirty="0">
                <a:latin typeface="+mn-lt"/>
              </a:rPr>
            </a:br>
            <a:br>
              <a:rPr lang="de-DE" sz="3200" dirty="0">
                <a:latin typeface="+mn-lt"/>
              </a:rPr>
            </a:br>
            <a:r>
              <a:rPr lang="de-DE" sz="3200" dirty="0">
                <a:latin typeface="+mn-lt"/>
              </a:rPr>
              <a:t>Codex Montpellier: </a:t>
            </a:r>
            <a:br>
              <a:rPr lang="de-DE" sz="3200" dirty="0">
                <a:latin typeface="+mn-lt"/>
              </a:rPr>
            </a:br>
            <a:r>
              <a:rPr lang="de-DE" sz="3200" i="1" dirty="0" err="1">
                <a:effectLst/>
                <a:latin typeface="+mn-lt"/>
                <a:ea typeface="Calibri" panose="020F0502020204030204" pitchFamily="34" charset="0"/>
              </a:rPr>
              <a:t>S’on</a:t>
            </a:r>
            <a:r>
              <a:rPr lang="de-DE" sz="3200" i="1" dirty="0">
                <a:effectLst/>
                <a:latin typeface="+mn-lt"/>
                <a:ea typeface="Calibri" panose="020F0502020204030204" pitchFamily="34" charset="0"/>
              </a:rPr>
              <a:t> </a:t>
            </a:r>
            <a:r>
              <a:rPr lang="de-DE" sz="3200" i="1" dirty="0" err="1">
                <a:effectLst/>
                <a:latin typeface="+mn-lt"/>
                <a:ea typeface="Calibri" panose="020F0502020204030204" pitchFamily="34" charset="0"/>
              </a:rPr>
              <a:t>me</a:t>
            </a:r>
            <a:r>
              <a:rPr lang="de-DE" sz="3200" i="1" dirty="0">
                <a:effectLst/>
                <a:latin typeface="+mn-lt"/>
                <a:ea typeface="Calibri" panose="020F0502020204030204" pitchFamily="34" charset="0"/>
              </a:rPr>
              <a:t> </a:t>
            </a:r>
            <a:r>
              <a:rPr lang="de-DE" sz="3200" i="1" dirty="0" err="1">
                <a:effectLst/>
                <a:latin typeface="+mn-lt"/>
                <a:ea typeface="Calibri" panose="020F0502020204030204" pitchFamily="34" charset="0"/>
              </a:rPr>
              <a:t>regarde</a:t>
            </a:r>
            <a:br>
              <a:rPr lang="de-DE" sz="3200" dirty="0"/>
            </a:br>
            <a:endParaRPr lang="de-DE" sz="3200" dirty="0"/>
          </a:p>
        </p:txBody>
      </p:sp>
      <p:pic>
        <p:nvPicPr>
          <p:cNvPr id="4" name="Inhaltsplatzhalter 3">
            <a:extLst>
              <a:ext uri="{FF2B5EF4-FFF2-40B4-BE49-F238E27FC236}">
                <a16:creationId xmlns:a16="http://schemas.microsoft.com/office/drawing/2014/main" id="{26C80892-AA36-F793-83E9-142B28A2E8A2}"/>
              </a:ext>
            </a:extLst>
          </p:cNvPr>
          <p:cNvPicPr>
            <a:picLocks noGrp="1" noChangeAspect="1"/>
          </p:cNvPicPr>
          <p:nvPr>
            <p:ph idx="1"/>
          </p:nvPr>
        </p:nvPicPr>
        <p:blipFill>
          <a:blip r:embed="rId2"/>
          <a:stretch>
            <a:fillRect/>
          </a:stretch>
        </p:blipFill>
        <p:spPr>
          <a:xfrm>
            <a:off x="3384000" y="896071"/>
            <a:ext cx="5760000" cy="5760000"/>
          </a:xfrm>
          <a:prstGeom prst="rect">
            <a:avLst/>
          </a:prstGeom>
        </p:spPr>
      </p:pic>
    </p:spTree>
    <p:extLst>
      <p:ext uri="{BB962C8B-B14F-4D97-AF65-F5344CB8AC3E}">
        <p14:creationId xmlns:p14="http://schemas.microsoft.com/office/powerpoint/2010/main" val="30878702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D9746E-70CB-3D96-377E-85BD29221360}"/>
              </a:ext>
            </a:extLst>
          </p:cNvPr>
          <p:cNvSpPr>
            <a:spLocks noGrp="1"/>
          </p:cNvSpPr>
          <p:nvPr>
            <p:ph type="title"/>
          </p:nvPr>
        </p:nvSpPr>
        <p:spPr>
          <a:xfrm>
            <a:off x="588262" y="3240161"/>
            <a:ext cx="7886700" cy="1042042"/>
          </a:xfrm>
        </p:spPr>
        <p:txBody>
          <a:bodyPr>
            <a:noAutofit/>
          </a:bodyPr>
          <a:lstStyle/>
          <a:p>
            <a:pPr algn="ctr"/>
            <a:r>
              <a:rPr lang="de-DE" sz="2400" i="1" dirty="0" err="1"/>
              <a:t>Cantigas</a:t>
            </a:r>
            <a:br>
              <a:rPr lang="de-DE" sz="2400" i="1" dirty="0"/>
            </a:br>
            <a:r>
              <a:rPr lang="de-DE" sz="2400" i="1" dirty="0"/>
              <a:t> de Santa </a:t>
            </a:r>
            <a:br>
              <a:rPr lang="de-DE" sz="2400" i="1" dirty="0"/>
            </a:br>
            <a:r>
              <a:rPr lang="de-DE" sz="2400" i="1" dirty="0"/>
              <a:t>Maria</a:t>
            </a:r>
            <a:br>
              <a:rPr lang="de-DE" sz="2400" dirty="0"/>
            </a:br>
            <a:br>
              <a:rPr lang="de-DE" sz="2400" dirty="0"/>
            </a:br>
            <a:r>
              <a:rPr lang="de-DE" sz="2400" dirty="0"/>
              <a:t>Lieder-</a:t>
            </a:r>
            <a:br>
              <a:rPr lang="de-DE" sz="2400" dirty="0"/>
            </a:br>
            <a:r>
              <a:rPr lang="de-DE" sz="2400" dirty="0" err="1"/>
              <a:t>sammlung</a:t>
            </a:r>
            <a:br>
              <a:rPr lang="de-DE" sz="2400" dirty="0"/>
            </a:br>
            <a:r>
              <a:rPr lang="de-DE" sz="2400" dirty="0"/>
              <a:t>des Mittel-</a:t>
            </a:r>
            <a:br>
              <a:rPr lang="de-DE" sz="2400" dirty="0"/>
            </a:br>
            <a:r>
              <a:rPr lang="de-DE" sz="2400" dirty="0"/>
              <a:t>alters</a:t>
            </a:r>
            <a:br>
              <a:rPr lang="de-DE" sz="2400" dirty="0"/>
            </a:br>
            <a:br>
              <a:rPr lang="de-DE" sz="2400" dirty="0"/>
            </a:br>
            <a:r>
              <a:rPr lang="de-DE" sz="2400" dirty="0"/>
              <a:t>mit</a:t>
            </a:r>
            <a:br>
              <a:rPr lang="de-DE" sz="2400" dirty="0"/>
            </a:br>
            <a:r>
              <a:rPr lang="de-DE" sz="2400" dirty="0"/>
              <a:t>Miniaturen</a:t>
            </a:r>
            <a:br>
              <a:rPr lang="de-DE" sz="2400" dirty="0"/>
            </a:br>
            <a:r>
              <a:rPr lang="de-DE" sz="2400" dirty="0"/>
              <a:t>von</a:t>
            </a:r>
            <a:br>
              <a:rPr lang="de-DE" sz="2400" dirty="0"/>
            </a:br>
            <a:r>
              <a:rPr lang="de-DE" sz="2400" dirty="0"/>
              <a:t>Musik-</a:t>
            </a:r>
            <a:br>
              <a:rPr lang="de-DE" sz="2400" dirty="0"/>
            </a:br>
            <a:r>
              <a:rPr lang="de-DE" sz="2400" dirty="0" err="1"/>
              <a:t>instrumenten</a:t>
            </a:r>
            <a:endParaRPr lang="de-DE" sz="2400" dirty="0"/>
          </a:p>
        </p:txBody>
      </p:sp>
      <p:pic>
        <p:nvPicPr>
          <p:cNvPr id="7" name="Inhaltsplatzhalter 6">
            <a:extLst>
              <a:ext uri="{FF2B5EF4-FFF2-40B4-BE49-F238E27FC236}">
                <a16:creationId xmlns:a16="http://schemas.microsoft.com/office/drawing/2014/main" id="{9B5C8329-EE4B-FA0B-705B-BC528A11835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887" y="74997"/>
            <a:ext cx="3420000" cy="3420000"/>
          </a:xfrm>
        </p:spPr>
      </p:pic>
      <p:pic>
        <p:nvPicPr>
          <p:cNvPr id="9" name="Grafik 8">
            <a:extLst>
              <a:ext uri="{FF2B5EF4-FFF2-40B4-BE49-F238E27FC236}">
                <a16:creationId xmlns:a16="http://schemas.microsoft.com/office/drawing/2014/main" id="{27757FA1-BB7A-E5EE-803D-2F5395F0F0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3771" y="9924"/>
            <a:ext cx="3598048" cy="3420000"/>
          </a:xfrm>
          <a:prstGeom prst="rect">
            <a:avLst/>
          </a:prstGeom>
        </p:spPr>
      </p:pic>
      <p:pic>
        <p:nvPicPr>
          <p:cNvPr id="11" name="Grafik 10">
            <a:extLst>
              <a:ext uri="{FF2B5EF4-FFF2-40B4-BE49-F238E27FC236}">
                <a16:creationId xmlns:a16="http://schemas.microsoft.com/office/drawing/2014/main" id="{D711D907-C680-61C3-ABF5-E5CEF8932F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3771" y="3428076"/>
            <a:ext cx="3706223" cy="3420000"/>
          </a:xfrm>
          <a:prstGeom prst="rect">
            <a:avLst/>
          </a:prstGeom>
        </p:spPr>
      </p:pic>
      <p:pic>
        <p:nvPicPr>
          <p:cNvPr id="13" name="Grafik 12">
            <a:extLst>
              <a:ext uri="{FF2B5EF4-FFF2-40B4-BE49-F238E27FC236}">
                <a16:creationId xmlns:a16="http://schemas.microsoft.com/office/drawing/2014/main" id="{813BFCBD-E84F-FD98-566F-7E69A7AC63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887" y="3512455"/>
            <a:ext cx="3595565" cy="3420000"/>
          </a:xfrm>
          <a:prstGeom prst="rect">
            <a:avLst/>
          </a:prstGeom>
        </p:spPr>
      </p:pic>
    </p:spTree>
    <p:extLst>
      <p:ext uri="{BB962C8B-B14F-4D97-AF65-F5344CB8AC3E}">
        <p14:creationId xmlns:p14="http://schemas.microsoft.com/office/powerpoint/2010/main" val="25466475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C5BFFA-A035-9A07-2C71-16E79F5FEE9A}"/>
              </a:ext>
            </a:extLst>
          </p:cNvPr>
          <p:cNvSpPr>
            <a:spLocks noGrp="1"/>
          </p:cNvSpPr>
          <p:nvPr>
            <p:ph type="title"/>
          </p:nvPr>
        </p:nvSpPr>
        <p:spPr>
          <a:xfrm>
            <a:off x="2021012" y="393889"/>
            <a:ext cx="7886700" cy="1042042"/>
          </a:xfrm>
        </p:spPr>
        <p:txBody>
          <a:bodyPr>
            <a:normAutofit/>
          </a:bodyPr>
          <a:lstStyle/>
          <a:p>
            <a:endParaRPr lang="de-DE" sz="2400" dirty="0"/>
          </a:p>
        </p:txBody>
      </p:sp>
      <p:sp>
        <p:nvSpPr>
          <p:cNvPr id="3" name="Inhaltsplatzhalter 2">
            <a:extLst>
              <a:ext uri="{FF2B5EF4-FFF2-40B4-BE49-F238E27FC236}">
                <a16:creationId xmlns:a16="http://schemas.microsoft.com/office/drawing/2014/main" id="{1B4BF190-A26E-49E3-84CA-01C9221057FF}"/>
              </a:ext>
            </a:extLst>
          </p:cNvPr>
          <p:cNvSpPr>
            <a:spLocks noGrp="1"/>
          </p:cNvSpPr>
          <p:nvPr>
            <p:ph idx="1"/>
          </p:nvPr>
        </p:nvSpPr>
        <p:spPr/>
        <p:txBody>
          <a:bodyPr/>
          <a:lstStyle/>
          <a:p>
            <a:pPr marL="0" indent="0">
              <a:buNone/>
            </a:pPr>
            <a:r>
              <a:rPr lang="de-DE" sz="3200" b="1" dirty="0"/>
              <a:t>Mensuralnotation</a:t>
            </a:r>
          </a:p>
          <a:p>
            <a:pPr marL="0" indent="0">
              <a:buNone/>
            </a:pPr>
            <a:r>
              <a:rPr lang="de-DE" dirty="0"/>
              <a:t>schwarze Mensuralnotation: Entwicklungsprozess im 12. bis 14. Jahrhundert </a:t>
            </a:r>
          </a:p>
          <a:p>
            <a:pPr marL="0" indent="0">
              <a:buNone/>
            </a:pPr>
            <a:r>
              <a:rPr lang="de-DE" dirty="0"/>
              <a:t>weiße Mensuralnotation: bis Ende 16. Jahrhundert</a:t>
            </a:r>
          </a:p>
        </p:txBody>
      </p:sp>
    </p:spTree>
    <p:extLst>
      <p:ext uri="{BB962C8B-B14F-4D97-AF65-F5344CB8AC3E}">
        <p14:creationId xmlns:p14="http://schemas.microsoft.com/office/powerpoint/2010/main" val="41699844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8C268B-3561-69E5-5601-46EA589F28A1}"/>
              </a:ext>
            </a:extLst>
          </p:cNvPr>
          <p:cNvSpPr>
            <a:spLocks noGrp="1"/>
          </p:cNvSpPr>
          <p:nvPr>
            <p:ph type="title"/>
          </p:nvPr>
        </p:nvSpPr>
        <p:spPr>
          <a:xfrm>
            <a:off x="306126" y="3145136"/>
            <a:ext cx="7886700" cy="1042042"/>
          </a:xfrm>
        </p:spPr>
        <p:txBody>
          <a:bodyPr>
            <a:normAutofit fontScale="90000"/>
          </a:bodyPr>
          <a:lstStyle/>
          <a:p>
            <a:r>
              <a:rPr lang="de-DE" sz="3200" dirty="0">
                <a:effectLst/>
                <a:latin typeface="Brandon Grotesque Medium"/>
                <a:ea typeface="Calibri" panose="020F0502020204030204" pitchFamily="34" charset="0"/>
              </a:rPr>
              <a:t>Wolfenbütteler </a:t>
            </a:r>
            <a:br>
              <a:rPr lang="de-DE" sz="3200" dirty="0">
                <a:effectLst/>
                <a:latin typeface="Brandon Grotesque Medium"/>
                <a:ea typeface="Calibri" panose="020F0502020204030204" pitchFamily="34" charset="0"/>
              </a:rPr>
            </a:br>
            <a:r>
              <a:rPr lang="de-DE" sz="3200" dirty="0">
                <a:effectLst/>
                <a:latin typeface="Brandon Grotesque Medium"/>
                <a:ea typeface="Calibri" panose="020F0502020204030204" pitchFamily="34" charset="0"/>
              </a:rPr>
              <a:t>Chansonnier</a:t>
            </a:r>
            <a:br>
              <a:rPr lang="de-DE" sz="3200" dirty="0">
                <a:effectLst/>
                <a:latin typeface="Brandon Grotesque Medium"/>
                <a:ea typeface="Calibri" panose="020F0502020204030204" pitchFamily="34" charset="0"/>
              </a:rPr>
            </a:br>
            <a:r>
              <a:rPr lang="de-DE" sz="3200" dirty="0">
                <a:effectLst/>
                <a:latin typeface="Brandon Grotesque Medium"/>
                <a:ea typeface="Calibri" panose="020F0502020204030204" pitchFamily="34" charset="0"/>
              </a:rPr>
              <a:t>2. Hälfte 15. Jh.</a:t>
            </a:r>
            <a:br>
              <a:rPr lang="de-DE" sz="3200" dirty="0">
                <a:effectLst/>
                <a:latin typeface="Brandon Grotesque Medium"/>
                <a:ea typeface="Calibri" panose="020F0502020204030204" pitchFamily="34" charset="0"/>
              </a:rPr>
            </a:br>
            <a:br>
              <a:rPr lang="de-DE" sz="3200" dirty="0">
                <a:effectLst/>
                <a:latin typeface="Brandon Grotesque Medium"/>
                <a:ea typeface="Calibri" panose="020F0502020204030204" pitchFamily="34" charset="0"/>
              </a:rPr>
            </a:br>
            <a:r>
              <a:rPr lang="de-DE" sz="3200" dirty="0">
                <a:effectLst/>
                <a:latin typeface="Brandon Grotesque Medium"/>
                <a:ea typeface="Calibri" panose="020F0502020204030204" pitchFamily="34" charset="0"/>
              </a:rPr>
              <a:t>Herzog August Bibliothek</a:t>
            </a:r>
            <a:br>
              <a:rPr lang="de-DE" sz="3200" dirty="0">
                <a:effectLst/>
                <a:latin typeface="Brandon Grotesque Medium"/>
                <a:ea typeface="Calibri" panose="020F0502020204030204" pitchFamily="34" charset="0"/>
              </a:rPr>
            </a:br>
            <a:r>
              <a:rPr lang="de-DE" sz="3200" dirty="0">
                <a:effectLst/>
                <a:latin typeface="Brandon Grotesque Medium"/>
                <a:ea typeface="Calibri" panose="020F0502020204030204" pitchFamily="34" charset="0"/>
              </a:rPr>
              <a:t>287 </a:t>
            </a:r>
            <a:r>
              <a:rPr lang="de-DE" sz="3200" dirty="0" err="1">
                <a:effectLst/>
                <a:latin typeface="Brandon Grotesque Medium"/>
                <a:ea typeface="Calibri" panose="020F0502020204030204" pitchFamily="34" charset="0"/>
              </a:rPr>
              <a:t>Extrav</a:t>
            </a:r>
            <a:r>
              <a:rPr lang="de-DE" sz="3200" dirty="0">
                <a:effectLst/>
                <a:latin typeface="Brandon Grotesque Medium"/>
                <a:ea typeface="Calibri" panose="020F0502020204030204" pitchFamily="34" charset="0"/>
              </a:rPr>
              <a:t>.</a:t>
            </a:r>
            <a:br>
              <a:rPr lang="de-DE" sz="3200" dirty="0">
                <a:effectLst/>
                <a:latin typeface="Brandon Grotesque Medium"/>
                <a:ea typeface="Calibri" panose="020F0502020204030204" pitchFamily="34" charset="0"/>
              </a:rPr>
            </a:br>
            <a:br>
              <a:rPr lang="de-DE" sz="3200" dirty="0">
                <a:effectLst/>
                <a:latin typeface="Brandon Grotesque Medium"/>
                <a:ea typeface="Calibri" panose="020F0502020204030204" pitchFamily="34" charset="0"/>
              </a:rPr>
            </a:br>
            <a:r>
              <a:rPr lang="de-DE" sz="3200" dirty="0">
                <a:effectLst/>
                <a:latin typeface="Brandon Grotesque Medium"/>
                <a:ea typeface="Calibri" panose="020F0502020204030204" pitchFamily="34" charset="0"/>
              </a:rPr>
              <a:t>Mensuralnotation</a:t>
            </a:r>
            <a:br>
              <a:rPr lang="de-DE" sz="3200" dirty="0">
                <a:effectLst/>
                <a:latin typeface="Brandon Grotesque Medium"/>
                <a:ea typeface="Calibri" panose="020F0502020204030204" pitchFamily="34" charset="0"/>
              </a:rPr>
            </a:br>
            <a:endParaRPr lang="de-DE" sz="3200" dirty="0">
              <a:latin typeface="Brandon Grotesque Medium"/>
            </a:endParaRPr>
          </a:p>
        </p:txBody>
      </p:sp>
      <p:pic>
        <p:nvPicPr>
          <p:cNvPr id="5" name="Inhaltsplatzhalter 4">
            <a:extLst>
              <a:ext uri="{FF2B5EF4-FFF2-40B4-BE49-F238E27FC236}">
                <a16:creationId xmlns:a16="http://schemas.microsoft.com/office/drawing/2014/main" id="{A9E6F7B8-EB12-AA53-ACFB-0D2FE20B37A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7163" y="-1319310"/>
            <a:ext cx="8460159" cy="10800000"/>
          </a:xfrm>
        </p:spPr>
      </p:pic>
    </p:spTree>
    <p:extLst>
      <p:ext uri="{BB962C8B-B14F-4D97-AF65-F5344CB8AC3E}">
        <p14:creationId xmlns:p14="http://schemas.microsoft.com/office/powerpoint/2010/main" val="16169012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68F182-5810-4175-B77E-9C2E6CB79AD6}"/>
              </a:ext>
            </a:extLst>
          </p:cNvPr>
          <p:cNvSpPr>
            <a:spLocks noGrp="1"/>
          </p:cNvSpPr>
          <p:nvPr>
            <p:ph type="title"/>
          </p:nvPr>
        </p:nvSpPr>
        <p:spPr>
          <a:xfrm>
            <a:off x="669292" y="907011"/>
            <a:ext cx="7886700" cy="1042042"/>
          </a:xfrm>
        </p:spPr>
        <p:txBody>
          <a:bodyPr>
            <a:noAutofit/>
          </a:bodyPr>
          <a:lstStyle/>
          <a:p>
            <a:pPr algn="ctr"/>
            <a:r>
              <a:rPr lang="de-DE" sz="2800" dirty="0"/>
              <a:t>Willi Apel (1893 in Konitz - 1988 in Bloomington) „l</a:t>
            </a:r>
            <a:r>
              <a:rPr lang="en-US" sz="2800" dirty="0" err="1"/>
              <a:t>egendary</a:t>
            </a:r>
            <a:r>
              <a:rPr lang="en-US" sz="2800" dirty="0"/>
              <a:t> musicologist, author, and teacher”</a:t>
            </a:r>
            <a:endParaRPr lang="de-DE" sz="2800" dirty="0"/>
          </a:p>
        </p:txBody>
      </p:sp>
      <p:pic>
        <p:nvPicPr>
          <p:cNvPr id="4" name="Inhaltsplatzhalter 3">
            <a:extLst>
              <a:ext uri="{FF2B5EF4-FFF2-40B4-BE49-F238E27FC236}">
                <a16:creationId xmlns:a16="http://schemas.microsoft.com/office/drawing/2014/main" id="{BD4AC116-E444-46CA-8267-C01D6C546647}"/>
              </a:ext>
            </a:extLst>
          </p:cNvPr>
          <p:cNvPicPr>
            <a:picLocks noGrp="1" noChangeAspect="1"/>
          </p:cNvPicPr>
          <p:nvPr>
            <p:ph idx="1"/>
          </p:nvPr>
        </p:nvPicPr>
        <p:blipFill>
          <a:blip r:embed="rId2"/>
          <a:stretch>
            <a:fillRect/>
          </a:stretch>
        </p:blipFill>
        <p:spPr>
          <a:xfrm>
            <a:off x="1123591" y="2084519"/>
            <a:ext cx="2751285" cy="2880000"/>
          </a:xfrm>
          <a:prstGeom prst="rect">
            <a:avLst/>
          </a:prstGeom>
        </p:spPr>
      </p:pic>
      <p:pic>
        <p:nvPicPr>
          <p:cNvPr id="5" name="Grafik 4">
            <a:extLst>
              <a:ext uri="{FF2B5EF4-FFF2-40B4-BE49-F238E27FC236}">
                <a16:creationId xmlns:a16="http://schemas.microsoft.com/office/drawing/2014/main" id="{7C93E9EB-C1F4-44CF-9F81-84353FB497F9}"/>
              </a:ext>
            </a:extLst>
          </p:cNvPr>
          <p:cNvPicPr>
            <a:picLocks noChangeAspect="1"/>
          </p:cNvPicPr>
          <p:nvPr/>
        </p:nvPicPr>
        <p:blipFill>
          <a:blip r:embed="rId3"/>
          <a:stretch>
            <a:fillRect/>
          </a:stretch>
        </p:blipFill>
        <p:spPr>
          <a:xfrm>
            <a:off x="4612642" y="2084519"/>
            <a:ext cx="3407767" cy="4680000"/>
          </a:xfrm>
          <a:prstGeom prst="rect">
            <a:avLst/>
          </a:prstGeom>
        </p:spPr>
      </p:pic>
    </p:spTree>
    <p:extLst>
      <p:ext uri="{BB962C8B-B14F-4D97-AF65-F5344CB8AC3E}">
        <p14:creationId xmlns:p14="http://schemas.microsoft.com/office/powerpoint/2010/main" val="18175404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E98EA2-4509-F7AB-9277-5B73534EC3BA}"/>
              </a:ext>
            </a:extLst>
          </p:cNvPr>
          <p:cNvSpPr>
            <a:spLocks noGrp="1"/>
          </p:cNvSpPr>
          <p:nvPr>
            <p:ph type="title"/>
          </p:nvPr>
        </p:nvSpPr>
        <p:spPr/>
        <p:txBody>
          <a:bodyPr>
            <a:normAutofit fontScale="90000"/>
          </a:bodyPr>
          <a:lstStyle/>
          <a:p>
            <a:r>
              <a:rPr lang="de-DE" dirty="0"/>
              <a:t>Codex </a:t>
            </a:r>
            <a:br>
              <a:rPr lang="de-DE" dirty="0"/>
            </a:br>
            <a:r>
              <a:rPr lang="de-DE" dirty="0"/>
              <a:t>Bamberg</a:t>
            </a:r>
          </a:p>
        </p:txBody>
      </p:sp>
      <p:pic>
        <p:nvPicPr>
          <p:cNvPr id="5" name="Inhaltsplatzhalter 4">
            <a:extLst>
              <a:ext uri="{FF2B5EF4-FFF2-40B4-BE49-F238E27FC236}">
                <a16:creationId xmlns:a16="http://schemas.microsoft.com/office/drawing/2014/main" id="{15AE773B-F2B2-F364-62CC-2CC480380C2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64426" y="-595602"/>
            <a:ext cx="6990582" cy="9360000"/>
          </a:xfrm>
        </p:spPr>
      </p:pic>
    </p:spTree>
    <p:extLst>
      <p:ext uri="{BB962C8B-B14F-4D97-AF65-F5344CB8AC3E}">
        <p14:creationId xmlns:p14="http://schemas.microsoft.com/office/powerpoint/2010/main" val="31194889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E55D20-D535-456F-984F-5E7EE0D53EE5}"/>
              </a:ext>
            </a:extLst>
          </p:cNvPr>
          <p:cNvSpPr>
            <a:spLocks noGrp="1"/>
          </p:cNvSpPr>
          <p:nvPr>
            <p:ph type="title"/>
          </p:nvPr>
        </p:nvSpPr>
        <p:spPr>
          <a:xfrm>
            <a:off x="764866" y="1125451"/>
            <a:ext cx="7886700" cy="1042042"/>
          </a:xfrm>
        </p:spPr>
        <p:txBody>
          <a:bodyPr>
            <a:normAutofit/>
          </a:bodyPr>
          <a:lstStyle/>
          <a:p>
            <a:pPr algn="ctr"/>
            <a:r>
              <a:rPr lang="de-DE" sz="2800" dirty="0"/>
              <a:t>Ligaturen</a:t>
            </a:r>
          </a:p>
        </p:txBody>
      </p:sp>
      <p:sp>
        <p:nvSpPr>
          <p:cNvPr id="3" name="Inhaltsplatzhalter 2">
            <a:extLst>
              <a:ext uri="{FF2B5EF4-FFF2-40B4-BE49-F238E27FC236}">
                <a16:creationId xmlns:a16="http://schemas.microsoft.com/office/drawing/2014/main" id="{7F12FD4A-EC99-46B6-853E-A6BF05265502}"/>
              </a:ext>
            </a:extLst>
          </p:cNvPr>
          <p:cNvSpPr>
            <a:spLocks noGrp="1"/>
          </p:cNvSpPr>
          <p:nvPr>
            <p:ph idx="1"/>
          </p:nvPr>
        </p:nvSpPr>
        <p:spPr>
          <a:xfrm>
            <a:off x="705599" y="2167493"/>
            <a:ext cx="7886700" cy="3907369"/>
          </a:xfrm>
        </p:spPr>
        <p:txBody>
          <a:bodyPr/>
          <a:lstStyle/>
          <a:p>
            <a:pPr marL="0" indent="0">
              <a:buNone/>
            </a:pPr>
            <a:r>
              <a:rPr lang="de-DE" dirty="0"/>
              <a:t>Man muss bemerken, dass ein Unterschied besteht zwischen dem Singen mit und ohne Text. Wenn kein Text vorhanden ist, so werden die Noten so viel als möglich zu Ligaturen zusammengefasst. Ist aber ein Text da, so werden sie teils legiert und teils nicht; doch werden sie häufiger in Einzelnoten auseinandergesetzt als in Ligaturen zusammengefasst.</a:t>
            </a:r>
          </a:p>
        </p:txBody>
      </p:sp>
    </p:spTree>
    <p:extLst>
      <p:ext uri="{BB962C8B-B14F-4D97-AF65-F5344CB8AC3E}">
        <p14:creationId xmlns:p14="http://schemas.microsoft.com/office/powerpoint/2010/main" val="996328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C5BFFA-A035-9A07-2C71-16E79F5FEE9A}"/>
              </a:ext>
            </a:extLst>
          </p:cNvPr>
          <p:cNvSpPr>
            <a:spLocks noGrp="1"/>
          </p:cNvSpPr>
          <p:nvPr>
            <p:ph type="title"/>
          </p:nvPr>
        </p:nvSpPr>
        <p:spPr>
          <a:xfrm>
            <a:off x="764866" y="1014676"/>
            <a:ext cx="7886700" cy="1042042"/>
          </a:xfrm>
        </p:spPr>
        <p:txBody>
          <a:bodyPr>
            <a:normAutofit/>
          </a:bodyPr>
          <a:lstStyle/>
          <a:p>
            <a:pPr algn="ctr"/>
            <a:r>
              <a:rPr lang="de-DE" sz="3200" b="1" dirty="0"/>
              <a:t>Neumen – Modalnotation – Mensuralnotation</a:t>
            </a:r>
          </a:p>
        </p:txBody>
      </p:sp>
      <p:sp>
        <p:nvSpPr>
          <p:cNvPr id="3" name="Inhaltsplatzhalter 2">
            <a:extLst>
              <a:ext uri="{FF2B5EF4-FFF2-40B4-BE49-F238E27FC236}">
                <a16:creationId xmlns:a16="http://schemas.microsoft.com/office/drawing/2014/main" id="{E12052CF-7833-488E-B9AE-DC31D1570DC6}"/>
              </a:ext>
            </a:extLst>
          </p:cNvPr>
          <p:cNvSpPr>
            <a:spLocks noGrp="1"/>
          </p:cNvSpPr>
          <p:nvPr>
            <p:ph idx="1"/>
          </p:nvPr>
        </p:nvSpPr>
        <p:spPr>
          <a:xfrm>
            <a:off x="498859" y="2329024"/>
            <a:ext cx="7886700" cy="3907369"/>
          </a:xfrm>
        </p:spPr>
        <p:txBody>
          <a:bodyPr/>
          <a:lstStyle/>
          <a:p>
            <a:pPr marL="0" indent="0">
              <a:buNone/>
            </a:pPr>
            <a:r>
              <a:rPr lang="de-DE" sz="3200" b="1" dirty="0"/>
              <a:t>Neumen (9. bis 12. Jahrhundert)</a:t>
            </a:r>
          </a:p>
          <a:p>
            <a:pPr marL="0" indent="0">
              <a:buNone/>
            </a:pPr>
            <a:r>
              <a:rPr lang="de-DE" dirty="0"/>
              <a:t>- </a:t>
            </a:r>
            <a:r>
              <a:rPr lang="de-DE" dirty="0" err="1"/>
              <a:t>adiastematische</a:t>
            </a:r>
            <a:r>
              <a:rPr lang="de-DE" dirty="0"/>
              <a:t> Neumen (mehrdeutig hinsichtlich der Intervalle) bis ca. 1050</a:t>
            </a:r>
          </a:p>
          <a:p>
            <a:pPr marL="0" indent="0">
              <a:buNone/>
            </a:pPr>
            <a:r>
              <a:rPr lang="de-DE" dirty="0"/>
              <a:t>- </a:t>
            </a:r>
            <a:r>
              <a:rPr lang="de-DE" dirty="0" err="1"/>
              <a:t>diastematische</a:t>
            </a:r>
            <a:r>
              <a:rPr lang="de-DE" dirty="0"/>
              <a:t> Neumen (Notation auf Linien)</a:t>
            </a:r>
          </a:p>
          <a:p>
            <a:pPr marL="0" indent="0">
              <a:buNone/>
            </a:pPr>
            <a:endParaRPr lang="de-DE" dirty="0"/>
          </a:p>
        </p:txBody>
      </p:sp>
    </p:spTree>
    <p:extLst>
      <p:ext uri="{BB962C8B-B14F-4D97-AF65-F5344CB8AC3E}">
        <p14:creationId xmlns:p14="http://schemas.microsoft.com/office/powerpoint/2010/main" val="290447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2944CE-F20D-4F81-81C3-4D9A7A10CF4C}"/>
              </a:ext>
            </a:extLst>
          </p:cNvPr>
          <p:cNvSpPr>
            <a:spLocks noGrp="1"/>
          </p:cNvSpPr>
          <p:nvPr>
            <p:ph type="title"/>
          </p:nvPr>
        </p:nvSpPr>
        <p:spPr>
          <a:xfrm>
            <a:off x="628650" y="691838"/>
            <a:ext cx="7886700" cy="1042042"/>
          </a:xfrm>
        </p:spPr>
        <p:txBody>
          <a:bodyPr>
            <a:normAutofit/>
          </a:bodyPr>
          <a:lstStyle/>
          <a:p>
            <a:pPr algn="ctr"/>
            <a:r>
              <a:rPr lang="de-DE" sz="2800" dirty="0"/>
              <a:t>Kloster St. Gallen, gegründet 719</a:t>
            </a:r>
          </a:p>
        </p:txBody>
      </p:sp>
      <p:pic>
        <p:nvPicPr>
          <p:cNvPr id="4" name="Inhaltsplatzhalter 3">
            <a:extLst>
              <a:ext uri="{FF2B5EF4-FFF2-40B4-BE49-F238E27FC236}">
                <a16:creationId xmlns:a16="http://schemas.microsoft.com/office/drawing/2014/main" id="{226DC9FE-78D3-401B-A7F2-97A1FDA4F5F0}"/>
              </a:ext>
            </a:extLst>
          </p:cNvPr>
          <p:cNvPicPr>
            <a:picLocks noGrp="1" noChangeAspect="1"/>
          </p:cNvPicPr>
          <p:nvPr>
            <p:ph idx="1"/>
          </p:nvPr>
        </p:nvPicPr>
        <p:blipFill>
          <a:blip r:embed="rId2"/>
          <a:stretch>
            <a:fillRect/>
          </a:stretch>
        </p:blipFill>
        <p:spPr>
          <a:xfrm>
            <a:off x="732000" y="1673320"/>
            <a:ext cx="7680000" cy="4320000"/>
          </a:xfrm>
          <a:prstGeom prst="rect">
            <a:avLst/>
          </a:prstGeom>
        </p:spPr>
      </p:pic>
    </p:spTree>
    <p:extLst>
      <p:ext uri="{BB962C8B-B14F-4D97-AF65-F5344CB8AC3E}">
        <p14:creationId xmlns:p14="http://schemas.microsoft.com/office/powerpoint/2010/main" val="4137205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185888-73ED-4049-A69B-0EBE03A21B21}"/>
              </a:ext>
            </a:extLst>
          </p:cNvPr>
          <p:cNvSpPr>
            <a:spLocks noGrp="1"/>
          </p:cNvSpPr>
          <p:nvPr>
            <p:ph type="title"/>
          </p:nvPr>
        </p:nvSpPr>
        <p:spPr>
          <a:xfrm>
            <a:off x="628650" y="3158837"/>
            <a:ext cx="7886700" cy="1042042"/>
          </a:xfrm>
        </p:spPr>
        <p:txBody>
          <a:bodyPr>
            <a:normAutofit fontScale="90000"/>
          </a:bodyPr>
          <a:lstStyle/>
          <a:p>
            <a:r>
              <a:rPr lang="de-DE" sz="2800" dirty="0"/>
              <a:t>Psalter, hergestellt in </a:t>
            </a:r>
            <a:br>
              <a:rPr lang="de-DE" sz="2800" dirty="0"/>
            </a:br>
            <a:r>
              <a:rPr lang="de-DE" sz="2800" dirty="0"/>
              <a:t>der 2. Hälfte des </a:t>
            </a:r>
            <a:br>
              <a:rPr lang="de-DE" sz="2800" dirty="0"/>
            </a:br>
            <a:r>
              <a:rPr lang="de-DE" sz="2800" dirty="0"/>
              <a:t>9. Jahrhunderts</a:t>
            </a:r>
            <a:br>
              <a:rPr lang="de-DE" sz="2800" dirty="0"/>
            </a:br>
            <a:br>
              <a:rPr lang="de-DE" sz="2800" dirty="0"/>
            </a:br>
            <a:r>
              <a:rPr lang="de-DE" sz="2800" dirty="0"/>
              <a:t>Pergament-Codex</a:t>
            </a:r>
            <a:br>
              <a:rPr lang="de-DE" sz="2800" dirty="0"/>
            </a:br>
            <a:r>
              <a:rPr lang="de-DE" sz="2800" dirty="0"/>
              <a:t>286 Seiten</a:t>
            </a:r>
            <a:br>
              <a:rPr lang="de-DE" sz="2800" dirty="0"/>
            </a:br>
            <a:r>
              <a:rPr lang="de-DE" sz="2800" dirty="0"/>
              <a:t>29 x 22,5 cm</a:t>
            </a:r>
            <a:br>
              <a:rPr lang="de-DE" sz="2800" dirty="0"/>
            </a:br>
            <a:br>
              <a:rPr lang="de-DE" sz="2800" dirty="0"/>
            </a:br>
            <a:r>
              <a:rPr lang="de-DE" sz="2800" dirty="0"/>
              <a:t>Stiftsbibliothek </a:t>
            </a:r>
            <a:br>
              <a:rPr lang="de-DE" sz="2800" dirty="0"/>
            </a:br>
            <a:r>
              <a:rPr lang="de-DE" sz="2800" dirty="0"/>
              <a:t>Kloster St. Gallen</a:t>
            </a:r>
            <a:br>
              <a:rPr lang="de-DE" sz="2800" dirty="0"/>
            </a:br>
            <a:r>
              <a:rPr lang="de-DE" sz="2800" dirty="0"/>
              <a:t>Cod. Sang. 15</a:t>
            </a:r>
            <a:br>
              <a:rPr lang="de-DE" sz="2800" dirty="0"/>
            </a:br>
            <a:br>
              <a:rPr lang="de-DE" sz="2800" dirty="0"/>
            </a:br>
            <a:r>
              <a:rPr lang="de-DE" sz="2800" dirty="0"/>
              <a:t>www.e-codices.unifr.ch</a:t>
            </a:r>
          </a:p>
        </p:txBody>
      </p:sp>
      <p:pic>
        <p:nvPicPr>
          <p:cNvPr id="6" name="Inhaltsplatzhalter 5">
            <a:extLst>
              <a:ext uri="{FF2B5EF4-FFF2-40B4-BE49-F238E27FC236}">
                <a16:creationId xmlns:a16="http://schemas.microsoft.com/office/drawing/2014/main" id="{5C090349-4C4A-4A37-89AD-96109C1D5BAD}"/>
              </a:ext>
            </a:extLst>
          </p:cNvPr>
          <p:cNvPicPr>
            <a:picLocks noGrp="1" noChangeAspect="1"/>
          </p:cNvPicPr>
          <p:nvPr>
            <p:ph idx="1"/>
          </p:nvPr>
        </p:nvPicPr>
        <p:blipFill>
          <a:blip r:embed="rId2"/>
          <a:stretch>
            <a:fillRect/>
          </a:stretch>
        </p:blipFill>
        <p:spPr>
          <a:xfrm>
            <a:off x="4167575" y="-542394"/>
            <a:ext cx="5515693" cy="8280000"/>
          </a:xfrm>
          <a:prstGeom prst="rect">
            <a:avLst/>
          </a:prstGeom>
        </p:spPr>
      </p:pic>
    </p:spTree>
    <p:extLst>
      <p:ext uri="{BB962C8B-B14F-4D97-AF65-F5344CB8AC3E}">
        <p14:creationId xmlns:p14="http://schemas.microsoft.com/office/powerpoint/2010/main" val="2015542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C5BFFA-A035-9A07-2C71-16E79F5FEE9A}"/>
              </a:ext>
            </a:extLst>
          </p:cNvPr>
          <p:cNvSpPr>
            <a:spLocks noGrp="1"/>
          </p:cNvSpPr>
          <p:nvPr>
            <p:ph type="title"/>
          </p:nvPr>
        </p:nvSpPr>
        <p:spPr>
          <a:xfrm>
            <a:off x="1192876" y="376636"/>
            <a:ext cx="7886700" cy="1042042"/>
          </a:xfrm>
        </p:spPr>
        <p:txBody>
          <a:bodyPr>
            <a:normAutofit/>
          </a:bodyPr>
          <a:lstStyle/>
          <a:p>
            <a:pPr algn="ctr"/>
            <a:r>
              <a:rPr lang="de-DE" sz="2400" dirty="0" err="1"/>
              <a:t>Adiastematische</a:t>
            </a:r>
            <a:r>
              <a:rPr lang="de-DE" sz="2400" dirty="0"/>
              <a:t> Neumen aus St. Gallen</a:t>
            </a:r>
            <a:br>
              <a:rPr lang="de-DE" sz="2400" dirty="0"/>
            </a:br>
            <a:r>
              <a:rPr lang="de-DE" sz="2400" dirty="0"/>
              <a:t>www.e-codices.unifr.ch</a:t>
            </a:r>
          </a:p>
        </p:txBody>
      </p:sp>
      <p:pic>
        <p:nvPicPr>
          <p:cNvPr id="4" name="Inhaltsplatzhalter 3">
            <a:extLst>
              <a:ext uri="{FF2B5EF4-FFF2-40B4-BE49-F238E27FC236}">
                <a16:creationId xmlns:a16="http://schemas.microsoft.com/office/drawing/2014/main" id="{03570C60-B51F-7871-7322-862088FD7670}"/>
              </a:ext>
            </a:extLst>
          </p:cNvPr>
          <p:cNvPicPr>
            <a:picLocks noGrp="1" noChangeAspect="1"/>
          </p:cNvPicPr>
          <p:nvPr>
            <p:ph idx="1"/>
          </p:nvPr>
        </p:nvPicPr>
        <p:blipFill>
          <a:blip r:embed="rId2"/>
          <a:stretch>
            <a:fillRect/>
          </a:stretch>
        </p:blipFill>
        <p:spPr>
          <a:xfrm>
            <a:off x="-1739816" y="1278000"/>
            <a:ext cx="10106674" cy="5580000"/>
          </a:xfrm>
          <a:prstGeom prst="rect">
            <a:avLst/>
          </a:prstGeom>
        </p:spPr>
      </p:pic>
      <p:pic>
        <p:nvPicPr>
          <p:cNvPr id="3" name="Grafik 2">
            <a:extLst>
              <a:ext uri="{FF2B5EF4-FFF2-40B4-BE49-F238E27FC236}">
                <a16:creationId xmlns:a16="http://schemas.microsoft.com/office/drawing/2014/main" id="{94848083-6FF7-4F28-80CC-3B395D837170}"/>
              </a:ext>
            </a:extLst>
          </p:cNvPr>
          <p:cNvPicPr>
            <a:picLocks noChangeAspect="1"/>
          </p:cNvPicPr>
          <p:nvPr/>
        </p:nvPicPr>
        <p:blipFill>
          <a:blip r:embed="rId3"/>
          <a:stretch>
            <a:fillRect/>
          </a:stretch>
        </p:blipFill>
        <p:spPr>
          <a:xfrm>
            <a:off x="1744967" y="1278000"/>
            <a:ext cx="12395617" cy="5580000"/>
          </a:xfrm>
          <a:prstGeom prst="rect">
            <a:avLst/>
          </a:prstGeom>
        </p:spPr>
      </p:pic>
    </p:spTree>
    <p:extLst>
      <p:ext uri="{BB962C8B-B14F-4D97-AF65-F5344CB8AC3E}">
        <p14:creationId xmlns:p14="http://schemas.microsoft.com/office/powerpoint/2010/main" val="40356873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955999-292E-477E-A3AD-2F4DECE4CF55}"/>
              </a:ext>
            </a:extLst>
          </p:cNvPr>
          <p:cNvSpPr>
            <a:spLocks noGrp="1"/>
          </p:cNvSpPr>
          <p:nvPr>
            <p:ph type="title"/>
          </p:nvPr>
        </p:nvSpPr>
        <p:spPr>
          <a:xfrm>
            <a:off x="764866" y="335175"/>
            <a:ext cx="7886700" cy="1042042"/>
          </a:xfrm>
        </p:spPr>
        <p:txBody>
          <a:bodyPr>
            <a:normAutofit/>
          </a:bodyPr>
          <a:lstStyle/>
          <a:p>
            <a:pPr algn="ctr"/>
            <a:r>
              <a:rPr lang="de-DE" sz="2800" dirty="0"/>
              <a:t>St. Galler </a:t>
            </a:r>
            <a:r>
              <a:rPr lang="de-DE" sz="2800" dirty="0" err="1"/>
              <a:t>Cantatorium</a:t>
            </a:r>
            <a:r>
              <a:rPr lang="de-DE" sz="2800" dirty="0"/>
              <a:t>, Cod. Sang. 359</a:t>
            </a:r>
          </a:p>
        </p:txBody>
      </p:sp>
      <p:pic>
        <p:nvPicPr>
          <p:cNvPr id="4" name="Inhaltsplatzhalter 3">
            <a:extLst>
              <a:ext uri="{FF2B5EF4-FFF2-40B4-BE49-F238E27FC236}">
                <a16:creationId xmlns:a16="http://schemas.microsoft.com/office/drawing/2014/main" id="{E6F2D43E-B5E8-4CC0-910B-BEC2B7D70323}"/>
              </a:ext>
            </a:extLst>
          </p:cNvPr>
          <p:cNvPicPr>
            <a:picLocks noGrp="1" noChangeAspect="1"/>
          </p:cNvPicPr>
          <p:nvPr>
            <p:ph idx="1"/>
          </p:nvPr>
        </p:nvPicPr>
        <p:blipFill>
          <a:blip r:embed="rId2"/>
          <a:stretch>
            <a:fillRect/>
          </a:stretch>
        </p:blipFill>
        <p:spPr>
          <a:xfrm>
            <a:off x="-3496273" y="1187436"/>
            <a:ext cx="12395620" cy="5580000"/>
          </a:xfrm>
          <a:prstGeom prst="rect">
            <a:avLst/>
          </a:prstGeom>
        </p:spPr>
      </p:pic>
      <p:pic>
        <p:nvPicPr>
          <p:cNvPr id="5" name="Grafik 4">
            <a:extLst>
              <a:ext uri="{FF2B5EF4-FFF2-40B4-BE49-F238E27FC236}">
                <a16:creationId xmlns:a16="http://schemas.microsoft.com/office/drawing/2014/main" id="{B8719280-CC16-46E6-A79B-4234AA726371}"/>
              </a:ext>
            </a:extLst>
          </p:cNvPr>
          <p:cNvPicPr>
            <a:picLocks noChangeAspect="1"/>
          </p:cNvPicPr>
          <p:nvPr/>
        </p:nvPicPr>
        <p:blipFill>
          <a:blip r:embed="rId3"/>
          <a:stretch>
            <a:fillRect/>
          </a:stretch>
        </p:blipFill>
        <p:spPr>
          <a:xfrm>
            <a:off x="4928499" y="1189113"/>
            <a:ext cx="3450635" cy="5578323"/>
          </a:xfrm>
          <a:prstGeom prst="rect">
            <a:avLst/>
          </a:prstGeom>
        </p:spPr>
      </p:pic>
    </p:spTree>
    <p:extLst>
      <p:ext uri="{BB962C8B-B14F-4D97-AF65-F5344CB8AC3E}">
        <p14:creationId xmlns:p14="http://schemas.microsoft.com/office/powerpoint/2010/main" val="32905010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32A200-EB7F-463F-A816-40990ADCC930}"/>
              </a:ext>
            </a:extLst>
          </p:cNvPr>
          <p:cNvSpPr>
            <a:spLocks noGrp="1"/>
          </p:cNvSpPr>
          <p:nvPr>
            <p:ph type="title"/>
          </p:nvPr>
        </p:nvSpPr>
        <p:spPr/>
        <p:txBody>
          <a:bodyPr>
            <a:noAutofit/>
          </a:bodyPr>
          <a:lstStyle/>
          <a:p>
            <a:r>
              <a:rPr lang="de-DE" sz="2800" dirty="0" err="1"/>
              <a:t>Tuotilo</a:t>
            </a:r>
            <a:r>
              <a:rPr lang="de-DE" sz="2800" dirty="0"/>
              <a:t> von St. Gallen </a:t>
            </a:r>
            <a:br>
              <a:rPr lang="de-DE" sz="2800" dirty="0"/>
            </a:br>
            <a:r>
              <a:rPr lang="de-DE" sz="2800" dirty="0"/>
              <a:t>(um 850 bis 913)</a:t>
            </a:r>
          </a:p>
        </p:txBody>
      </p:sp>
      <p:pic>
        <p:nvPicPr>
          <p:cNvPr id="4" name="Inhaltsplatzhalter 3">
            <a:extLst>
              <a:ext uri="{FF2B5EF4-FFF2-40B4-BE49-F238E27FC236}">
                <a16:creationId xmlns:a16="http://schemas.microsoft.com/office/drawing/2014/main" id="{32DF68B7-31AE-4952-BF3E-5DA981DFCBEA}"/>
              </a:ext>
            </a:extLst>
          </p:cNvPr>
          <p:cNvPicPr>
            <a:picLocks noGrp="1" noChangeAspect="1"/>
          </p:cNvPicPr>
          <p:nvPr>
            <p:ph idx="1"/>
          </p:nvPr>
        </p:nvPicPr>
        <p:blipFill>
          <a:blip r:embed="rId2"/>
          <a:stretch>
            <a:fillRect/>
          </a:stretch>
        </p:blipFill>
        <p:spPr>
          <a:xfrm>
            <a:off x="4227408" y="801267"/>
            <a:ext cx="3707949" cy="5760000"/>
          </a:xfrm>
          <a:prstGeom prst="rect">
            <a:avLst/>
          </a:prstGeom>
        </p:spPr>
      </p:pic>
    </p:spTree>
    <p:extLst>
      <p:ext uri="{BB962C8B-B14F-4D97-AF65-F5344CB8AC3E}">
        <p14:creationId xmlns:p14="http://schemas.microsoft.com/office/powerpoint/2010/main" val="4120488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F57498-F0E5-68D6-92C8-7BF22640DB24}"/>
              </a:ext>
            </a:extLst>
          </p:cNvPr>
          <p:cNvSpPr>
            <a:spLocks noGrp="1"/>
          </p:cNvSpPr>
          <p:nvPr>
            <p:ph type="title"/>
          </p:nvPr>
        </p:nvSpPr>
        <p:spPr>
          <a:xfrm>
            <a:off x="561666" y="2106815"/>
            <a:ext cx="7886700" cy="1042042"/>
          </a:xfrm>
        </p:spPr>
        <p:txBody>
          <a:bodyPr>
            <a:normAutofit/>
          </a:bodyPr>
          <a:lstStyle/>
          <a:p>
            <a:r>
              <a:rPr lang="de-DE" sz="2400" dirty="0"/>
              <a:t>Notker </a:t>
            </a:r>
            <a:r>
              <a:rPr lang="de-DE" sz="2400" dirty="0" err="1"/>
              <a:t>Balbulus</a:t>
            </a:r>
            <a:r>
              <a:rPr lang="de-DE" sz="2400" dirty="0"/>
              <a:t> (840-912)</a:t>
            </a:r>
            <a:br>
              <a:rPr lang="de-DE" sz="2400" dirty="0"/>
            </a:br>
            <a:endParaRPr lang="de-DE" sz="2400" dirty="0"/>
          </a:p>
        </p:txBody>
      </p:sp>
      <p:pic>
        <p:nvPicPr>
          <p:cNvPr id="5" name="Inhaltsplatzhalter 4">
            <a:extLst>
              <a:ext uri="{FF2B5EF4-FFF2-40B4-BE49-F238E27FC236}">
                <a16:creationId xmlns:a16="http://schemas.microsoft.com/office/drawing/2014/main" id="{400BCC97-63B7-3163-967D-3EE18375AE9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86755" y="189000"/>
            <a:ext cx="5057245" cy="6480000"/>
          </a:xfrm>
        </p:spPr>
      </p:pic>
    </p:spTree>
    <p:extLst>
      <p:ext uri="{BB962C8B-B14F-4D97-AF65-F5344CB8AC3E}">
        <p14:creationId xmlns:p14="http://schemas.microsoft.com/office/powerpoint/2010/main" val="990299435"/>
      </p:ext>
    </p:extLst>
  </p:cSld>
  <p:clrMapOvr>
    <a:masterClrMapping/>
  </p:clrMapOvr>
</p:sld>
</file>

<file path=ppt/theme/theme1.xml><?xml version="1.0" encoding="utf-8"?>
<a:theme xmlns:a="http://schemas.openxmlformats.org/drawingml/2006/main" name="Benutzerdefiniertes Design">
  <a:themeElements>
    <a:clrScheme name="Hochschule für Musik Nürnberg">
      <a:dk1>
        <a:sysClr val="windowText" lastClr="000000"/>
      </a:dk1>
      <a:lt1>
        <a:sysClr val="window" lastClr="FFFFFF"/>
      </a:lt1>
      <a:dk2>
        <a:srgbClr val="44546A"/>
      </a:dk2>
      <a:lt2>
        <a:srgbClr val="E7E6E6"/>
      </a:lt2>
      <a:accent1>
        <a:srgbClr val="9D2447"/>
      </a:accent1>
      <a:accent2>
        <a:srgbClr val="D63517"/>
      </a:accent2>
      <a:accent3>
        <a:srgbClr val="248B9D"/>
      </a:accent3>
      <a:accent4>
        <a:srgbClr val="119D75"/>
      </a:accent4>
      <a:accent5>
        <a:srgbClr val="9D2447"/>
      </a:accent5>
      <a:accent6>
        <a:srgbClr val="DB91A1"/>
      </a:accent6>
      <a:hlink>
        <a:srgbClr val="0563C1"/>
      </a:hlink>
      <a:folHlink>
        <a:srgbClr val="954F72"/>
      </a:folHlink>
    </a:clrScheme>
    <a:fontScheme name="HfM Nürnberg">
      <a:majorFont>
        <a:latin typeface="Brandon Grotesque Regular"/>
        <a:ea typeface=""/>
        <a:cs typeface=""/>
      </a:majorFont>
      <a:minorFont>
        <a:latin typeface="Brandon Grotesque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fM-Vorlage_NEU" id="{B39955A6-EA36-460A-8670-4436691BCB09}" vid="{A8634559-2605-480F-96D6-7992FA63811C}"/>
    </a:ext>
  </a:extLst>
</a:theme>
</file>

<file path=ppt/theme/theme2.xml><?xml version="1.0" encoding="utf-8"?>
<a:theme xmlns:a="http://schemas.openxmlformats.org/drawingml/2006/main" name="3_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fM-Vorlage_NEU" id="{B39955A6-EA36-460A-8670-4436691BCB09}" vid="{A92BF819-E4EE-4169-862F-0F411DDC65C7}"/>
    </a:ext>
  </a:extLst>
</a:theme>
</file>

<file path=ppt/theme/theme3.xml><?xml version="1.0" encoding="utf-8"?>
<a:theme xmlns:a="http://schemas.openxmlformats.org/drawingml/2006/main" name="1_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fM-Vorlage_NEU" id="{B39955A6-EA36-460A-8670-4436691BCB09}" vid="{0907766A-67D4-4DB7-B439-AD09A7A838FF}"/>
    </a:ext>
  </a:extLst>
</a:theme>
</file>

<file path=ppt/theme/theme4.xml><?xml version="1.0" encoding="utf-8"?>
<a:theme xmlns:a="http://schemas.openxmlformats.org/drawingml/2006/main" name="2_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fM-Vorlage_NEU" id="{B39955A6-EA36-460A-8670-4436691BCB09}" vid="{C791E730-FD20-45F2-A38E-AA5261C677A9}"/>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HfM-Vorlage</Template>
  <TotalTime>0</TotalTime>
  <Words>653</Words>
  <Application>Microsoft Office PowerPoint</Application>
  <PresentationFormat>Bildschirmpräsentation (4:3)</PresentationFormat>
  <Paragraphs>51</Paragraphs>
  <Slides>28</Slides>
  <Notes>0</Notes>
  <HiddenSlides>0</HiddenSlides>
  <MMClips>0</MMClips>
  <ScaleCrop>false</ScaleCrop>
  <HeadingPairs>
    <vt:vector size="6" baseType="variant">
      <vt:variant>
        <vt:lpstr>Verwendete Schriftarten</vt:lpstr>
      </vt:variant>
      <vt:variant>
        <vt:i4>7</vt:i4>
      </vt:variant>
      <vt:variant>
        <vt:lpstr>Design</vt:lpstr>
      </vt:variant>
      <vt:variant>
        <vt:i4>4</vt:i4>
      </vt:variant>
      <vt:variant>
        <vt:lpstr>Folientitel</vt:lpstr>
      </vt:variant>
      <vt:variant>
        <vt:i4>28</vt:i4>
      </vt:variant>
    </vt:vector>
  </HeadingPairs>
  <TitlesOfParts>
    <vt:vector size="39" baseType="lpstr">
      <vt:lpstr>Arial</vt:lpstr>
      <vt:lpstr>Brandon Grotesque Bold</vt:lpstr>
      <vt:lpstr>Brandon Grotesque Light</vt:lpstr>
      <vt:lpstr>Brandon Grotesque Medium</vt:lpstr>
      <vt:lpstr>Brandon Grotesque Regular</vt:lpstr>
      <vt:lpstr>Calibri</vt:lpstr>
      <vt:lpstr>Calibri Light</vt:lpstr>
      <vt:lpstr>Benutzerdefiniertes Design</vt:lpstr>
      <vt:lpstr>3_Benutzerdefiniertes Design</vt:lpstr>
      <vt:lpstr>1_Benutzerdefiniertes Design</vt:lpstr>
      <vt:lpstr>2_Benutzerdefiniertes Design</vt:lpstr>
      <vt:lpstr>PowerPoint-Präsentation</vt:lpstr>
      <vt:lpstr>Andreas Waczkat: Artikel „Notierung, musi-kalische“, in: Enzyklopädie der Neuzeit, Bd. 9, Stuttgart/Weimar 2009, Sp. 246-250.</vt:lpstr>
      <vt:lpstr>Neumen – Modalnotation – Mensuralnotation</vt:lpstr>
      <vt:lpstr>Kloster St. Gallen, gegründet 719</vt:lpstr>
      <vt:lpstr>Psalter, hergestellt in  der 2. Hälfte des  9. Jahrhunderts  Pergament-Codex 286 Seiten 29 x 22,5 cm  Stiftsbibliothek  Kloster St. Gallen Cod. Sang. 15  www.e-codices.unifr.ch</vt:lpstr>
      <vt:lpstr>Adiastematische Neumen aus St. Gallen www.e-codices.unifr.ch</vt:lpstr>
      <vt:lpstr>St. Galler Cantatorium, Cod. Sang. 359</vt:lpstr>
      <vt:lpstr>Tuotilo von St. Gallen  (um 850 bis 913)</vt:lpstr>
      <vt:lpstr>Notker Balbulus (840-912) </vt:lpstr>
      <vt:lpstr>Stefan Morent:  Edition der Sequenzen  Notkers  aus der Stiftsbibliothek  St. Gallen Uni Tübingen 2016/17 </vt:lpstr>
      <vt:lpstr>Codex Msc.li. 6 aus St. Emmeram in Regensburg, heute Bamberg, Staatsbibliothek </vt:lpstr>
      <vt:lpstr>Mindener Graduale  1027-1032 in St. Gallen  geschrieben und illuminiert  für Bischof Sigebert von Minden  adiastematische Neumen</vt:lpstr>
      <vt:lpstr>Diastematische  Neumen  St. Gallen </vt:lpstr>
      <vt:lpstr>Hufnagelnotation  Cod. Guelf. 965  Helmstedt  Herzog August Bibliothek Wolfenbüttel </vt:lpstr>
      <vt:lpstr>Cod. Guelf. 865  Helmstedt  Herzog August  Bibliothek  Wolfenbüttel</vt:lpstr>
      <vt:lpstr>PowerPoint-Präsentation</vt:lpstr>
      <vt:lpstr>Cod. Guelf. 628 Helmstedt: Magnus Liber Organi [W1]</vt:lpstr>
      <vt:lpstr>Modalnotation Antiphonarium  Kloster Einsiedeln</vt:lpstr>
      <vt:lpstr>Wechsel von Modalnotation  zu Mensuralnotation (ab ca. 1240)</vt:lpstr>
      <vt:lpstr>Codex  Bamberg  Staatsbibliothek Bamberg Msc.Lit 115</vt:lpstr>
      <vt:lpstr>PowerPoint-Präsentation</vt:lpstr>
      <vt:lpstr>  Klangbeispiele:   Codex Bamberg: El mois de mai  Codex Montpellier:  S’on me regarde </vt:lpstr>
      <vt:lpstr>Cantigas  de Santa  Maria  Lieder- sammlung des Mittel- alters  mit Miniaturen von Musik- instrumenten</vt:lpstr>
      <vt:lpstr>PowerPoint-Präsentation</vt:lpstr>
      <vt:lpstr>Wolfenbütteler  Chansonnier 2. Hälfte 15. Jh.  Herzog August Bibliothek 287 Extrav.  Mensuralnotation </vt:lpstr>
      <vt:lpstr>Willi Apel (1893 in Konitz - 1988 in Bloomington) „legendary musicologist, author, and teacher”</vt:lpstr>
      <vt:lpstr>Codex  Bamberg</vt:lpstr>
      <vt:lpstr>Ligaturen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Rode-Breymann</dc:creator>
  <cp:lastModifiedBy>Susanne Rode-Breymann</cp:lastModifiedBy>
  <cp:revision>40</cp:revision>
  <dcterms:created xsi:type="dcterms:W3CDTF">2024-10-17T15:33:41Z</dcterms:created>
  <dcterms:modified xsi:type="dcterms:W3CDTF">2025-11-03T17:53:59Z</dcterms:modified>
</cp:coreProperties>
</file>