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32"/>
  </p:notesMasterIdLst>
  <p:sldIdLst>
    <p:sldId id="260" r:id="rId5"/>
    <p:sldId id="288" r:id="rId6"/>
    <p:sldId id="307" r:id="rId7"/>
    <p:sldId id="310" r:id="rId8"/>
    <p:sldId id="273" r:id="rId9"/>
    <p:sldId id="311" r:id="rId10"/>
    <p:sldId id="292" r:id="rId11"/>
    <p:sldId id="312" r:id="rId12"/>
    <p:sldId id="296" r:id="rId13"/>
    <p:sldId id="313" r:id="rId14"/>
    <p:sldId id="287" r:id="rId15"/>
    <p:sldId id="293" r:id="rId16"/>
    <p:sldId id="315" r:id="rId17"/>
    <p:sldId id="314" r:id="rId18"/>
    <p:sldId id="299" r:id="rId19"/>
    <p:sldId id="294" r:id="rId20"/>
    <p:sldId id="301" r:id="rId21"/>
    <p:sldId id="317" r:id="rId22"/>
    <p:sldId id="298" r:id="rId23"/>
    <p:sldId id="275" r:id="rId24"/>
    <p:sldId id="302" r:id="rId25"/>
    <p:sldId id="318" r:id="rId26"/>
    <p:sldId id="319" r:id="rId27"/>
    <p:sldId id="304" r:id="rId28"/>
    <p:sldId id="308" r:id="rId29"/>
    <p:sldId id="295" r:id="rId30"/>
    <p:sldId id="309" r:id="rId3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288"/>
            <p14:sldId id="307"/>
            <p14:sldId id="310"/>
            <p14:sldId id="273"/>
            <p14:sldId id="311"/>
            <p14:sldId id="292"/>
            <p14:sldId id="312"/>
            <p14:sldId id="296"/>
            <p14:sldId id="313"/>
            <p14:sldId id="287"/>
            <p14:sldId id="293"/>
            <p14:sldId id="315"/>
            <p14:sldId id="314"/>
            <p14:sldId id="299"/>
            <p14:sldId id="294"/>
            <p14:sldId id="301"/>
            <p14:sldId id="317"/>
            <p14:sldId id="298"/>
            <p14:sldId id="275"/>
            <p14:sldId id="302"/>
            <p14:sldId id="318"/>
            <p14:sldId id="319"/>
            <p14:sldId id="304"/>
            <p14:sldId id="308"/>
            <p14:sldId id="295"/>
            <p14:sldId id="309"/>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Breymann" initials="R" lastIdx="1" clrIdx="0">
    <p:extLst>
      <p:ext uri="{19B8F6BF-5375-455C-9EA6-DF929625EA0E}">
        <p15:presenceInfo xmlns:p15="http://schemas.microsoft.com/office/powerpoint/2012/main" userId="Rode-Brey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44" autoAdjust="0"/>
    <p:restoredTop sz="94660" autoAdjust="0"/>
  </p:normalViewPr>
  <p:slideViewPr>
    <p:cSldViewPr snapToGrid="0" showGuides="1">
      <p:cViewPr varScale="1">
        <p:scale>
          <a:sx n="111" d="100"/>
          <a:sy n="111" d="100"/>
        </p:scale>
        <p:origin x="58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26.10.2025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26.10.2025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26.10.2025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26.10.2025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26.10.2025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26.10.2025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26.10.2025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26.10.2025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26.10.2025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26.10.2025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26.10.2025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26.10.2025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26.10.2025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26.10.2025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26.10.2025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26.10.2025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26.10.2025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26.10.2025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26.10.2025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26.10.2025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26.10.2025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26.10.2025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26.10.2025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26.10.2025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26.10.2025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2" name="Textfeld 21"/>
          <p:cNvSpPr txBox="1"/>
          <p:nvPr/>
        </p:nvSpPr>
        <p:spPr>
          <a:xfrm rot="21000000">
            <a:off x="568579" y="3685798"/>
            <a:ext cx="648072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rPr>
              <a:t>27.10.2025: Grundlegung der europäischen Musikkultur bis 1100</a:t>
            </a: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D9D2A-2FF7-02FC-C339-733E6C279B8E}"/>
              </a:ext>
            </a:extLst>
          </p:cNvPr>
          <p:cNvSpPr>
            <a:spLocks noGrp="1"/>
          </p:cNvSpPr>
          <p:nvPr>
            <p:ph type="title"/>
          </p:nvPr>
        </p:nvSpPr>
        <p:spPr>
          <a:xfrm>
            <a:off x="473829" y="3195959"/>
            <a:ext cx="7886700" cy="396151"/>
          </a:xfrm>
        </p:spPr>
        <p:txBody>
          <a:bodyPr>
            <a:normAutofit fontScale="90000"/>
          </a:bodyPr>
          <a:lstStyle/>
          <a:p>
            <a:r>
              <a:rPr lang="de-DE" sz="3100" dirty="0" err="1"/>
              <a:t>Anicius</a:t>
            </a:r>
            <a:r>
              <a:rPr lang="de-DE" sz="3100" dirty="0"/>
              <a:t> </a:t>
            </a:r>
            <a:r>
              <a:rPr lang="de-DE" sz="3100" dirty="0" err="1"/>
              <a:t>Manlius</a:t>
            </a:r>
            <a:r>
              <a:rPr lang="de-DE" sz="3100" dirty="0"/>
              <a:t> Severinus </a:t>
            </a:r>
            <a:br>
              <a:rPr lang="de-DE" sz="3100" dirty="0"/>
            </a:br>
            <a:r>
              <a:rPr lang="de-DE" sz="3100" dirty="0"/>
              <a:t>Boethius </a:t>
            </a:r>
            <a:br>
              <a:rPr lang="de-DE" sz="3100" dirty="0"/>
            </a:br>
            <a:r>
              <a:rPr lang="de-DE" sz="3100" dirty="0"/>
              <a:t>um 480/485 – 524 bis 526</a:t>
            </a:r>
            <a:br>
              <a:rPr lang="de-DE" sz="3100" dirty="0"/>
            </a:br>
            <a:br>
              <a:rPr lang="de-DE" sz="3100" dirty="0"/>
            </a:br>
            <a:r>
              <a:rPr lang="de-DE" sz="3100" dirty="0"/>
              <a:t>spätantiker Gelehrter, </a:t>
            </a:r>
            <a:br>
              <a:rPr lang="de-DE" sz="3100" dirty="0"/>
            </a:br>
            <a:r>
              <a:rPr lang="de-DE" sz="3100" dirty="0"/>
              <a:t>Philosoph, Theologe </a:t>
            </a:r>
            <a:br>
              <a:rPr lang="de-DE" sz="3100" dirty="0"/>
            </a:br>
            <a:r>
              <a:rPr lang="de-DE" sz="3100" dirty="0"/>
              <a:t>und Politiker</a:t>
            </a:r>
          </a:p>
        </p:txBody>
      </p:sp>
      <p:pic>
        <p:nvPicPr>
          <p:cNvPr id="4" name="Inhaltsplatzhalter 3">
            <a:extLst>
              <a:ext uri="{FF2B5EF4-FFF2-40B4-BE49-F238E27FC236}">
                <a16:creationId xmlns:a16="http://schemas.microsoft.com/office/drawing/2014/main" id="{B8234EAC-516C-4210-5125-3EC07B382E62}"/>
              </a:ext>
            </a:extLst>
          </p:cNvPr>
          <p:cNvPicPr>
            <a:picLocks noGrp="1" noChangeAspect="1"/>
          </p:cNvPicPr>
          <p:nvPr>
            <p:ph idx="1"/>
          </p:nvPr>
        </p:nvPicPr>
        <p:blipFill>
          <a:blip r:embed="rId2"/>
          <a:stretch>
            <a:fillRect/>
          </a:stretch>
        </p:blipFill>
        <p:spPr>
          <a:xfrm>
            <a:off x="4572000" y="154035"/>
            <a:ext cx="4530936" cy="6480000"/>
          </a:xfrm>
          <a:prstGeom prst="rect">
            <a:avLst/>
          </a:prstGeom>
        </p:spPr>
      </p:pic>
    </p:spTree>
    <p:extLst>
      <p:ext uri="{BB962C8B-B14F-4D97-AF65-F5344CB8AC3E}">
        <p14:creationId xmlns:p14="http://schemas.microsoft.com/office/powerpoint/2010/main" val="306636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93A9C-910E-FC0E-77D2-1D72C13407ED}"/>
              </a:ext>
            </a:extLst>
          </p:cNvPr>
          <p:cNvSpPr>
            <a:spLocks noGrp="1"/>
          </p:cNvSpPr>
          <p:nvPr>
            <p:ph type="title"/>
          </p:nvPr>
        </p:nvSpPr>
        <p:spPr/>
        <p:txBody>
          <a:bodyPr>
            <a:normAutofit fontScale="90000"/>
          </a:bodyPr>
          <a:lstStyle/>
          <a:p>
            <a:r>
              <a:rPr lang="de-DE" sz="3100" dirty="0" err="1">
                <a:effectLst/>
                <a:latin typeface="Brandon Grotesque Medium"/>
                <a:ea typeface="Cambria" panose="02040503050406030204" pitchFamily="18" charset="0"/>
                <a:cs typeface="Cambria" panose="02040503050406030204" pitchFamily="18" charset="0"/>
              </a:rPr>
              <a:t>Regino</a:t>
            </a:r>
            <a:r>
              <a:rPr lang="de-DE" sz="3100" dirty="0">
                <a:effectLst/>
                <a:latin typeface="Brandon Grotesque Medium"/>
                <a:ea typeface="Cambria" panose="02040503050406030204" pitchFamily="18" charset="0"/>
                <a:cs typeface="Cambria" panose="02040503050406030204" pitchFamily="18" charset="0"/>
              </a:rPr>
              <a:t> von </a:t>
            </a:r>
            <a:r>
              <a:rPr lang="de-DE" sz="3100" dirty="0" err="1">
                <a:effectLst/>
                <a:latin typeface="Brandon Grotesque Medium"/>
                <a:ea typeface="Cambria" panose="02040503050406030204" pitchFamily="18" charset="0"/>
                <a:cs typeface="Cambria" panose="02040503050406030204" pitchFamily="18" charset="0"/>
              </a:rPr>
              <a:t>Prüm</a:t>
            </a:r>
            <a:r>
              <a:rPr lang="de-DE" sz="3100" dirty="0">
                <a:effectLst/>
                <a:latin typeface="Brandon Grotesque Medium"/>
                <a:ea typeface="Cambria" panose="02040503050406030204" pitchFamily="18" charset="0"/>
                <a:cs typeface="Cambria" panose="02040503050406030204" pitchFamily="18" charset="0"/>
              </a:rPr>
              <a:t>: De </a:t>
            </a:r>
            <a:r>
              <a:rPr lang="de-DE" sz="3100" dirty="0" err="1">
                <a:effectLst/>
                <a:latin typeface="Brandon Grotesque Medium"/>
                <a:ea typeface="Cambria" panose="02040503050406030204" pitchFamily="18" charset="0"/>
                <a:cs typeface="Cambria" panose="02040503050406030204" pitchFamily="18" charset="0"/>
              </a:rPr>
              <a:t>harmonia</a:t>
            </a:r>
            <a:r>
              <a:rPr lang="de-DE" sz="3100" dirty="0">
                <a:effectLst/>
                <a:latin typeface="Brandon Grotesque Medium"/>
                <a:ea typeface="Cambria" panose="02040503050406030204" pitchFamily="18" charset="0"/>
                <a:cs typeface="Cambria" panose="02040503050406030204" pitchFamily="18" charset="0"/>
              </a:rPr>
              <a:t> </a:t>
            </a:r>
            <a:r>
              <a:rPr lang="de-DE" sz="3100" dirty="0" err="1">
                <a:effectLst/>
                <a:latin typeface="Brandon Grotesque Medium"/>
                <a:ea typeface="Cambria" panose="02040503050406030204" pitchFamily="18" charset="0"/>
                <a:cs typeface="Cambria" panose="02040503050406030204" pitchFamily="18" charset="0"/>
              </a:rPr>
              <a:t>institutione</a:t>
            </a:r>
            <a:r>
              <a:rPr lang="de-DE" sz="3100" dirty="0">
                <a:effectLst/>
                <a:latin typeface="Brandon Grotesque Medium"/>
                <a:ea typeface="Cambria" panose="02040503050406030204" pitchFamily="18" charset="0"/>
                <a:cs typeface="Cambria" panose="02040503050406030204" pitchFamily="18" charset="0"/>
              </a:rPr>
              <a:t> (um 800)</a:t>
            </a:r>
            <a:br>
              <a:rPr lang="de-DE" sz="4400" dirty="0">
                <a:effectLst/>
                <a:latin typeface="Brandon Grotesque Medium"/>
                <a:ea typeface="Cambria" panose="02040503050406030204" pitchFamily="18" charset="0"/>
                <a:cs typeface="Cambria" panose="02040503050406030204" pitchFamily="18" charset="0"/>
              </a:rPr>
            </a:br>
            <a:endParaRPr lang="de-DE" dirty="0"/>
          </a:p>
        </p:txBody>
      </p:sp>
      <p:sp>
        <p:nvSpPr>
          <p:cNvPr id="3" name="Inhaltsplatzhalter 2">
            <a:extLst>
              <a:ext uri="{FF2B5EF4-FFF2-40B4-BE49-F238E27FC236}">
                <a16:creationId xmlns:a16="http://schemas.microsoft.com/office/drawing/2014/main" id="{0935A96A-8619-3E6D-B80A-0292304B6102}"/>
              </a:ext>
            </a:extLst>
          </p:cNvPr>
          <p:cNvSpPr>
            <a:spLocks noGrp="1"/>
          </p:cNvSpPr>
          <p:nvPr>
            <p:ph idx="1"/>
          </p:nvPr>
        </p:nvSpPr>
        <p:spPr>
          <a:xfrm>
            <a:off x="764866" y="2186952"/>
            <a:ext cx="7886700" cy="3907369"/>
          </a:xfrm>
        </p:spPr>
        <p:txBody>
          <a:bodyPr>
            <a:normAutofit fontScale="25000" lnSpcReduction="20000"/>
          </a:bodyPr>
          <a:lstStyle/>
          <a:p>
            <a:pPr marL="0" indent="0" algn="just">
              <a:lnSpc>
                <a:spcPts val="1700"/>
              </a:lnSpc>
              <a:buNone/>
            </a:pPr>
            <a:r>
              <a:rPr lang="de-DE" sz="8000" dirty="0">
                <a:effectLst/>
                <a:latin typeface="Brandon Grotesque Medium"/>
                <a:ea typeface="Cambria" panose="02040503050406030204" pitchFamily="18" charset="0"/>
                <a:cs typeface="Cambria" panose="02040503050406030204" pitchFamily="18" charset="0"/>
              </a:rPr>
              <a:t>Obwohl es nur sehr wenige gibt, die deren [</a:t>
            </a:r>
            <a:r>
              <a:rPr lang="de-DE" sz="8000" dirty="0" err="1">
                <a:effectLst/>
                <a:latin typeface="Brandon Grotesque Medium"/>
                <a:ea typeface="Cambria" panose="02040503050406030204" pitchFamily="18" charset="0"/>
                <a:cs typeface="Cambria" panose="02040503050406030204" pitchFamily="18" charset="0"/>
              </a:rPr>
              <a:t>Musica</a:t>
            </a:r>
            <a:r>
              <a:rPr lang="de-DE" sz="8000" dirty="0">
                <a:effectLst/>
                <a:latin typeface="Brandon Grotesque Medium"/>
                <a:ea typeface="Cambria" panose="02040503050406030204" pitchFamily="18" charset="0"/>
                <a:cs typeface="Cambria" panose="02040503050406030204" pitchFamily="18" charset="0"/>
              </a:rPr>
              <a:t>] Kraft und Wesen in unzweifelhafter Methode untersuchen, nehmen sie dennoch durch sie das wahr, was sie mit ihrer Hände Werk deutlich zeigen können. Obwohl es viele gibt, die sie mit den Fingern ausüben oder mit dem Klang der Stimme hervorbringen, nehmen sie dennoch keineswegs deren Kraft und Wesen wahr. Schließlich, wenn du einen </a:t>
            </a:r>
            <a:r>
              <a:rPr lang="de-DE" sz="8000" dirty="0" err="1">
                <a:effectLst/>
                <a:latin typeface="Brandon Grotesque Medium"/>
                <a:ea typeface="Cambria" panose="02040503050406030204" pitchFamily="18" charset="0"/>
                <a:cs typeface="Cambria" panose="02040503050406030204" pitchFamily="18" charset="0"/>
              </a:rPr>
              <a:t>Citharone</a:t>
            </a:r>
            <a:r>
              <a:rPr lang="de-DE" sz="8000" dirty="0">
                <a:effectLst/>
                <a:latin typeface="Brandon Grotesque Medium"/>
                <a:ea typeface="Cambria" panose="02040503050406030204" pitchFamily="18" charset="0"/>
                <a:cs typeface="Cambria" panose="02040503050406030204" pitchFamily="18" charset="0"/>
              </a:rPr>
              <a:t>- oder Lyraspieler bittest, dass er Einsicht in Instrumentenbau oder Zusammenklänge zeigen möge, wie jene Saite mit einer anderen durch eine bestimmte Proportion der Zahlen verbunden sei, dann wird er dir keine Antwort auf diese Fragen geben. Nur das wird er dir bekennen, dass er dies so macht, wie er es vom Lehrer erfahren und gelernt hat. […] Im übrigen muss man wissen, dass nicht der </a:t>
            </a:r>
            <a:r>
              <a:rPr lang="de-DE" sz="8000" dirty="0" err="1">
                <a:effectLst/>
                <a:latin typeface="Brandon Grotesque Medium"/>
                <a:ea typeface="Cambria" panose="02040503050406030204" pitchFamily="18" charset="0"/>
                <a:cs typeface="Cambria" panose="02040503050406030204" pitchFamily="18" charset="0"/>
              </a:rPr>
              <a:t>Musicus</a:t>
            </a:r>
            <a:r>
              <a:rPr lang="de-DE" sz="8000" dirty="0">
                <a:effectLst/>
                <a:latin typeface="Brandon Grotesque Medium"/>
                <a:ea typeface="Cambria" panose="02040503050406030204" pitchFamily="18" charset="0"/>
                <a:cs typeface="Cambria" panose="02040503050406030204" pitchFamily="18" charset="0"/>
              </a:rPr>
              <a:t> genannt wird, der sie nur mit seinen Händen ausführt, sondern dass in Wahrheit der </a:t>
            </a:r>
            <a:r>
              <a:rPr lang="de-DE" sz="8000" dirty="0" err="1">
                <a:effectLst/>
                <a:latin typeface="Brandon Grotesque Medium"/>
                <a:ea typeface="Cambria" panose="02040503050406030204" pitchFamily="18" charset="0"/>
                <a:cs typeface="Cambria" panose="02040503050406030204" pitchFamily="18" charset="0"/>
              </a:rPr>
              <a:t>Musicus</a:t>
            </a:r>
            <a:r>
              <a:rPr lang="de-DE" sz="8000" dirty="0">
                <a:effectLst/>
                <a:latin typeface="Brandon Grotesque Medium"/>
                <a:ea typeface="Cambria" panose="02040503050406030204" pitchFamily="18" charset="0"/>
                <a:cs typeface="Cambria" panose="02040503050406030204" pitchFamily="18" charset="0"/>
              </a:rPr>
              <a:t> ist, der vermag, über Musik ihrem Wesen gemäß zu disputieren und ihren Sinn mit unzweifelhaften Methoden zu entfalten. Jede Kunst nämlich und jede Wissenschaft hat eine ehrenhaftere Begründung als das Werk, das mit der Hand und dem Werk des Herstellers geschaffen wird. Höher steht es zu wissen, als das Betreffende zu machen.</a:t>
            </a:r>
          </a:p>
          <a:p>
            <a:pPr marL="0" indent="0">
              <a:buNone/>
            </a:pPr>
            <a:endParaRPr lang="de-DE" sz="2200" dirty="0">
              <a:latin typeface="Brandon Grotesque Medium"/>
            </a:endParaRPr>
          </a:p>
        </p:txBody>
      </p:sp>
    </p:spTree>
    <p:extLst>
      <p:ext uri="{BB962C8B-B14F-4D97-AF65-F5344CB8AC3E}">
        <p14:creationId xmlns:p14="http://schemas.microsoft.com/office/powerpoint/2010/main" val="298927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764866" y="1229360"/>
            <a:ext cx="7886700" cy="1042042"/>
          </a:xfrm>
        </p:spPr>
        <p:txBody>
          <a:bodyPr>
            <a:normAutofit/>
          </a:bodyPr>
          <a:lstStyle/>
          <a:p>
            <a:pPr algn="ctr"/>
            <a:r>
              <a:rPr lang="de-DE" sz="3200" dirty="0"/>
              <a:t>Septem Artes liberales</a:t>
            </a:r>
          </a:p>
        </p:txBody>
      </p:sp>
      <p:sp>
        <p:nvSpPr>
          <p:cNvPr id="3" name="Inhaltsplatzhalter 2">
            <a:extLst>
              <a:ext uri="{FF2B5EF4-FFF2-40B4-BE49-F238E27FC236}">
                <a16:creationId xmlns:a16="http://schemas.microsoft.com/office/drawing/2014/main" id="{64D76906-D0D2-657C-C963-D129B88A7DF3}"/>
              </a:ext>
            </a:extLst>
          </p:cNvPr>
          <p:cNvSpPr>
            <a:spLocks noGrp="1"/>
          </p:cNvSpPr>
          <p:nvPr>
            <p:ph idx="1"/>
          </p:nvPr>
        </p:nvSpPr>
        <p:spPr>
          <a:xfrm>
            <a:off x="764866" y="2409947"/>
            <a:ext cx="7886700" cy="3907369"/>
          </a:xfrm>
        </p:spPr>
        <p:txBody>
          <a:bodyPr>
            <a:normAutofit/>
          </a:bodyPr>
          <a:lstStyle/>
          <a:p>
            <a:pPr marL="0" indent="0">
              <a:buNone/>
            </a:pPr>
            <a:endParaRPr lang="de-DE" kern="0" dirty="0">
              <a:effectLst/>
              <a:ea typeface="Times New Roman" panose="02020603050405020304" pitchFamily="18" charset="0"/>
            </a:endParaRPr>
          </a:p>
          <a:p>
            <a:pPr marL="0" indent="0">
              <a:buNone/>
            </a:pPr>
            <a:r>
              <a:rPr lang="de-DE" kern="0" dirty="0">
                <a:effectLst/>
                <a:ea typeface="Times New Roman" panose="02020603050405020304" pitchFamily="18" charset="0"/>
              </a:rPr>
              <a:t>Grammatik, Rhetorik und Dialektik  	(=Trivium)</a:t>
            </a:r>
          </a:p>
          <a:p>
            <a:pPr marL="0" indent="0">
              <a:buNone/>
            </a:pPr>
            <a:endParaRPr lang="de-DE" kern="0" dirty="0">
              <a:ea typeface="Times New Roman" panose="02020603050405020304" pitchFamily="18" charset="0"/>
            </a:endParaRPr>
          </a:p>
          <a:p>
            <a:pPr marL="0" indent="0">
              <a:buNone/>
            </a:pPr>
            <a:r>
              <a:rPr lang="de-DE" kern="0" dirty="0">
                <a:effectLst/>
                <a:ea typeface="Times New Roman" panose="02020603050405020304" pitchFamily="18" charset="0"/>
              </a:rPr>
              <a:t>Arithmetik, Geometrie, Astronomie und Musik 							(=Quadrivium)</a:t>
            </a:r>
          </a:p>
          <a:p>
            <a:pPr marL="0" indent="0">
              <a:buNone/>
            </a:pPr>
            <a:r>
              <a:rPr lang="de-DE" kern="0" dirty="0">
                <a:effectLst/>
                <a:latin typeface="Brandon Grotesque Medium"/>
                <a:ea typeface="Times New Roman" panose="02020603050405020304" pitchFamily="18" charset="0"/>
              </a:rPr>
              <a:t> </a:t>
            </a:r>
            <a:endParaRPr lang="de-DE" sz="2400" dirty="0"/>
          </a:p>
        </p:txBody>
      </p:sp>
    </p:spTree>
    <p:extLst>
      <p:ext uri="{BB962C8B-B14F-4D97-AF65-F5344CB8AC3E}">
        <p14:creationId xmlns:p14="http://schemas.microsoft.com/office/powerpoint/2010/main" val="615228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E3BB0-FE39-1B53-57E4-2E5251B591FC}"/>
              </a:ext>
            </a:extLst>
          </p:cNvPr>
          <p:cNvSpPr>
            <a:spLocks noGrp="1"/>
          </p:cNvSpPr>
          <p:nvPr>
            <p:ph type="title"/>
          </p:nvPr>
        </p:nvSpPr>
        <p:spPr>
          <a:xfrm>
            <a:off x="764866" y="801002"/>
            <a:ext cx="7886700" cy="1042042"/>
          </a:xfrm>
        </p:spPr>
        <p:txBody>
          <a:bodyPr>
            <a:normAutofit/>
          </a:bodyPr>
          <a:lstStyle/>
          <a:p>
            <a:pPr algn="ctr"/>
            <a:r>
              <a:rPr lang="de-DE" sz="3200" dirty="0"/>
              <a:t>Erster </a:t>
            </a:r>
            <a:r>
              <a:rPr lang="de-DE" sz="3200" dirty="0" err="1"/>
              <a:t>Hörteil</a:t>
            </a:r>
            <a:endParaRPr lang="de-DE" sz="3200" dirty="0"/>
          </a:p>
        </p:txBody>
      </p:sp>
      <p:sp>
        <p:nvSpPr>
          <p:cNvPr id="3" name="Inhaltsplatzhalter 2">
            <a:extLst>
              <a:ext uri="{FF2B5EF4-FFF2-40B4-BE49-F238E27FC236}">
                <a16:creationId xmlns:a16="http://schemas.microsoft.com/office/drawing/2014/main" id="{D4BD4B1F-2936-9566-A65F-3EC892EAAB8B}"/>
              </a:ext>
            </a:extLst>
          </p:cNvPr>
          <p:cNvSpPr>
            <a:spLocks noGrp="1"/>
          </p:cNvSpPr>
          <p:nvPr>
            <p:ph idx="1"/>
          </p:nvPr>
        </p:nvSpPr>
        <p:spPr>
          <a:xfrm>
            <a:off x="764866" y="1965303"/>
            <a:ext cx="7886700" cy="3907369"/>
          </a:xfrm>
        </p:spPr>
        <p:txBody>
          <a:bodyPr>
            <a:normAutofit fontScale="77500" lnSpcReduction="20000"/>
          </a:bodyPr>
          <a:lstStyle/>
          <a:p>
            <a:pPr marL="0" indent="0">
              <a:buNone/>
            </a:pPr>
            <a:r>
              <a:rPr lang="de-DE" b="1" dirty="0"/>
              <a:t>Vorsänger</a:t>
            </a:r>
          </a:p>
          <a:p>
            <a:pPr marL="0" indent="0">
              <a:buNone/>
            </a:pPr>
            <a:r>
              <a:rPr lang="de-DE" b="1" dirty="0"/>
              <a:t>Graduale</a:t>
            </a:r>
            <a:r>
              <a:rPr lang="de-DE" dirty="0"/>
              <a:t> (nach der Epistel) und </a:t>
            </a:r>
            <a:r>
              <a:rPr lang="de-DE" b="1" dirty="0" err="1"/>
              <a:t>Alleluia</a:t>
            </a:r>
            <a:r>
              <a:rPr lang="de-DE" dirty="0"/>
              <a:t> (Einstimmung auf das Evangelium) sind Gesänge zwischen den Lesungen von Epistel und Evangelium. Sie weisen Melismen (längeren Tonfolgen zu einzelnen Silben) auf und wurden von geschulten Sängern ausgeführt; später auch von einem Vorsänger im Wechselgesang mit eher kurzen Einwürfen der Schola (Responsorium, Kantorengesänge)</a:t>
            </a:r>
          </a:p>
          <a:p>
            <a:pPr marL="0" indent="0">
              <a:buNone/>
            </a:pPr>
            <a:r>
              <a:rPr lang="de-DE" b="1" dirty="0"/>
              <a:t>Chor</a:t>
            </a:r>
          </a:p>
          <a:p>
            <a:pPr marL="0" indent="0">
              <a:buNone/>
            </a:pPr>
            <a:r>
              <a:rPr lang="de-DE" b="1" dirty="0"/>
              <a:t>Introitus</a:t>
            </a:r>
            <a:r>
              <a:rPr lang="de-DE" dirty="0"/>
              <a:t> zum Einzug, </a:t>
            </a:r>
            <a:r>
              <a:rPr lang="de-DE" b="1" dirty="0"/>
              <a:t>Offertorium</a:t>
            </a:r>
            <a:r>
              <a:rPr lang="de-DE" dirty="0"/>
              <a:t> zur Gabenbereitung und </a:t>
            </a:r>
            <a:r>
              <a:rPr lang="de-DE" b="1" dirty="0"/>
              <a:t>Communio</a:t>
            </a:r>
            <a:r>
              <a:rPr lang="de-DE" dirty="0"/>
              <a:t> zur Spendung der Opfergaben waren Begleitgesänge, man nennt sie deshalb auch Handlungsgesänge. Es sind Chorgesänge, die von der Schola gesungen und mit einem Refrain beantwortet wurden (Antiphon, Chorgesänge)</a:t>
            </a:r>
          </a:p>
          <a:p>
            <a:endParaRPr lang="de-DE" dirty="0"/>
          </a:p>
        </p:txBody>
      </p:sp>
    </p:spTree>
    <p:extLst>
      <p:ext uri="{BB962C8B-B14F-4D97-AF65-F5344CB8AC3E}">
        <p14:creationId xmlns:p14="http://schemas.microsoft.com/office/powerpoint/2010/main" val="2838816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B872F-91A5-68DF-96ED-76B87574F21C}"/>
              </a:ext>
            </a:extLst>
          </p:cNvPr>
          <p:cNvSpPr>
            <a:spLocks noGrp="1"/>
          </p:cNvSpPr>
          <p:nvPr>
            <p:ph type="title"/>
          </p:nvPr>
        </p:nvSpPr>
        <p:spPr>
          <a:xfrm>
            <a:off x="695855" y="1016663"/>
            <a:ext cx="7886700" cy="1042042"/>
          </a:xfrm>
        </p:spPr>
        <p:txBody>
          <a:bodyPr>
            <a:normAutofit fontScale="90000"/>
          </a:bodyPr>
          <a:lstStyle/>
          <a:p>
            <a:pPr algn="ctr"/>
            <a:r>
              <a:rPr lang="de-DE" sz="2800" dirty="0"/>
              <a:t>Klangbeispiel: </a:t>
            </a:r>
            <a:r>
              <a:rPr lang="en-US" sz="2800" i="1" dirty="0">
                <a:latin typeface="Brandon Grotesque Medium"/>
                <a:ea typeface="Times New Roman" panose="02020603050405020304" pitchFamily="18" charset="0"/>
              </a:rPr>
              <a:t>Alleluia</a:t>
            </a:r>
            <a:r>
              <a:rPr lang="en-US" sz="2800" dirty="0">
                <a:latin typeface="Brandon Grotesque Medium"/>
                <a:ea typeface="Times New Roman" panose="02020603050405020304" pitchFamily="18" charset="0"/>
              </a:rPr>
              <a:t> (b</a:t>
            </a:r>
            <a:r>
              <a:rPr lang="de-DE" sz="2800" dirty="0" err="1">
                <a:latin typeface="Brandon Grotesque Medium"/>
                <a:ea typeface="Times New Roman" panose="02020603050405020304" pitchFamily="18" charset="0"/>
              </a:rPr>
              <a:t>yzantinisch</a:t>
            </a:r>
            <a:r>
              <a:rPr lang="de-DE" sz="2800" dirty="0">
                <a:latin typeface="Brandon Grotesque Medium"/>
                <a:ea typeface="Times New Roman" panose="02020603050405020304" pitchFamily="18" charset="0"/>
              </a:rPr>
              <a:t>)</a:t>
            </a:r>
            <a:br>
              <a:rPr lang="de-DE" sz="1600" dirty="0">
                <a:latin typeface="Times New Roman" panose="02020603050405020304" pitchFamily="18" charset="0"/>
                <a:ea typeface="Times New Roman" panose="02020603050405020304" pitchFamily="18" charset="0"/>
              </a:rPr>
            </a:br>
            <a:r>
              <a:rPr lang="de-DE" sz="2800" dirty="0"/>
              <a:t>Mosaik: Kaiser Justinian und Bischof </a:t>
            </a:r>
            <a:r>
              <a:rPr lang="de-DE" sz="2800" dirty="0" err="1"/>
              <a:t>Maximian</a:t>
            </a:r>
            <a:r>
              <a:rPr lang="de-DE" sz="2800" dirty="0"/>
              <a:t> mit Gefolge, San Vitale (Ravenna)</a:t>
            </a:r>
          </a:p>
        </p:txBody>
      </p:sp>
      <p:pic>
        <p:nvPicPr>
          <p:cNvPr id="4" name="Inhaltsplatzhalter 3">
            <a:extLst>
              <a:ext uri="{FF2B5EF4-FFF2-40B4-BE49-F238E27FC236}">
                <a16:creationId xmlns:a16="http://schemas.microsoft.com/office/drawing/2014/main" id="{8FAEDEFF-739C-7A62-1268-5A34E3CFF7C8}"/>
              </a:ext>
            </a:extLst>
          </p:cNvPr>
          <p:cNvPicPr>
            <a:picLocks noGrp="1" noChangeAspect="1"/>
          </p:cNvPicPr>
          <p:nvPr>
            <p:ph idx="1"/>
          </p:nvPr>
        </p:nvPicPr>
        <p:blipFill>
          <a:blip r:embed="rId2"/>
          <a:stretch>
            <a:fillRect/>
          </a:stretch>
        </p:blipFill>
        <p:spPr>
          <a:xfrm>
            <a:off x="1776949" y="2190120"/>
            <a:ext cx="6406891" cy="4320000"/>
          </a:xfrm>
          <a:prstGeom prst="rect">
            <a:avLst/>
          </a:prstGeom>
        </p:spPr>
      </p:pic>
    </p:spTree>
    <p:extLst>
      <p:ext uri="{BB962C8B-B14F-4D97-AF65-F5344CB8AC3E}">
        <p14:creationId xmlns:p14="http://schemas.microsoft.com/office/powerpoint/2010/main" val="213579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5D92F-5833-A15C-96EF-283C385430E1}"/>
              </a:ext>
            </a:extLst>
          </p:cNvPr>
          <p:cNvSpPr>
            <a:spLocks noGrp="1"/>
          </p:cNvSpPr>
          <p:nvPr>
            <p:ph type="title"/>
          </p:nvPr>
        </p:nvSpPr>
        <p:spPr/>
        <p:txBody>
          <a:bodyPr>
            <a:noAutofit/>
          </a:bodyPr>
          <a:lstStyle/>
          <a:p>
            <a:pPr>
              <a:lnSpc>
                <a:spcPts val="3400"/>
              </a:lnSpc>
            </a:pPr>
            <a:br>
              <a:rPr lang="de-DE" sz="3200" dirty="0"/>
            </a:br>
            <a:br>
              <a:rPr lang="de-DE" sz="3200" dirty="0"/>
            </a:br>
            <a:endParaRPr lang="de-DE" sz="3200" dirty="0"/>
          </a:p>
        </p:txBody>
      </p:sp>
      <p:sp>
        <p:nvSpPr>
          <p:cNvPr id="3" name="Inhaltsplatzhalter 2">
            <a:extLst>
              <a:ext uri="{FF2B5EF4-FFF2-40B4-BE49-F238E27FC236}">
                <a16:creationId xmlns:a16="http://schemas.microsoft.com/office/drawing/2014/main" id="{19C72100-C90D-DCE7-CE86-F309BFBB8404}"/>
              </a:ext>
            </a:extLst>
          </p:cNvPr>
          <p:cNvSpPr>
            <a:spLocks noGrp="1"/>
          </p:cNvSpPr>
          <p:nvPr>
            <p:ph idx="1"/>
          </p:nvPr>
        </p:nvSpPr>
        <p:spPr>
          <a:xfrm>
            <a:off x="764866" y="1818654"/>
            <a:ext cx="7886700" cy="3907369"/>
          </a:xfrm>
        </p:spPr>
        <p:txBody>
          <a:bodyPr>
            <a:normAutofit/>
          </a:bodyPr>
          <a:lstStyle/>
          <a:p>
            <a:pPr marL="0" indent="0">
              <a:buNone/>
            </a:pPr>
            <a:r>
              <a:rPr lang="de-DE" sz="2200" dirty="0" err="1"/>
              <a:t>Thédore</a:t>
            </a:r>
            <a:r>
              <a:rPr lang="de-DE" sz="2200" dirty="0"/>
              <a:t> </a:t>
            </a:r>
            <a:r>
              <a:rPr lang="de-DE" sz="2200" dirty="0" err="1"/>
              <a:t>Gérold</a:t>
            </a:r>
            <a:r>
              <a:rPr lang="de-DE" sz="2200" dirty="0"/>
              <a:t>: „Den nicht sehr zahlreichen Schriften, in denen der Gottesdienst der frühchristlichen Gemeinden erwähnt wird, ist nur sehr Allgemeines über die Rolle der Musik zu entnehmen. Der Apostel Paulus empfiehlt die Psalmen als ein Mittel der Erbauung [….]. Im wesentlichen bestand der Gesang in der Psalmodie, die von einem Kantor vorgetragen und von der Gemeinde ab und zu mit Akklamationen oder Refrains beantwortet wurde.“ </a:t>
            </a:r>
          </a:p>
          <a:p>
            <a:pPr marL="0" indent="0">
              <a:buNone/>
            </a:pPr>
            <a:r>
              <a:rPr lang="de-DE" sz="2200" dirty="0"/>
              <a:t>Augustinus in seinen </a:t>
            </a:r>
            <a:r>
              <a:rPr lang="de-DE" sz="2200" i="1" dirty="0"/>
              <a:t>Confessiones</a:t>
            </a:r>
            <a:r>
              <a:rPr lang="de-DE" sz="2200" dirty="0"/>
              <a:t> (397-401): „ Wenn mich zuweilen der Gesang mehr anrührt als der Sinn der gesungenen Worte, habe ich mich einer großen Sünde schuldig gemacht, und es wäre besser für mich, wenn ich den Gesang des Kantors nicht hörte.“</a:t>
            </a:r>
          </a:p>
        </p:txBody>
      </p:sp>
    </p:spTree>
    <p:extLst>
      <p:ext uri="{BB962C8B-B14F-4D97-AF65-F5344CB8AC3E}">
        <p14:creationId xmlns:p14="http://schemas.microsoft.com/office/powerpoint/2010/main" val="91879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5D92F-5833-A15C-96EF-283C385430E1}"/>
              </a:ext>
            </a:extLst>
          </p:cNvPr>
          <p:cNvSpPr>
            <a:spLocks noGrp="1"/>
          </p:cNvSpPr>
          <p:nvPr>
            <p:ph type="title"/>
          </p:nvPr>
        </p:nvSpPr>
        <p:spPr>
          <a:xfrm>
            <a:off x="764866" y="606739"/>
            <a:ext cx="7886700" cy="1042042"/>
          </a:xfrm>
        </p:spPr>
        <p:txBody>
          <a:bodyPr>
            <a:noAutofit/>
          </a:bodyPr>
          <a:lstStyle/>
          <a:p>
            <a:pPr algn="ctr"/>
            <a:br>
              <a:rPr lang="de-DE" sz="3200" dirty="0"/>
            </a:br>
            <a:br>
              <a:rPr lang="de-DE" sz="3200" dirty="0"/>
            </a:br>
            <a:br>
              <a:rPr lang="de-DE" sz="3200" dirty="0"/>
            </a:br>
            <a:br>
              <a:rPr lang="de-DE" sz="3200" dirty="0"/>
            </a:br>
            <a:r>
              <a:rPr lang="de-DE" sz="2800" dirty="0"/>
              <a:t>Klangbeispiel: Communio (</a:t>
            </a:r>
            <a:r>
              <a:rPr lang="de-DE" sz="2800" dirty="0" err="1"/>
              <a:t>aquitanisch</a:t>
            </a:r>
            <a:r>
              <a:rPr lang="de-DE" sz="2800" dirty="0"/>
              <a:t>)</a:t>
            </a:r>
            <a:br>
              <a:rPr lang="de-DE" sz="2800" dirty="0"/>
            </a:br>
            <a:br>
              <a:rPr lang="de-DE" sz="2800" dirty="0"/>
            </a:br>
            <a:br>
              <a:rPr lang="de-DE" sz="3200" dirty="0"/>
            </a:br>
            <a:br>
              <a:rPr lang="de-DE" sz="3200" dirty="0"/>
            </a:br>
            <a:br>
              <a:rPr lang="de-DE" sz="3200" dirty="0"/>
            </a:br>
            <a:endParaRPr lang="de-DE" sz="3200" dirty="0"/>
          </a:p>
        </p:txBody>
      </p:sp>
      <p:sp>
        <p:nvSpPr>
          <p:cNvPr id="3" name="Inhaltsplatzhalter 2">
            <a:extLst>
              <a:ext uri="{FF2B5EF4-FFF2-40B4-BE49-F238E27FC236}">
                <a16:creationId xmlns:a16="http://schemas.microsoft.com/office/drawing/2014/main" id="{19C72100-C90D-DCE7-CE86-F309BFBB8404}"/>
              </a:ext>
            </a:extLst>
          </p:cNvPr>
          <p:cNvSpPr>
            <a:spLocks noGrp="1"/>
          </p:cNvSpPr>
          <p:nvPr>
            <p:ph idx="1"/>
          </p:nvPr>
        </p:nvSpPr>
        <p:spPr/>
        <p:txBody>
          <a:bodyPr>
            <a:normAutofit fontScale="77500" lnSpcReduction="20000"/>
          </a:bodyPr>
          <a:lstStyle/>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buNone/>
            </a:pPr>
            <a:endParaRPr lang="de-DE" sz="2200" dirty="0"/>
          </a:p>
          <a:p>
            <a:pPr marL="0" indent="0" algn="ctr">
              <a:buNone/>
            </a:pPr>
            <a:r>
              <a:rPr lang="de-DE" sz="2600" dirty="0" err="1"/>
              <a:t>Aquitanische</a:t>
            </a:r>
            <a:r>
              <a:rPr lang="de-DE" sz="2600" dirty="0"/>
              <a:t> Neumen, Graduale, Paris, </a:t>
            </a:r>
            <a:r>
              <a:rPr lang="de-DE" sz="2600" dirty="0" err="1"/>
              <a:t>Bib</a:t>
            </a:r>
            <a:r>
              <a:rPr lang="de-DE" sz="2600" dirty="0"/>
              <a:t>. Nat. </a:t>
            </a:r>
            <a:r>
              <a:rPr lang="de-DE" sz="2600" dirty="0" err="1"/>
              <a:t>lat</a:t>
            </a:r>
            <a:r>
              <a:rPr lang="de-DE" sz="2600" dirty="0"/>
              <a:t> 776, 11 Jh.</a:t>
            </a:r>
          </a:p>
        </p:txBody>
      </p:sp>
      <p:pic>
        <p:nvPicPr>
          <p:cNvPr id="5" name="Grafik 4">
            <a:extLst>
              <a:ext uri="{FF2B5EF4-FFF2-40B4-BE49-F238E27FC236}">
                <a16:creationId xmlns:a16="http://schemas.microsoft.com/office/drawing/2014/main" id="{722EC698-C4C8-282F-F613-2ACD9AD7A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769" y="1415868"/>
            <a:ext cx="5881528" cy="4320000"/>
          </a:xfrm>
          <a:prstGeom prst="rect">
            <a:avLst/>
          </a:prstGeom>
        </p:spPr>
      </p:pic>
    </p:spTree>
    <p:extLst>
      <p:ext uri="{BB962C8B-B14F-4D97-AF65-F5344CB8AC3E}">
        <p14:creationId xmlns:p14="http://schemas.microsoft.com/office/powerpoint/2010/main" val="2856263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312D-B75B-46D9-548D-EDFFED183A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AE819D-A0F4-4E4A-316E-4EBF629EA8B7}"/>
              </a:ext>
            </a:extLst>
          </p:cNvPr>
          <p:cNvSpPr>
            <a:spLocks noGrp="1"/>
          </p:cNvSpPr>
          <p:nvPr>
            <p:ph type="title"/>
          </p:nvPr>
        </p:nvSpPr>
        <p:spPr>
          <a:xfrm>
            <a:off x="714915" y="662980"/>
            <a:ext cx="7886700" cy="1042042"/>
          </a:xfrm>
        </p:spPr>
        <p:txBody>
          <a:bodyPr>
            <a:noAutofit/>
          </a:bodyPr>
          <a:lstStyle/>
          <a:p>
            <a:pPr algn="ctr">
              <a:lnSpc>
                <a:spcPts val="1700"/>
              </a:lnSpc>
            </a:pPr>
            <a:br>
              <a:rPr lang="de-DE" sz="2800" dirty="0"/>
            </a:br>
            <a:r>
              <a:rPr lang="de-DE" sz="2800" dirty="0"/>
              <a:t>Klangbeispiel: </a:t>
            </a:r>
            <a:r>
              <a:rPr lang="de-DE" sz="2800" dirty="0" err="1"/>
              <a:t>Lilium</a:t>
            </a:r>
            <a:r>
              <a:rPr lang="de-DE" sz="2800" dirty="0"/>
              <a:t> </a:t>
            </a:r>
            <a:r>
              <a:rPr lang="de-DE" sz="2800" dirty="0" err="1"/>
              <a:t>floruit</a:t>
            </a:r>
            <a:r>
              <a:rPr lang="de-DE" sz="2800" dirty="0"/>
              <a:t> (spätes 12. Jh.</a:t>
            </a:r>
            <a:r>
              <a:rPr lang="de-DE" sz="2800" dirty="0">
                <a:effectLst/>
                <a:latin typeface="Brandon Grotesque Medium"/>
                <a:ea typeface="Times New Roman" panose="02020603050405020304" pitchFamily="18" charset="0"/>
              </a:rPr>
              <a:t>)</a:t>
            </a:r>
            <a:br>
              <a:rPr lang="de-DE" sz="1800" dirty="0">
                <a:effectLst/>
                <a:latin typeface="Times New Roman" panose="02020603050405020304" pitchFamily="18" charset="0"/>
                <a:ea typeface="Times New Roman" panose="02020603050405020304" pitchFamily="18" charset="0"/>
              </a:rPr>
            </a:br>
            <a:br>
              <a:rPr lang="de-DE" sz="3200" dirty="0"/>
            </a:br>
            <a:endParaRPr lang="de-DE" sz="3200" dirty="0"/>
          </a:p>
        </p:txBody>
      </p:sp>
      <p:pic>
        <p:nvPicPr>
          <p:cNvPr id="5" name="Inhaltsplatzhalter 4">
            <a:extLst>
              <a:ext uri="{FF2B5EF4-FFF2-40B4-BE49-F238E27FC236}">
                <a16:creationId xmlns:a16="http://schemas.microsoft.com/office/drawing/2014/main" id="{4AD72F08-59AF-B852-5D63-78B9F71BBE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0629" y="1356352"/>
            <a:ext cx="7588456" cy="5040000"/>
          </a:xfrm>
        </p:spPr>
      </p:pic>
    </p:spTree>
    <p:extLst>
      <p:ext uri="{BB962C8B-B14F-4D97-AF65-F5344CB8AC3E}">
        <p14:creationId xmlns:p14="http://schemas.microsoft.com/office/powerpoint/2010/main" val="4220803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16F04-E270-996C-236F-EA04671A05A6}"/>
              </a:ext>
            </a:extLst>
          </p:cNvPr>
          <p:cNvSpPr>
            <a:spLocks noGrp="1"/>
          </p:cNvSpPr>
          <p:nvPr>
            <p:ph type="title"/>
          </p:nvPr>
        </p:nvSpPr>
        <p:spPr>
          <a:xfrm>
            <a:off x="775502" y="1758534"/>
            <a:ext cx="7886700" cy="1042042"/>
          </a:xfrm>
        </p:spPr>
        <p:txBody>
          <a:bodyPr>
            <a:noAutofit/>
          </a:bodyPr>
          <a:lstStyle/>
          <a:p>
            <a:pPr algn="ctr"/>
            <a:r>
              <a:rPr lang="de-DE" sz="2800" dirty="0"/>
              <a:t>Das französische Benediktinerkloster Saint-Pierre de </a:t>
            </a:r>
            <a:r>
              <a:rPr lang="de-DE" sz="2800" b="1" dirty="0" err="1"/>
              <a:t>Solesmes</a:t>
            </a:r>
            <a:r>
              <a:rPr lang="de-DE" sz="2800" dirty="0"/>
              <a:t> wurde 1010 errichtet. Hier lagern 400.000 Originale und Fotografien von Manuskripten gregorianischer Gesänge. Sie werden seit 200 Jahren erforscht, jetzt mit KI-Unterstützung</a:t>
            </a:r>
            <a:br>
              <a:rPr lang="de-DE" sz="2800" dirty="0"/>
            </a:br>
            <a:endParaRPr lang="de-DE" sz="2800" dirty="0"/>
          </a:p>
        </p:txBody>
      </p:sp>
      <p:pic>
        <p:nvPicPr>
          <p:cNvPr id="4" name="Inhaltsplatzhalter 3">
            <a:extLst>
              <a:ext uri="{FF2B5EF4-FFF2-40B4-BE49-F238E27FC236}">
                <a16:creationId xmlns:a16="http://schemas.microsoft.com/office/drawing/2014/main" id="{EEC9D07E-CB5D-5B43-0CE3-4AE9B017F34F}"/>
              </a:ext>
            </a:extLst>
          </p:cNvPr>
          <p:cNvPicPr>
            <a:picLocks noGrp="1" noChangeAspect="1"/>
          </p:cNvPicPr>
          <p:nvPr>
            <p:ph idx="1"/>
          </p:nvPr>
        </p:nvPicPr>
        <p:blipFill>
          <a:blip r:embed="rId2"/>
          <a:stretch>
            <a:fillRect/>
          </a:stretch>
        </p:blipFill>
        <p:spPr>
          <a:xfrm>
            <a:off x="4902922" y="3217562"/>
            <a:ext cx="6300312" cy="3240000"/>
          </a:xfrm>
          <a:prstGeom prst="rect">
            <a:avLst/>
          </a:prstGeom>
        </p:spPr>
      </p:pic>
      <p:pic>
        <p:nvPicPr>
          <p:cNvPr id="8" name="Grafik 7">
            <a:extLst>
              <a:ext uri="{FF2B5EF4-FFF2-40B4-BE49-F238E27FC236}">
                <a16:creationId xmlns:a16="http://schemas.microsoft.com/office/drawing/2014/main" id="{8CCFC99C-3476-DCFA-BF5A-161A76312622}"/>
              </a:ext>
            </a:extLst>
          </p:cNvPr>
          <p:cNvPicPr>
            <a:picLocks noChangeAspect="1"/>
          </p:cNvPicPr>
          <p:nvPr/>
        </p:nvPicPr>
        <p:blipFill>
          <a:blip r:embed="rId3"/>
          <a:stretch>
            <a:fillRect/>
          </a:stretch>
        </p:blipFill>
        <p:spPr>
          <a:xfrm>
            <a:off x="62984" y="3217562"/>
            <a:ext cx="4760039" cy="3240000"/>
          </a:xfrm>
          <a:prstGeom prst="rect">
            <a:avLst/>
          </a:prstGeom>
        </p:spPr>
      </p:pic>
    </p:spTree>
    <p:extLst>
      <p:ext uri="{BB962C8B-B14F-4D97-AF65-F5344CB8AC3E}">
        <p14:creationId xmlns:p14="http://schemas.microsoft.com/office/powerpoint/2010/main" val="1299850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1A205-0252-4200-4957-8AB16A3465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16BAF0-5510-1DC0-B581-01E4B12C7812}"/>
              </a:ext>
            </a:extLst>
          </p:cNvPr>
          <p:cNvSpPr>
            <a:spLocks noGrp="1"/>
          </p:cNvSpPr>
          <p:nvPr>
            <p:ph type="title"/>
          </p:nvPr>
        </p:nvSpPr>
        <p:spPr>
          <a:xfrm>
            <a:off x="628650" y="987821"/>
            <a:ext cx="7886700" cy="1042042"/>
          </a:xfrm>
        </p:spPr>
        <p:txBody>
          <a:bodyPr>
            <a:normAutofit/>
          </a:bodyPr>
          <a:lstStyle/>
          <a:p>
            <a:pPr algn="ctr"/>
            <a:r>
              <a:rPr lang="de-DE" sz="3200" dirty="0"/>
              <a:t>3. Teil: Schriftlichkeit</a:t>
            </a:r>
          </a:p>
        </p:txBody>
      </p:sp>
      <p:sp>
        <p:nvSpPr>
          <p:cNvPr id="3" name="Inhaltsplatzhalter 2">
            <a:extLst>
              <a:ext uri="{FF2B5EF4-FFF2-40B4-BE49-F238E27FC236}">
                <a16:creationId xmlns:a16="http://schemas.microsoft.com/office/drawing/2014/main" id="{56D25F36-8150-6B6C-9BBB-A5E7093EF955}"/>
              </a:ext>
            </a:extLst>
          </p:cNvPr>
          <p:cNvSpPr>
            <a:spLocks noGrp="1"/>
          </p:cNvSpPr>
          <p:nvPr>
            <p:ph idx="1"/>
          </p:nvPr>
        </p:nvSpPr>
        <p:spPr>
          <a:xfrm>
            <a:off x="721734" y="2029863"/>
            <a:ext cx="7886700" cy="3907369"/>
          </a:xfrm>
        </p:spPr>
        <p:txBody>
          <a:bodyPr>
            <a:normAutofit fontScale="25000" lnSpcReduction="20000"/>
          </a:bodyPr>
          <a:lstStyle/>
          <a:p>
            <a:pPr marL="0" indent="0">
              <a:buNone/>
            </a:pPr>
            <a:endParaRPr lang="de-DE" sz="2400" dirty="0">
              <a:latin typeface="Brandon Grotesque Medium"/>
              <a:ea typeface="Times New Roman" panose="02020603050405020304" pitchFamily="18" charset="0"/>
            </a:endParaRPr>
          </a:p>
          <a:p>
            <a:pPr marL="0" indent="0">
              <a:buNone/>
            </a:pPr>
            <a:r>
              <a:rPr lang="de-DE" sz="9600" dirty="0">
                <a:effectLst/>
                <a:latin typeface="Brandon Grotesque Medium"/>
                <a:ea typeface="Times New Roman" panose="02020603050405020304" pitchFamily="18" charset="0"/>
              </a:rPr>
              <a:t>Dietrich Helms: Die Notenschrift. Eine Schöpfungsgeschichte, in: Verklingend und ewig. Tausend Jahre Musikgedächtnis. 800-1800, hrsg. von Susanne Rode-Breymann und Sven </a:t>
            </a:r>
            <a:r>
              <a:rPr lang="de-DE" sz="9600" dirty="0" err="1">
                <a:effectLst/>
                <a:latin typeface="Brandon Grotesque Medium"/>
                <a:ea typeface="Times New Roman" panose="02020603050405020304" pitchFamily="18" charset="0"/>
              </a:rPr>
              <a:t>Limbeck</a:t>
            </a:r>
            <a:r>
              <a:rPr lang="de-DE" sz="9600" dirty="0">
                <a:effectLst/>
                <a:latin typeface="Brandon Grotesque Medium"/>
                <a:ea typeface="Times New Roman" panose="02020603050405020304" pitchFamily="18" charset="0"/>
              </a:rPr>
              <a:t> (Ausstellungskatalog der Herzog August Bibliothek Nr. 94), Wolfenbüttel 2011, S. 81-86</a:t>
            </a:r>
          </a:p>
          <a:p>
            <a:pPr marL="0" indent="0">
              <a:buNone/>
            </a:pPr>
            <a:endParaRPr lang="de-DE" sz="9600" dirty="0">
              <a:effectLst/>
              <a:latin typeface="Brandon Grotesque Medium"/>
              <a:ea typeface="Times New Roman" panose="02020603050405020304" pitchFamily="18" charset="0"/>
            </a:endParaRPr>
          </a:p>
          <a:p>
            <a:pPr marL="0" indent="0">
              <a:buNone/>
            </a:pPr>
            <a:r>
              <a:rPr lang="de-DE" sz="9600" dirty="0">
                <a:effectLst/>
                <a:latin typeface="Brandon Grotesque Medium"/>
                <a:ea typeface="Times New Roman" panose="02020603050405020304" pitchFamily="18" charset="0"/>
              </a:rPr>
              <a:t>Laurenz </a:t>
            </a:r>
            <a:r>
              <a:rPr lang="de-DE" sz="9600" dirty="0" err="1">
                <a:effectLst/>
                <a:latin typeface="Brandon Grotesque Medium"/>
                <a:ea typeface="Times New Roman" panose="02020603050405020304" pitchFamily="18" charset="0"/>
              </a:rPr>
              <a:t>Lütteken</a:t>
            </a:r>
            <a:r>
              <a:rPr lang="de-DE" sz="9600" dirty="0">
                <a:effectLst/>
                <a:latin typeface="Brandon Grotesque Medium"/>
                <a:ea typeface="Times New Roman" panose="02020603050405020304" pitchFamily="18" charset="0"/>
              </a:rPr>
              <a:t>: Musiktheorie in Handschriften und gedruckten Büchern, in: Verklingend und ewig. Tausend Jahre Musikgedächtnis. 800-1800, hrsg. von Susanne Rode-Breymann und Sven </a:t>
            </a:r>
            <a:r>
              <a:rPr lang="de-DE" sz="9600" dirty="0" err="1">
                <a:effectLst/>
                <a:latin typeface="Brandon Grotesque Medium"/>
                <a:ea typeface="Times New Roman" panose="02020603050405020304" pitchFamily="18" charset="0"/>
              </a:rPr>
              <a:t>Limbeck</a:t>
            </a:r>
            <a:r>
              <a:rPr lang="de-DE" sz="9600" dirty="0">
                <a:effectLst/>
                <a:latin typeface="Brandon Grotesque Medium"/>
                <a:ea typeface="Times New Roman" panose="02020603050405020304" pitchFamily="18" charset="0"/>
              </a:rPr>
              <a:t> (Ausstellungskatalog der Herzog August Bibliothek Nr. 94), Wolfenbüttel 2011, S. 97-104</a:t>
            </a:r>
          </a:p>
          <a:p>
            <a:pPr marL="0" indent="0">
              <a:buNone/>
            </a:pPr>
            <a:endParaRPr lang="de-DE" sz="9600" dirty="0">
              <a:effectLst/>
              <a:latin typeface="Brandon Grotesque Medium"/>
              <a:ea typeface="Times New Roman" panose="02020603050405020304" pitchFamily="18" charset="0"/>
            </a:endParaRPr>
          </a:p>
        </p:txBody>
      </p:sp>
    </p:spTree>
    <p:extLst>
      <p:ext uri="{BB962C8B-B14F-4D97-AF65-F5344CB8AC3E}">
        <p14:creationId xmlns:p14="http://schemas.microsoft.com/office/powerpoint/2010/main" val="297461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764866" y="1229360"/>
            <a:ext cx="7886700" cy="1042042"/>
          </a:xfrm>
        </p:spPr>
        <p:txBody>
          <a:bodyPr>
            <a:normAutofit/>
          </a:bodyPr>
          <a:lstStyle/>
          <a:p>
            <a:endParaRPr lang="de-DE" dirty="0"/>
          </a:p>
        </p:txBody>
      </p:sp>
      <p:sp>
        <p:nvSpPr>
          <p:cNvPr id="3" name="Inhaltsplatzhalter 2">
            <a:extLst>
              <a:ext uri="{FF2B5EF4-FFF2-40B4-BE49-F238E27FC236}">
                <a16:creationId xmlns:a16="http://schemas.microsoft.com/office/drawing/2014/main" id="{64D76906-D0D2-657C-C963-D129B88A7DF3}"/>
              </a:ext>
            </a:extLst>
          </p:cNvPr>
          <p:cNvSpPr>
            <a:spLocks noGrp="1"/>
          </p:cNvSpPr>
          <p:nvPr>
            <p:ph idx="1"/>
          </p:nvPr>
        </p:nvSpPr>
        <p:spPr>
          <a:xfrm>
            <a:off x="455489" y="2697569"/>
            <a:ext cx="7886700" cy="3907369"/>
          </a:xfrm>
        </p:spPr>
        <p:txBody>
          <a:bodyPr>
            <a:normAutofit/>
          </a:bodyPr>
          <a:lstStyle/>
          <a:p>
            <a:pPr marL="0" indent="0">
              <a:buNone/>
            </a:pPr>
            <a:endParaRPr lang="de-DE" sz="2400" dirty="0">
              <a:effectLst/>
              <a:latin typeface="Brandon Grotesque Medium"/>
              <a:ea typeface="Times New Roman" panose="02020603050405020304" pitchFamily="18" charset="0"/>
            </a:endParaRPr>
          </a:p>
          <a:p>
            <a:pPr marL="0" indent="0">
              <a:buNone/>
            </a:pPr>
            <a:r>
              <a:rPr lang="de-DE" sz="2600" dirty="0">
                <a:effectLst/>
                <a:latin typeface="Brandon Grotesque Medium"/>
                <a:ea typeface="Times New Roman" panose="02020603050405020304" pitchFamily="18" charset="0"/>
              </a:rPr>
              <a:t>1: Die Welt um 1000</a:t>
            </a:r>
          </a:p>
          <a:p>
            <a:pPr marL="0" indent="0">
              <a:buNone/>
            </a:pPr>
            <a:r>
              <a:rPr lang="de-DE" sz="2600" dirty="0">
                <a:latin typeface="Brandon Grotesque Medium"/>
                <a:ea typeface="Times New Roman" panose="02020603050405020304" pitchFamily="18" charset="0"/>
              </a:rPr>
              <a:t>2: Musikanschauung: </a:t>
            </a:r>
            <a:r>
              <a:rPr lang="de-DE" sz="2600" i="1" dirty="0" err="1">
                <a:latin typeface="Brandon Grotesque Medium"/>
                <a:ea typeface="Times New Roman" panose="02020603050405020304" pitchFamily="18" charset="0"/>
              </a:rPr>
              <a:t>musicus</a:t>
            </a:r>
            <a:r>
              <a:rPr lang="de-DE" sz="2600" dirty="0">
                <a:latin typeface="Brandon Grotesque Medium"/>
                <a:ea typeface="Times New Roman" panose="02020603050405020304" pitchFamily="18" charset="0"/>
              </a:rPr>
              <a:t> und </a:t>
            </a:r>
            <a:r>
              <a:rPr lang="de-DE" sz="2600" i="1" dirty="0" err="1">
                <a:latin typeface="Brandon Grotesque Medium"/>
                <a:ea typeface="Times New Roman" panose="02020603050405020304" pitchFamily="18" charset="0"/>
              </a:rPr>
              <a:t>cantus</a:t>
            </a:r>
            <a:endParaRPr lang="de-DE" sz="2600" i="1" dirty="0">
              <a:latin typeface="Brandon Grotesque Medium"/>
              <a:ea typeface="Times New Roman" panose="02020603050405020304" pitchFamily="18" charset="0"/>
            </a:endParaRPr>
          </a:p>
          <a:p>
            <a:pPr marL="0" indent="0">
              <a:buNone/>
            </a:pPr>
            <a:r>
              <a:rPr lang="de-DE" sz="2600" dirty="0">
                <a:effectLst/>
                <a:latin typeface="Brandon Grotesque Medium"/>
                <a:ea typeface="Times New Roman" panose="02020603050405020304" pitchFamily="18" charset="0"/>
              </a:rPr>
              <a:t>	Erster </a:t>
            </a:r>
            <a:r>
              <a:rPr lang="de-DE" sz="2600" dirty="0" err="1">
                <a:effectLst/>
                <a:latin typeface="Brandon Grotesque Medium"/>
                <a:ea typeface="Times New Roman" panose="02020603050405020304" pitchFamily="18" charset="0"/>
              </a:rPr>
              <a:t>Hörteil</a:t>
            </a:r>
            <a:endParaRPr lang="de-DE" sz="2600" dirty="0">
              <a:effectLst/>
              <a:latin typeface="Brandon Grotesque Medium"/>
              <a:ea typeface="Times New Roman" panose="02020603050405020304" pitchFamily="18" charset="0"/>
            </a:endParaRPr>
          </a:p>
          <a:p>
            <a:pPr marL="0" indent="0">
              <a:buNone/>
            </a:pPr>
            <a:r>
              <a:rPr lang="de-DE" sz="2600" dirty="0">
                <a:latin typeface="Brandon Grotesque Medium"/>
                <a:ea typeface="Times New Roman" panose="02020603050405020304" pitchFamily="18" charset="0"/>
              </a:rPr>
              <a:t>3: Schriftlichkeit</a:t>
            </a:r>
          </a:p>
          <a:p>
            <a:pPr marL="0" indent="0">
              <a:buNone/>
            </a:pPr>
            <a:r>
              <a:rPr lang="de-DE" sz="2600" dirty="0">
                <a:effectLst/>
                <a:latin typeface="Brandon Grotesque Medium"/>
                <a:ea typeface="Times New Roman" panose="02020603050405020304" pitchFamily="18" charset="0"/>
              </a:rPr>
              <a:t>4: Karl der Große und das </a:t>
            </a:r>
            <a:r>
              <a:rPr lang="de-DE" sz="2600" dirty="0" err="1">
                <a:effectLst/>
                <a:latin typeface="Brandon Grotesque Medium"/>
                <a:ea typeface="Times New Roman" panose="02020603050405020304" pitchFamily="18" charset="0"/>
              </a:rPr>
              <a:t>Karolingerreich</a:t>
            </a:r>
            <a:endParaRPr lang="de-DE" sz="2600" dirty="0">
              <a:effectLst/>
              <a:latin typeface="Brandon Grotesque Medium"/>
              <a:ea typeface="Times New Roman" panose="02020603050405020304" pitchFamily="18" charset="0"/>
            </a:endParaRPr>
          </a:p>
          <a:p>
            <a:pPr marL="0" indent="0">
              <a:buNone/>
            </a:pPr>
            <a:r>
              <a:rPr lang="de-DE" sz="2600" dirty="0">
                <a:latin typeface="Brandon Grotesque Medium"/>
                <a:ea typeface="Times New Roman" panose="02020603050405020304" pitchFamily="18" charset="0"/>
              </a:rPr>
              <a:t>5: Oralität</a:t>
            </a:r>
          </a:p>
          <a:p>
            <a:pPr marL="0" indent="0">
              <a:buNone/>
            </a:pPr>
            <a:r>
              <a:rPr lang="de-DE" sz="2600" dirty="0">
                <a:effectLst/>
                <a:latin typeface="Brandon Grotesque Medium"/>
                <a:ea typeface="Times New Roman" panose="02020603050405020304" pitchFamily="18" charset="0"/>
              </a:rPr>
              <a:t>	Zweiter </a:t>
            </a:r>
            <a:r>
              <a:rPr lang="de-DE" sz="2600" dirty="0" err="1">
                <a:effectLst/>
                <a:latin typeface="Brandon Grotesque Medium"/>
                <a:ea typeface="Times New Roman" panose="02020603050405020304" pitchFamily="18" charset="0"/>
              </a:rPr>
              <a:t>Hörteil</a:t>
            </a:r>
            <a:endParaRPr lang="de-DE" sz="2600" dirty="0">
              <a:effectLst/>
              <a:latin typeface="Brandon Grotesque Medium"/>
              <a:ea typeface="Times New Roman" panose="02020603050405020304" pitchFamily="18" charset="0"/>
            </a:endParaRPr>
          </a:p>
        </p:txBody>
      </p:sp>
      <p:pic>
        <p:nvPicPr>
          <p:cNvPr id="4" name="Grafik 3">
            <a:extLst>
              <a:ext uri="{FF2B5EF4-FFF2-40B4-BE49-F238E27FC236}">
                <a16:creationId xmlns:a16="http://schemas.microsoft.com/office/drawing/2014/main" id="{1CBE163E-58E4-3A3C-CAC5-69EBC20DD93F}"/>
              </a:ext>
            </a:extLst>
          </p:cNvPr>
          <p:cNvPicPr>
            <a:picLocks noChangeAspect="1"/>
          </p:cNvPicPr>
          <p:nvPr/>
        </p:nvPicPr>
        <p:blipFill>
          <a:blip r:embed="rId2"/>
          <a:stretch>
            <a:fillRect/>
          </a:stretch>
        </p:blipFill>
        <p:spPr>
          <a:xfrm>
            <a:off x="3660873" y="0"/>
            <a:ext cx="5400000" cy="3600000"/>
          </a:xfrm>
          <a:prstGeom prst="rect">
            <a:avLst/>
          </a:prstGeom>
        </p:spPr>
      </p:pic>
    </p:spTree>
    <p:extLst>
      <p:ext uri="{BB962C8B-B14F-4D97-AF65-F5344CB8AC3E}">
        <p14:creationId xmlns:p14="http://schemas.microsoft.com/office/powerpoint/2010/main" val="2409124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FED73C-97D2-344F-4DEA-E3A6882D3DA2}"/>
              </a:ext>
            </a:extLst>
          </p:cNvPr>
          <p:cNvSpPr>
            <a:spLocks noGrp="1"/>
          </p:cNvSpPr>
          <p:nvPr>
            <p:ph idx="1"/>
          </p:nvPr>
        </p:nvSpPr>
        <p:spPr>
          <a:xfrm>
            <a:off x="120650" y="1625213"/>
            <a:ext cx="7886700" cy="3907369"/>
          </a:xfrm>
        </p:spPr>
        <p:txBody>
          <a:bodyPr>
            <a:normAutofit/>
          </a:bodyPr>
          <a:lstStyle/>
          <a:p>
            <a:pPr marL="0" indent="0">
              <a:buNone/>
            </a:pPr>
            <a:r>
              <a:rPr lang="de-DE" sz="2000" dirty="0"/>
              <a:t>Neumen </a:t>
            </a:r>
          </a:p>
          <a:p>
            <a:pPr marL="0" indent="0">
              <a:buNone/>
            </a:pPr>
            <a:r>
              <a:rPr lang="de-DE" sz="2000" dirty="0"/>
              <a:t>Kloster Einsiedeln.</a:t>
            </a:r>
          </a:p>
          <a:p>
            <a:pPr marL="0" indent="0">
              <a:buNone/>
            </a:pPr>
            <a:r>
              <a:rPr lang="de-DE" sz="2000" dirty="0"/>
              <a:t>Benediktinerkloster in der Schweiz,</a:t>
            </a:r>
          </a:p>
          <a:p>
            <a:pPr marL="0" indent="0">
              <a:buNone/>
            </a:pPr>
            <a:r>
              <a:rPr lang="de-DE" sz="2000" dirty="0"/>
              <a:t>gegründet 934</a:t>
            </a:r>
          </a:p>
        </p:txBody>
      </p:sp>
      <p:pic>
        <p:nvPicPr>
          <p:cNvPr id="6" name="Grafik 5">
            <a:extLst>
              <a:ext uri="{FF2B5EF4-FFF2-40B4-BE49-F238E27FC236}">
                <a16:creationId xmlns:a16="http://schemas.microsoft.com/office/drawing/2014/main" id="{9F078E0E-1324-2624-72D9-C59A78C9B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55" y="-171000"/>
            <a:ext cx="13051034" cy="7200000"/>
          </a:xfrm>
          <a:prstGeom prst="rect">
            <a:avLst/>
          </a:prstGeom>
        </p:spPr>
      </p:pic>
      <p:pic>
        <p:nvPicPr>
          <p:cNvPr id="9" name="Grafik 8">
            <a:extLst>
              <a:ext uri="{FF2B5EF4-FFF2-40B4-BE49-F238E27FC236}">
                <a16:creationId xmlns:a16="http://schemas.microsoft.com/office/drawing/2014/main" id="{5CEE929B-6A83-4D40-7CDF-AD4FDEB1D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489" y="3618000"/>
            <a:ext cx="5937489" cy="3240000"/>
          </a:xfrm>
          <a:prstGeom prst="rect">
            <a:avLst/>
          </a:prstGeom>
        </p:spPr>
      </p:pic>
    </p:spTree>
    <p:extLst>
      <p:ext uri="{BB962C8B-B14F-4D97-AF65-F5344CB8AC3E}">
        <p14:creationId xmlns:p14="http://schemas.microsoft.com/office/powerpoint/2010/main" val="133086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74BA9-2D1E-ABE3-CC77-6F63800AEF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4B2FD2-033D-2B4D-4D1A-48BCC0E19077}"/>
              </a:ext>
            </a:extLst>
          </p:cNvPr>
          <p:cNvSpPr>
            <a:spLocks noGrp="1"/>
          </p:cNvSpPr>
          <p:nvPr>
            <p:ph type="title"/>
          </p:nvPr>
        </p:nvSpPr>
        <p:spPr>
          <a:xfrm>
            <a:off x="628650" y="836387"/>
            <a:ext cx="7886700" cy="1042042"/>
          </a:xfrm>
        </p:spPr>
        <p:txBody>
          <a:bodyPr>
            <a:normAutofit fontScale="90000"/>
          </a:bodyPr>
          <a:lstStyle/>
          <a:p>
            <a:pPr marL="0" indent="0" algn="ctr"/>
            <a:br>
              <a:rPr lang="de-DE" sz="3100" dirty="0">
                <a:latin typeface="Brandon Grotesque Medium"/>
                <a:ea typeface="Times New Roman" panose="02020603050405020304" pitchFamily="18" charset="0"/>
              </a:rPr>
            </a:br>
            <a:r>
              <a:rPr lang="de-DE" sz="3100" dirty="0">
                <a:latin typeface="Brandon Grotesque Medium"/>
                <a:ea typeface="Times New Roman" panose="02020603050405020304" pitchFamily="18" charset="0"/>
              </a:rPr>
              <a:t>4. Teil: Karl der Große und das </a:t>
            </a:r>
            <a:r>
              <a:rPr lang="de-DE" sz="3100" dirty="0" err="1">
                <a:latin typeface="Brandon Grotesque Medium"/>
                <a:ea typeface="Times New Roman" panose="02020603050405020304" pitchFamily="18" charset="0"/>
              </a:rPr>
              <a:t>Karolingerreich</a:t>
            </a:r>
            <a:br>
              <a:rPr lang="de-DE" sz="3100" dirty="0">
                <a:latin typeface="Brandon Grotesque Medium"/>
                <a:ea typeface="Times New Roman" panose="02020603050405020304" pitchFamily="18" charset="0"/>
              </a:rPr>
            </a:br>
            <a:r>
              <a:rPr lang="de-DE" sz="3100" dirty="0">
                <a:latin typeface="Brandon Grotesque Medium"/>
                <a:ea typeface="Times New Roman" panose="02020603050405020304" pitchFamily="18" charset="0"/>
              </a:rPr>
              <a:t>Krönung Karl des Großen durch Papst Leo III. zum Kaiser (800)</a:t>
            </a:r>
            <a:br>
              <a:rPr lang="de-DE" sz="3100" dirty="0">
                <a:latin typeface="Brandon Grotesque Medium"/>
                <a:ea typeface="Times New Roman" panose="02020603050405020304" pitchFamily="18" charset="0"/>
              </a:rPr>
            </a:br>
            <a:endParaRPr lang="de-DE" sz="3100" dirty="0"/>
          </a:p>
        </p:txBody>
      </p:sp>
      <p:sp>
        <p:nvSpPr>
          <p:cNvPr id="3" name="Inhaltsplatzhalter 2">
            <a:extLst>
              <a:ext uri="{FF2B5EF4-FFF2-40B4-BE49-F238E27FC236}">
                <a16:creationId xmlns:a16="http://schemas.microsoft.com/office/drawing/2014/main" id="{0ED1EEA1-47C7-A7DB-E260-A4304F8E95A7}"/>
              </a:ext>
            </a:extLst>
          </p:cNvPr>
          <p:cNvSpPr>
            <a:spLocks noGrp="1"/>
          </p:cNvSpPr>
          <p:nvPr>
            <p:ph idx="1"/>
          </p:nvPr>
        </p:nvSpPr>
        <p:spPr>
          <a:xfrm>
            <a:off x="247630" y="2457903"/>
            <a:ext cx="7886700" cy="3907369"/>
          </a:xfrm>
        </p:spPr>
        <p:txBody>
          <a:bodyPr>
            <a:normAutofit/>
          </a:bodyPr>
          <a:lstStyle/>
          <a:p>
            <a:pPr marL="0" indent="0">
              <a:buNone/>
            </a:pPr>
            <a:endParaRPr lang="de-DE" sz="2000" dirty="0">
              <a:effectLst/>
              <a:latin typeface="Brandon Grotesque Medium"/>
              <a:ea typeface="Times New Roman" panose="02020603050405020304" pitchFamily="18" charset="0"/>
            </a:endParaRPr>
          </a:p>
        </p:txBody>
      </p:sp>
      <p:pic>
        <p:nvPicPr>
          <p:cNvPr id="5" name="Grafik 4">
            <a:extLst>
              <a:ext uri="{FF2B5EF4-FFF2-40B4-BE49-F238E27FC236}">
                <a16:creationId xmlns:a16="http://schemas.microsoft.com/office/drawing/2014/main" id="{08C339B5-C6E4-7C34-8366-DAE9BF3ED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289" y="1968070"/>
            <a:ext cx="6685714" cy="4680000"/>
          </a:xfrm>
          <a:prstGeom prst="rect">
            <a:avLst/>
          </a:prstGeom>
        </p:spPr>
      </p:pic>
    </p:spTree>
    <p:extLst>
      <p:ext uri="{BB962C8B-B14F-4D97-AF65-F5344CB8AC3E}">
        <p14:creationId xmlns:p14="http://schemas.microsoft.com/office/powerpoint/2010/main" val="3175406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30BED-5EBF-D9E2-C1D4-389C1A9A06DE}"/>
              </a:ext>
            </a:extLst>
          </p:cNvPr>
          <p:cNvSpPr>
            <a:spLocks noGrp="1"/>
          </p:cNvSpPr>
          <p:nvPr>
            <p:ph type="title"/>
          </p:nvPr>
        </p:nvSpPr>
        <p:spPr>
          <a:xfrm>
            <a:off x="628650" y="783749"/>
            <a:ext cx="7886700" cy="1042042"/>
          </a:xfrm>
        </p:spPr>
        <p:txBody>
          <a:bodyPr>
            <a:normAutofit/>
          </a:bodyPr>
          <a:lstStyle/>
          <a:p>
            <a:pPr algn="ctr"/>
            <a:r>
              <a:rPr lang="de-DE" sz="3200" dirty="0"/>
              <a:t>5. Teil: Oralität</a:t>
            </a:r>
          </a:p>
        </p:txBody>
      </p:sp>
      <p:sp>
        <p:nvSpPr>
          <p:cNvPr id="3" name="Inhaltsplatzhalter 2">
            <a:extLst>
              <a:ext uri="{FF2B5EF4-FFF2-40B4-BE49-F238E27FC236}">
                <a16:creationId xmlns:a16="http://schemas.microsoft.com/office/drawing/2014/main" id="{A1A76C98-4E2D-3564-546E-152ACBD4C4A8}"/>
              </a:ext>
            </a:extLst>
          </p:cNvPr>
          <p:cNvSpPr>
            <a:spLocks noGrp="1"/>
          </p:cNvSpPr>
          <p:nvPr>
            <p:ph idx="1"/>
          </p:nvPr>
        </p:nvSpPr>
        <p:spPr>
          <a:xfrm>
            <a:off x="721734" y="1896291"/>
            <a:ext cx="7886700" cy="3907369"/>
          </a:xfrm>
        </p:spPr>
        <p:txBody>
          <a:bodyPr>
            <a:normAutofit fontScale="85000" lnSpcReduction="20000"/>
          </a:bodyPr>
          <a:lstStyle/>
          <a:p>
            <a:pPr marL="0" indent="0">
              <a:buNone/>
            </a:pPr>
            <a:r>
              <a:rPr lang="de-DE" kern="0" dirty="0">
                <a:latin typeface="Brandon Grotesque Medium"/>
                <a:ea typeface="Times New Roman" panose="02020603050405020304" pitchFamily="18" charset="0"/>
              </a:rPr>
              <a:t>„Wir alle sind Noten in Partituren gewöhnt und wir betrachten sie als Zeichen, durch die Komponisten ihre Werke unmittelbar kodieren, als Anweisungen für Interpreten, als Gegenstand der Analyse […] Wir alle haben deshalb Mühe zu verstehen, wie eine ferne und komplexe Musikkultur, die wir als Vorläufer unserer eigenen ansehen, ohne Noten und Partituren ausgekommen ist.“ Deshalb, so </a:t>
            </a:r>
            <a:r>
              <a:rPr lang="de-DE" b="1" kern="0" dirty="0">
                <a:latin typeface="Brandon Grotesque Medium"/>
                <a:ea typeface="Times New Roman" panose="02020603050405020304" pitchFamily="18" charset="0"/>
              </a:rPr>
              <a:t>Leo </a:t>
            </a:r>
            <a:r>
              <a:rPr lang="de-DE" b="1" kern="0" dirty="0" err="1">
                <a:latin typeface="Brandon Grotesque Medium"/>
                <a:ea typeface="Times New Roman" panose="02020603050405020304" pitchFamily="18" charset="0"/>
              </a:rPr>
              <a:t>Treitler</a:t>
            </a:r>
            <a:r>
              <a:rPr lang="de-DE" kern="0" dirty="0">
                <a:latin typeface="Brandon Grotesque Medium"/>
                <a:ea typeface="Times New Roman" panose="02020603050405020304" pitchFamily="18" charset="0"/>
              </a:rPr>
              <a:t>, bestehe die „Gefahr […], den geschichtlichen Gegenstand aus dem Mittelalter […] modernen Ideen und Erwartungen unterzuordnen. Geprägt von „unserer eigenen Erfahrung der Abhängigkeit von Schrift“ seien wir nicht wirklich in der Lage, „Urteile über Beschaffenheit und Umfang […der] Gedächtniskapazitäten“ von Menschen zu fällen, die „ohne die Stütze der Schrift alles erlernen und sich einprägen.“ </a:t>
            </a:r>
            <a:endParaRPr lang="de-DE" dirty="0">
              <a:latin typeface="Brandon Grotesque Medium"/>
            </a:endParaRPr>
          </a:p>
          <a:p>
            <a:endParaRPr lang="de-DE" dirty="0"/>
          </a:p>
        </p:txBody>
      </p:sp>
    </p:spTree>
    <p:extLst>
      <p:ext uri="{BB962C8B-B14F-4D97-AF65-F5344CB8AC3E}">
        <p14:creationId xmlns:p14="http://schemas.microsoft.com/office/powerpoint/2010/main" val="176187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79AEC-D1A6-95E5-DFB3-ED9AA86ED6F6}"/>
              </a:ext>
            </a:extLst>
          </p:cNvPr>
          <p:cNvSpPr>
            <a:spLocks noGrp="1"/>
          </p:cNvSpPr>
          <p:nvPr>
            <p:ph type="title"/>
          </p:nvPr>
        </p:nvSpPr>
        <p:spPr>
          <a:xfrm>
            <a:off x="492434" y="3429000"/>
            <a:ext cx="7886700" cy="1042042"/>
          </a:xfrm>
        </p:spPr>
        <p:txBody>
          <a:bodyPr>
            <a:noAutofit/>
          </a:bodyPr>
          <a:lstStyle/>
          <a:p>
            <a:r>
              <a:rPr lang="de-DE" sz="2800" dirty="0"/>
              <a:t>Marshall McLuhan</a:t>
            </a:r>
            <a:br>
              <a:rPr lang="de-DE" sz="2800" dirty="0"/>
            </a:br>
            <a:r>
              <a:rPr lang="de-DE" sz="2800" dirty="0"/>
              <a:t>1911-1980</a:t>
            </a:r>
            <a:br>
              <a:rPr lang="de-DE" sz="2800" dirty="0"/>
            </a:br>
            <a:r>
              <a:rPr lang="de-DE" sz="2800" dirty="0"/>
              <a:t>Philosoph, Kommunikations-</a:t>
            </a:r>
            <a:br>
              <a:rPr lang="de-DE" sz="2800" dirty="0"/>
            </a:br>
            <a:r>
              <a:rPr lang="de-DE" sz="2800" dirty="0" err="1"/>
              <a:t>wissenschaftler</a:t>
            </a:r>
            <a:br>
              <a:rPr lang="de-DE" sz="2800" dirty="0"/>
            </a:br>
            <a:br>
              <a:rPr lang="de-DE" sz="2800" dirty="0"/>
            </a:br>
            <a:r>
              <a:rPr lang="de-DE" sz="2800" dirty="0"/>
              <a:t>erschienen 1962</a:t>
            </a:r>
            <a:br>
              <a:rPr lang="de-DE" sz="2800" dirty="0"/>
            </a:br>
            <a:br>
              <a:rPr lang="de-DE" sz="2800" dirty="0"/>
            </a:br>
            <a:r>
              <a:rPr lang="de-DE" sz="2800" dirty="0"/>
              <a:t>Welt, die nach Druck der </a:t>
            </a:r>
            <a:br>
              <a:rPr lang="de-DE" sz="2800" dirty="0"/>
            </a:br>
            <a:r>
              <a:rPr lang="de-DE" sz="2800" dirty="0"/>
              <a:t>Gutenberg-Bibel 1452-54</a:t>
            </a:r>
            <a:br>
              <a:rPr lang="de-DE" sz="2800" dirty="0"/>
            </a:br>
            <a:r>
              <a:rPr lang="de-DE" sz="2800" dirty="0"/>
              <a:t>vom Buch als Leitmedium</a:t>
            </a:r>
            <a:br>
              <a:rPr lang="de-DE" sz="2800" dirty="0"/>
            </a:br>
            <a:r>
              <a:rPr lang="de-DE" sz="2800" dirty="0"/>
              <a:t>geprägt war</a:t>
            </a:r>
            <a:br>
              <a:rPr lang="de-DE" sz="2800" dirty="0"/>
            </a:br>
            <a:endParaRPr lang="de-DE" sz="2800" dirty="0"/>
          </a:p>
        </p:txBody>
      </p:sp>
      <p:sp>
        <p:nvSpPr>
          <p:cNvPr id="3" name="Inhaltsplatzhalter 2">
            <a:extLst>
              <a:ext uri="{FF2B5EF4-FFF2-40B4-BE49-F238E27FC236}">
                <a16:creationId xmlns:a16="http://schemas.microsoft.com/office/drawing/2014/main" id="{6C74B471-1084-A807-FDCB-A53C8353F969}"/>
              </a:ext>
            </a:extLst>
          </p:cNvPr>
          <p:cNvSpPr>
            <a:spLocks noGrp="1"/>
          </p:cNvSpPr>
          <p:nvPr>
            <p:ph idx="1"/>
          </p:nvPr>
        </p:nvSpPr>
        <p:spPr/>
        <p:txBody>
          <a:bodyPr/>
          <a:lstStyle/>
          <a:p>
            <a:endParaRPr lang="de-DE" dirty="0"/>
          </a:p>
          <a:p>
            <a:endParaRPr lang="de-DE" dirty="0"/>
          </a:p>
        </p:txBody>
      </p:sp>
      <p:pic>
        <p:nvPicPr>
          <p:cNvPr id="4" name="Grafik 3">
            <a:extLst>
              <a:ext uri="{FF2B5EF4-FFF2-40B4-BE49-F238E27FC236}">
                <a16:creationId xmlns:a16="http://schemas.microsoft.com/office/drawing/2014/main" id="{A95D4480-96C6-2E3D-F737-7C7A2DE9E497}"/>
              </a:ext>
            </a:extLst>
          </p:cNvPr>
          <p:cNvPicPr>
            <a:picLocks noChangeAspect="1"/>
          </p:cNvPicPr>
          <p:nvPr/>
        </p:nvPicPr>
        <p:blipFill>
          <a:blip r:embed="rId2"/>
          <a:stretch>
            <a:fillRect/>
          </a:stretch>
        </p:blipFill>
        <p:spPr>
          <a:xfrm>
            <a:off x="4950737" y="9000"/>
            <a:ext cx="4193263" cy="6840000"/>
          </a:xfrm>
          <a:prstGeom prst="rect">
            <a:avLst/>
          </a:prstGeom>
        </p:spPr>
      </p:pic>
    </p:spTree>
    <p:extLst>
      <p:ext uri="{BB962C8B-B14F-4D97-AF65-F5344CB8AC3E}">
        <p14:creationId xmlns:p14="http://schemas.microsoft.com/office/powerpoint/2010/main" val="216584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0896-DF74-46CD-D10D-299F64E9E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DC5625-4C40-DAFA-FBC9-3D8DBE74155B}"/>
              </a:ext>
            </a:extLst>
          </p:cNvPr>
          <p:cNvSpPr>
            <a:spLocks noGrp="1"/>
          </p:cNvSpPr>
          <p:nvPr>
            <p:ph type="title"/>
          </p:nvPr>
        </p:nvSpPr>
        <p:spPr>
          <a:xfrm>
            <a:off x="628650" y="2790306"/>
            <a:ext cx="7886700" cy="1042042"/>
          </a:xfrm>
        </p:spPr>
        <p:txBody>
          <a:bodyPr>
            <a:noAutofit/>
          </a:bodyPr>
          <a:lstStyle/>
          <a:p>
            <a:pPr>
              <a:lnSpc>
                <a:spcPts val="3400"/>
              </a:lnSpc>
            </a:pPr>
            <a:br>
              <a:rPr lang="de-DE" sz="3200" dirty="0"/>
            </a:br>
            <a:br>
              <a:rPr lang="de-DE" sz="3200" dirty="0"/>
            </a:br>
            <a:r>
              <a:rPr lang="de-DE" sz="3200" dirty="0"/>
              <a:t>2. </a:t>
            </a:r>
            <a:r>
              <a:rPr lang="de-DE" sz="3200" dirty="0" err="1"/>
              <a:t>Hörteil</a:t>
            </a:r>
            <a:br>
              <a:rPr lang="de-DE" sz="3200" dirty="0"/>
            </a:br>
            <a:r>
              <a:rPr lang="de-DE" sz="3200" dirty="0"/>
              <a:t>Klangbeispiel: </a:t>
            </a:r>
            <a:br>
              <a:rPr lang="de-DE" sz="3200" dirty="0"/>
            </a:br>
            <a:r>
              <a:rPr lang="de-DE" sz="3200" dirty="0"/>
              <a:t>Sequenz: Dies </a:t>
            </a:r>
            <a:r>
              <a:rPr lang="de-DE" sz="3200" dirty="0" err="1"/>
              <a:t>irae</a:t>
            </a:r>
            <a:br>
              <a:rPr lang="de-DE" sz="3200" dirty="0"/>
            </a:br>
            <a:br>
              <a:rPr lang="de-DE" sz="3200" dirty="0"/>
            </a:br>
            <a:r>
              <a:rPr lang="de-DE" sz="2200" dirty="0"/>
              <a:t>Hans Memling:</a:t>
            </a:r>
            <a:br>
              <a:rPr lang="de-DE" sz="2200" dirty="0"/>
            </a:br>
            <a:r>
              <a:rPr lang="de-DE" sz="2200" i="1" dirty="0"/>
              <a:t>Das jüngste Gericht</a:t>
            </a:r>
            <a:br>
              <a:rPr lang="de-DE" sz="2200" dirty="0"/>
            </a:br>
            <a:r>
              <a:rPr lang="de-DE" sz="2200" dirty="0"/>
              <a:t>(1467-1471)</a:t>
            </a:r>
            <a:br>
              <a:rPr lang="de-DE" sz="1800" dirty="0">
                <a:effectLst/>
                <a:latin typeface="Times New Roman" panose="02020603050405020304" pitchFamily="18" charset="0"/>
                <a:ea typeface="Times New Roman" panose="02020603050405020304" pitchFamily="18" charset="0"/>
              </a:rPr>
            </a:br>
            <a:br>
              <a:rPr lang="de-DE" sz="3200" dirty="0"/>
            </a:br>
            <a:endParaRPr lang="de-DE" sz="3200" dirty="0"/>
          </a:p>
        </p:txBody>
      </p:sp>
      <p:pic>
        <p:nvPicPr>
          <p:cNvPr id="5" name="Inhaltsplatzhalter 4">
            <a:extLst>
              <a:ext uri="{FF2B5EF4-FFF2-40B4-BE49-F238E27FC236}">
                <a16:creationId xmlns:a16="http://schemas.microsoft.com/office/drawing/2014/main" id="{C022BBFF-234A-5769-913C-0B1A285346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0650" y="18000"/>
            <a:ext cx="4933350" cy="6840000"/>
          </a:xfrm>
        </p:spPr>
      </p:pic>
    </p:spTree>
    <p:extLst>
      <p:ext uri="{BB962C8B-B14F-4D97-AF65-F5344CB8AC3E}">
        <p14:creationId xmlns:p14="http://schemas.microsoft.com/office/powerpoint/2010/main" val="3120930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89CF-829D-E604-BA8B-F3C9352C7C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586851-AF14-B49E-FB35-C4482D8599AD}"/>
              </a:ext>
            </a:extLst>
          </p:cNvPr>
          <p:cNvSpPr>
            <a:spLocks noGrp="1"/>
          </p:cNvSpPr>
          <p:nvPr>
            <p:ph type="title"/>
          </p:nvPr>
        </p:nvSpPr>
        <p:spPr/>
        <p:txBody>
          <a:bodyPr>
            <a:noAutofit/>
          </a:bodyPr>
          <a:lstStyle/>
          <a:p>
            <a:br>
              <a:rPr lang="de-DE" sz="3200" dirty="0"/>
            </a:br>
            <a:br>
              <a:rPr lang="de-DE" sz="3200" dirty="0"/>
            </a:br>
            <a:br>
              <a:rPr lang="de-DE" sz="3200" dirty="0"/>
            </a:br>
            <a:br>
              <a:rPr lang="de-DE" sz="3200" dirty="0"/>
            </a:br>
            <a:br>
              <a:rPr lang="de-DE" sz="3200" dirty="0"/>
            </a:br>
            <a:br>
              <a:rPr lang="de-DE" sz="3200" dirty="0"/>
            </a:br>
            <a:endParaRPr lang="de-DE" sz="3200" dirty="0"/>
          </a:p>
        </p:txBody>
      </p:sp>
      <p:sp>
        <p:nvSpPr>
          <p:cNvPr id="3" name="Inhaltsplatzhalter 2">
            <a:extLst>
              <a:ext uri="{FF2B5EF4-FFF2-40B4-BE49-F238E27FC236}">
                <a16:creationId xmlns:a16="http://schemas.microsoft.com/office/drawing/2014/main" id="{D3AEC330-BA68-278A-5F35-10175901B39A}"/>
              </a:ext>
            </a:extLst>
          </p:cNvPr>
          <p:cNvSpPr>
            <a:spLocks noGrp="1"/>
          </p:cNvSpPr>
          <p:nvPr>
            <p:ph idx="1"/>
          </p:nvPr>
        </p:nvSpPr>
        <p:spPr>
          <a:xfrm>
            <a:off x="681739" y="1710860"/>
            <a:ext cx="7886700" cy="3907369"/>
          </a:xfrm>
        </p:spPr>
        <p:txBody>
          <a:bodyPr>
            <a:noAutofit/>
          </a:bodyPr>
          <a:lstStyle/>
          <a:p>
            <a:pPr marL="0" indent="0">
              <a:buNone/>
            </a:pPr>
            <a:r>
              <a:rPr lang="de-DE" sz="2200" dirty="0">
                <a:latin typeface="Brandon Grotesque Medium"/>
              </a:rPr>
              <a:t>Die mittelalterlichen Gelehrten „haben gesucht und aufgespürt, ruhelos, ständig unterwegs, jene Gelehrten der düsteren, spärlich beleuchteten Zellen, der engen Kammern des Mittelalters, sind unter endlosen Strapazen der Kunde von Handschriften gefolgt, haben in wochenlang anhaltender Mühe unter hohen Kosten die Texte abgeschrieben, Pergamentblatt um Pergamentblatt, Federkiel um Federkiel, haben das Abgeschriebene ausgelegt, seine Sprache, seine Gedanken, seine Botschaften nachgeahmt, es lehrend und preisend propagiert und ein grenzenloses Interesse, ein unstillbares Verlangen nach seiner aneignenden »Wiedergeburt« geweckt, waren der Neugier und dem </a:t>
            </a:r>
            <a:r>
              <a:rPr lang="de-DE" sz="2200" dirty="0" err="1">
                <a:latin typeface="Brandon Grotesque Medium"/>
              </a:rPr>
              <a:t>Wissenwollen</a:t>
            </a:r>
            <a:r>
              <a:rPr lang="de-DE" sz="2200" dirty="0">
                <a:latin typeface="Brandon Grotesque Medium"/>
              </a:rPr>
              <a:t> verfallen, das sich an den antiken Autoren maß und sie zu übertreffen suchte, offen für alles Neue aus Byzanz, dem Morgenland und der Kultur der Araber.“</a:t>
            </a:r>
          </a:p>
          <a:p>
            <a:pPr marL="0" indent="0">
              <a:buNone/>
            </a:pPr>
            <a:r>
              <a:rPr lang="de-DE" sz="2200" b="1" dirty="0">
                <a:latin typeface="Brandon Grotesque Medium"/>
              </a:rPr>
              <a:t>Johannes Fried und Jonas </a:t>
            </a:r>
            <a:r>
              <a:rPr lang="de-DE" sz="2200" b="1" dirty="0" err="1">
                <a:latin typeface="Brandon Grotesque Medium"/>
              </a:rPr>
              <a:t>Gudian</a:t>
            </a:r>
            <a:endParaRPr lang="de-DE" sz="2200" b="1" dirty="0">
              <a:latin typeface="Brandon Grotesque Medium"/>
            </a:endParaRPr>
          </a:p>
        </p:txBody>
      </p:sp>
    </p:spTree>
    <p:extLst>
      <p:ext uri="{BB962C8B-B14F-4D97-AF65-F5344CB8AC3E}">
        <p14:creationId xmlns:p14="http://schemas.microsoft.com/office/powerpoint/2010/main" val="301230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512945" y="5293360"/>
            <a:ext cx="7886700" cy="1042042"/>
          </a:xfrm>
        </p:spPr>
        <p:txBody>
          <a:bodyPr>
            <a:normAutofit/>
          </a:bodyPr>
          <a:lstStyle/>
          <a:p>
            <a:r>
              <a:rPr lang="de-DE" sz="2200" dirty="0"/>
              <a:t>Rechnung über Ausgaben </a:t>
            </a:r>
            <a:br>
              <a:rPr lang="de-DE" sz="2200" dirty="0"/>
            </a:br>
            <a:r>
              <a:rPr lang="de-DE" sz="2200" dirty="0"/>
              <a:t>zum Osterspiel / </a:t>
            </a:r>
            <a:r>
              <a:rPr lang="de-DE" sz="2200" dirty="0" err="1"/>
              <a:t>visitatio</a:t>
            </a:r>
            <a:r>
              <a:rPr lang="de-DE" sz="2200" dirty="0"/>
              <a:t> </a:t>
            </a:r>
            <a:r>
              <a:rPr lang="de-DE" sz="2200" dirty="0" err="1"/>
              <a:t>sepulchri</a:t>
            </a:r>
            <a:endParaRPr lang="de-DE" sz="2200" dirty="0"/>
          </a:p>
        </p:txBody>
      </p:sp>
      <p:pic>
        <p:nvPicPr>
          <p:cNvPr id="5" name="Inhaltsplatzhalter 4">
            <a:extLst>
              <a:ext uri="{FF2B5EF4-FFF2-40B4-BE49-F238E27FC236}">
                <a16:creationId xmlns:a16="http://schemas.microsoft.com/office/drawing/2014/main" id="{F686C8DA-21E0-F68A-2FD3-09A6939476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2945" y="1216171"/>
            <a:ext cx="4622723" cy="3908425"/>
          </a:xfrm>
        </p:spPr>
      </p:pic>
      <p:pic>
        <p:nvPicPr>
          <p:cNvPr id="3" name="Grafik 2">
            <a:extLst>
              <a:ext uri="{FF2B5EF4-FFF2-40B4-BE49-F238E27FC236}">
                <a16:creationId xmlns:a16="http://schemas.microsoft.com/office/drawing/2014/main" id="{7A48EF6E-3059-F3D8-9311-3A278E3F68C1}"/>
              </a:ext>
            </a:extLst>
          </p:cNvPr>
          <p:cNvPicPr>
            <a:picLocks noChangeAspect="1"/>
          </p:cNvPicPr>
          <p:nvPr/>
        </p:nvPicPr>
        <p:blipFill>
          <a:blip r:embed="rId3"/>
          <a:stretch>
            <a:fillRect/>
          </a:stretch>
        </p:blipFill>
        <p:spPr>
          <a:xfrm>
            <a:off x="2678545" y="1216171"/>
            <a:ext cx="9144000" cy="5046517"/>
          </a:xfrm>
          <a:prstGeom prst="rect">
            <a:avLst/>
          </a:prstGeom>
        </p:spPr>
      </p:pic>
    </p:spTree>
    <p:extLst>
      <p:ext uri="{BB962C8B-B14F-4D97-AF65-F5344CB8AC3E}">
        <p14:creationId xmlns:p14="http://schemas.microsoft.com/office/powerpoint/2010/main" val="5510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EDBBE-DF45-56EF-D99C-9CBD08E50E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C17582-5106-1484-F528-55C6A2AA0482}"/>
              </a:ext>
            </a:extLst>
          </p:cNvPr>
          <p:cNvSpPr>
            <a:spLocks noGrp="1"/>
          </p:cNvSpPr>
          <p:nvPr>
            <p:ph type="title"/>
          </p:nvPr>
        </p:nvSpPr>
        <p:spPr>
          <a:xfrm>
            <a:off x="704481" y="1080387"/>
            <a:ext cx="7886700" cy="1042042"/>
          </a:xfrm>
        </p:spPr>
        <p:txBody>
          <a:bodyPr>
            <a:noAutofit/>
          </a:bodyPr>
          <a:lstStyle/>
          <a:p>
            <a:pPr algn="ctr">
              <a:lnSpc>
                <a:spcPct val="80000"/>
              </a:lnSpc>
            </a:pPr>
            <a:br>
              <a:rPr lang="de-DE" sz="2800" dirty="0"/>
            </a:br>
            <a:r>
              <a:rPr lang="de-DE" sz="2800" dirty="0"/>
              <a:t>Klangbeispiel: </a:t>
            </a:r>
            <a:r>
              <a:rPr lang="de-DE" sz="2800" dirty="0" err="1"/>
              <a:t>Visitatio</a:t>
            </a:r>
            <a:r>
              <a:rPr lang="de-DE" sz="2800" dirty="0"/>
              <a:t> </a:t>
            </a:r>
            <a:r>
              <a:rPr lang="de-DE" sz="2800" dirty="0" err="1"/>
              <a:t>Sepulchri</a:t>
            </a:r>
            <a:r>
              <a:rPr lang="de-DE" sz="2800"/>
              <a:t>, 12</a:t>
            </a:r>
            <a:r>
              <a:rPr lang="de-DE" sz="2800" dirty="0"/>
              <a:t>./13. Jh.</a:t>
            </a:r>
            <a:br>
              <a:rPr lang="de-DE" sz="2800" dirty="0"/>
            </a:br>
            <a:r>
              <a:rPr lang="de-DE" sz="2800" dirty="0"/>
              <a:t>van Eyck: Die drei Marien am Grab (ca. 1410-20)</a:t>
            </a:r>
            <a:br>
              <a:rPr lang="de-DE" sz="2800" dirty="0">
                <a:effectLst/>
                <a:latin typeface="Times New Roman" panose="02020603050405020304" pitchFamily="18" charset="0"/>
                <a:ea typeface="Times New Roman" panose="02020603050405020304" pitchFamily="18" charset="0"/>
              </a:rPr>
            </a:br>
            <a:br>
              <a:rPr lang="de-DE" sz="3200" dirty="0"/>
            </a:br>
            <a:endParaRPr lang="de-DE" sz="3200" dirty="0"/>
          </a:p>
        </p:txBody>
      </p:sp>
      <p:sp>
        <p:nvSpPr>
          <p:cNvPr id="7" name="Inhaltsplatzhalter 6">
            <a:extLst>
              <a:ext uri="{FF2B5EF4-FFF2-40B4-BE49-F238E27FC236}">
                <a16:creationId xmlns:a16="http://schemas.microsoft.com/office/drawing/2014/main" id="{A6F4B77F-34E3-0CBA-F6D6-D7FFC6DFF24E}"/>
              </a:ext>
            </a:extLst>
          </p:cNvPr>
          <p:cNvSpPr>
            <a:spLocks noGrp="1"/>
          </p:cNvSpPr>
          <p:nvPr>
            <p:ph idx="1"/>
          </p:nvPr>
        </p:nvSpPr>
        <p:spPr/>
        <p:txBody>
          <a:bodyPr/>
          <a:lstStyle/>
          <a:p>
            <a:endParaRPr lang="de-DE" dirty="0"/>
          </a:p>
        </p:txBody>
      </p:sp>
      <p:pic>
        <p:nvPicPr>
          <p:cNvPr id="8" name="Grafik 7">
            <a:extLst>
              <a:ext uri="{FF2B5EF4-FFF2-40B4-BE49-F238E27FC236}">
                <a16:creationId xmlns:a16="http://schemas.microsoft.com/office/drawing/2014/main" id="{B0D6AA1F-7D89-98EB-A144-88AD76A21C9B}"/>
              </a:ext>
            </a:extLst>
          </p:cNvPr>
          <p:cNvPicPr>
            <a:picLocks noChangeAspect="1"/>
          </p:cNvPicPr>
          <p:nvPr/>
        </p:nvPicPr>
        <p:blipFill>
          <a:blip r:embed="rId2"/>
          <a:stretch>
            <a:fillRect/>
          </a:stretch>
        </p:blipFill>
        <p:spPr>
          <a:xfrm>
            <a:off x="1460639" y="1818000"/>
            <a:ext cx="6222721" cy="5040000"/>
          </a:xfrm>
          <a:prstGeom prst="rect">
            <a:avLst/>
          </a:prstGeom>
        </p:spPr>
      </p:pic>
    </p:spTree>
    <p:extLst>
      <p:ext uri="{BB962C8B-B14F-4D97-AF65-F5344CB8AC3E}">
        <p14:creationId xmlns:p14="http://schemas.microsoft.com/office/powerpoint/2010/main" val="129369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8A0FC-8D5E-F82D-3DBB-FCBF173E6C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526CF3-6ED0-852F-89AE-44E91ADD4A3B}"/>
              </a:ext>
            </a:extLst>
          </p:cNvPr>
          <p:cNvSpPr>
            <a:spLocks noGrp="1"/>
          </p:cNvSpPr>
          <p:nvPr>
            <p:ph type="title"/>
          </p:nvPr>
        </p:nvSpPr>
        <p:spPr>
          <a:xfrm>
            <a:off x="764866" y="1229360"/>
            <a:ext cx="7886700" cy="1042042"/>
          </a:xfrm>
        </p:spPr>
        <p:txBody>
          <a:bodyPr>
            <a:normAutofit/>
          </a:bodyPr>
          <a:lstStyle/>
          <a:p>
            <a:r>
              <a:rPr lang="de-DE" dirty="0"/>
              <a:t>Die Welt um 1000</a:t>
            </a:r>
          </a:p>
        </p:txBody>
      </p:sp>
      <p:sp>
        <p:nvSpPr>
          <p:cNvPr id="3" name="Inhaltsplatzhalter 2">
            <a:extLst>
              <a:ext uri="{FF2B5EF4-FFF2-40B4-BE49-F238E27FC236}">
                <a16:creationId xmlns:a16="http://schemas.microsoft.com/office/drawing/2014/main" id="{4ADF25A9-A2A3-8895-1BF3-302B85F73F9B}"/>
              </a:ext>
            </a:extLst>
          </p:cNvPr>
          <p:cNvSpPr>
            <a:spLocks noGrp="1"/>
          </p:cNvSpPr>
          <p:nvPr>
            <p:ph idx="1"/>
          </p:nvPr>
        </p:nvSpPr>
        <p:spPr>
          <a:xfrm>
            <a:off x="764866" y="2409947"/>
            <a:ext cx="7886700" cy="3907369"/>
          </a:xfrm>
        </p:spPr>
        <p:txBody>
          <a:bodyPr>
            <a:normAutofit/>
          </a:bodyPr>
          <a:lstStyle/>
          <a:p>
            <a:pPr marL="0" indent="0">
              <a:buNone/>
            </a:pPr>
            <a:endParaRPr lang="de-DE" sz="2400" dirty="0">
              <a:effectLst/>
              <a:latin typeface="Brandon Grotesque Medium"/>
              <a:ea typeface="Times New Roman" panose="02020603050405020304" pitchFamily="18" charset="0"/>
            </a:endParaRPr>
          </a:p>
          <a:p>
            <a:pPr marL="0" indent="0">
              <a:buNone/>
            </a:pPr>
            <a:r>
              <a:rPr lang="de-DE" sz="2400" dirty="0">
                <a:effectLst/>
                <a:latin typeface="Brandon Grotesque Medium"/>
                <a:ea typeface="Times New Roman" panose="02020603050405020304" pitchFamily="18" charset="0"/>
              </a:rPr>
              <a:t>Die Welt im Jahr 1000, </a:t>
            </a:r>
            <a:r>
              <a:rPr lang="de-DE" sz="2400" dirty="0" err="1">
                <a:effectLst/>
                <a:latin typeface="Brandon Grotesque Medium"/>
                <a:ea typeface="Times New Roman" panose="02020603050405020304" pitchFamily="18" charset="0"/>
              </a:rPr>
              <a:t>hg</a:t>
            </a:r>
            <a:r>
              <a:rPr lang="de-DE" sz="2400" dirty="0">
                <a:effectLst/>
                <a:latin typeface="Brandon Grotesque Medium"/>
                <a:ea typeface="Times New Roman" panose="02020603050405020304" pitchFamily="18" charset="0"/>
              </a:rPr>
              <a:t>. von Franz-Josef Brüggemeier und Wolfgang Schenkluhn, Freiburg 2000</a:t>
            </a:r>
          </a:p>
          <a:p>
            <a:pPr marL="0" indent="0">
              <a:buNone/>
            </a:pPr>
            <a:endParaRPr lang="de-DE" sz="2400" dirty="0">
              <a:effectLst/>
              <a:latin typeface="Brandon Grotesque Medium"/>
              <a:ea typeface="Times New Roman" panose="02020603050405020304" pitchFamily="18" charset="0"/>
            </a:endParaRPr>
          </a:p>
          <a:p>
            <a:pPr marL="0" indent="0">
              <a:buNone/>
            </a:pPr>
            <a:r>
              <a:rPr lang="de-DE" sz="2400" dirty="0">
                <a:effectLst/>
                <a:latin typeface="Brandon Grotesque Medium"/>
                <a:ea typeface="Times New Roman" panose="02020603050405020304" pitchFamily="18" charset="0"/>
              </a:rPr>
              <a:t>Eberhard Straub: Alles gerät in Bewegung. Die Entdeckung des Raums, des Reisens, der Naturbeherrschung und des Individuums, in: Das 11. Jahrhundert. Kaiser und Papst, </a:t>
            </a:r>
            <a:r>
              <a:rPr lang="de-DE" sz="2400" dirty="0" err="1">
                <a:effectLst/>
                <a:latin typeface="Brandon Grotesque Medium"/>
                <a:ea typeface="Times New Roman" panose="02020603050405020304" pitchFamily="18" charset="0"/>
              </a:rPr>
              <a:t>hg</a:t>
            </a:r>
            <a:r>
              <a:rPr lang="de-DE" sz="2400" dirty="0">
                <a:effectLst/>
                <a:latin typeface="Brandon Grotesque Medium"/>
                <a:ea typeface="Times New Roman" panose="02020603050405020304" pitchFamily="18" charset="0"/>
              </a:rPr>
              <a:t>. von Michael </a:t>
            </a:r>
            <a:r>
              <a:rPr lang="de-DE" sz="2400" dirty="0" err="1">
                <a:effectLst/>
                <a:latin typeface="Brandon Grotesque Medium"/>
                <a:ea typeface="Times New Roman" panose="02020603050405020304" pitchFamily="18" charset="0"/>
              </a:rPr>
              <a:t>Jeismann</a:t>
            </a:r>
            <a:r>
              <a:rPr lang="de-DE" sz="2400" dirty="0">
                <a:effectLst/>
                <a:latin typeface="Brandon Grotesque Medium"/>
                <a:ea typeface="Times New Roman" panose="02020603050405020304" pitchFamily="18" charset="0"/>
              </a:rPr>
              <a:t> (Das Jahrtausend), München 2000, S. 55-59</a:t>
            </a:r>
            <a:endParaRPr lang="de-DE" sz="2400" dirty="0"/>
          </a:p>
        </p:txBody>
      </p:sp>
    </p:spTree>
    <p:extLst>
      <p:ext uri="{BB962C8B-B14F-4D97-AF65-F5344CB8AC3E}">
        <p14:creationId xmlns:p14="http://schemas.microsoft.com/office/powerpoint/2010/main" val="238520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947FE-5E64-2F59-CBC9-14B1333E5947}"/>
              </a:ext>
            </a:extLst>
          </p:cNvPr>
          <p:cNvSpPr>
            <a:spLocks noGrp="1"/>
          </p:cNvSpPr>
          <p:nvPr>
            <p:ph type="title"/>
          </p:nvPr>
        </p:nvSpPr>
        <p:spPr>
          <a:xfrm>
            <a:off x="628650" y="982156"/>
            <a:ext cx="7886700" cy="1042042"/>
          </a:xfrm>
        </p:spPr>
        <p:txBody>
          <a:bodyPr>
            <a:normAutofit/>
          </a:bodyPr>
          <a:lstStyle/>
          <a:p>
            <a:pPr algn="ctr"/>
            <a:r>
              <a:rPr lang="de-DE" sz="2800" dirty="0"/>
              <a:t>Slawische Siedlung in Nürnberg</a:t>
            </a:r>
            <a:br>
              <a:rPr lang="de-DE" sz="2800" dirty="0"/>
            </a:br>
            <a:r>
              <a:rPr lang="de-DE" sz="2800" dirty="0"/>
              <a:t>Archäologische Grabung unter IHK-Haus 2015</a:t>
            </a:r>
          </a:p>
        </p:txBody>
      </p:sp>
      <p:pic>
        <p:nvPicPr>
          <p:cNvPr id="8" name="Inhaltsplatzhalter 7">
            <a:extLst>
              <a:ext uri="{FF2B5EF4-FFF2-40B4-BE49-F238E27FC236}">
                <a16:creationId xmlns:a16="http://schemas.microsoft.com/office/drawing/2014/main" id="{1F401C00-175B-3244-82B6-870B682291CC}"/>
              </a:ext>
            </a:extLst>
          </p:cNvPr>
          <p:cNvPicPr>
            <a:picLocks noGrp="1" noChangeAspect="1"/>
          </p:cNvPicPr>
          <p:nvPr>
            <p:ph idx="1"/>
          </p:nvPr>
        </p:nvPicPr>
        <p:blipFill>
          <a:blip r:embed="rId2"/>
          <a:stretch>
            <a:fillRect/>
          </a:stretch>
        </p:blipFill>
        <p:spPr>
          <a:xfrm>
            <a:off x="1693016" y="2041450"/>
            <a:ext cx="5757968" cy="4320000"/>
          </a:xfrm>
          <a:prstGeom prst="rect">
            <a:avLst/>
          </a:prstGeom>
        </p:spPr>
      </p:pic>
    </p:spTree>
    <p:extLst>
      <p:ext uri="{BB962C8B-B14F-4D97-AF65-F5344CB8AC3E}">
        <p14:creationId xmlns:p14="http://schemas.microsoft.com/office/powerpoint/2010/main" val="186069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628648" y="1241124"/>
            <a:ext cx="7886700" cy="1042042"/>
          </a:xfrm>
        </p:spPr>
        <p:txBody>
          <a:bodyPr>
            <a:normAutofit fontScale="90000"/>
          </a:bodyPr>
          <a:lstStyle/>
          <a:p>
            <a:pPr algn="ctr"/>
            <a:r>
              <a:rPr lang="de-DE" sz="2800" dirty="0"/>
              <a:t>Das Grab des Wang </a:t>
            </a:r>
            <a:r>
              <a:rPr lang="de-DE" sz="2800" dirty="0" err="1"/>
              <a:t>Chuzhi</a:t>
            </a:r>
            <a:r>
              <a:rPr lang="de-DE" sz="2800" dirty="0"/>
              <a:t> (</a:t>
            </a:r>
            <a:r>
              <a:rPr lang="ja-JP" altLang="de-DE" sz="2800" dirty="0"/>
              <a:t>王處直墓 </a:t>
            </a:r>
            <a:r>
              <a:rPr lang="de-DE" altLang="ja-JP" sz="2800" dirty="0"/>
              <a:t>/ </a:t>
            </a:r>
            <a:r>
              <a:rPr lang="ja-JP" altLang="de-DE" sz="2800" dirty="0"/>
              <a:t>王处直墓</a:t>
            </a:r>
            <a:r>
              <a:rPr lang="de-DE" sz="2800" dirty="0"/>
              <a:t>) </a:t>
            </a:r>
            <a:br>
              <a:rPr lang="de-DE" sz="2800" dirty="0"/>
            </a:br>
            <a:r>
              <a:rPr lang="de-DE" sz="2800" dirty="0"/>
              <a:t>Grab eines Militärgouverneurs (863-923) aus der späten Tang-Zeit, 1980 im Dorf </a:t>
            </a:r>
            <a:r>
              <a:rPr lang="de-DE" sz="2800" dirty="0" err="1"/>
              <a:t>Xiyanchuan</a:t>
            </a:r>
            <a:r>
              <a:rPr lang="de-DE" sz="2800" dirty="0"/>
              <a:t> des Kreises </a:t>
            </a:r>
            <a:r>
              <a:rPr lang="de-DE" sz="2800" dirty="0" err="1"/>
              <a:t>Quyang</a:t>
            </a:r>
            <a:r>
              <a:rPr lang="de-DE" sz="2800" dirty="0"/>
              <a:t> in der Provinz Hebei entdeckt: Wandrelief mit Musikerinnen </a:t>
            </a:r>
            <a:br>
              <a:rPr lang="de-DE" sz="2800" dirty="0"/>
            </a:br>
            <a:endParaRPr lang="de-DE" sz="2800" dirty="0"/>
          </a:p>
        </p:txBody>
      </p:sp>
      <p:pic>
        <p:nvPicPr>
          <p:cNvPr id="12" name="Inhaltsplatzhalter 11">
            <a:extLst>
              <a:ext uri="{FF2B5EF4-FFF2-40B4-BE49-F238E27FC236}">
                <a16:creationId xmlns:a16="http://schemas.microsoft.com/office/drawing/2014/main" id="{F516753A-54BD-1587-EE78-DEFD1DA273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2000" y="2538000"/>
            <a:ext cx="6599997" cy="4320000"/>
          </a:xfrm>
        </p:spPr>
      </p:pic>
    </p:spTree>
    <p:extLst>
      <p:ext uri="{BB962C8B-B14F-4D97-AF65-F5344CB8AC3E}">
        <p14:creationId xmlns:p14="http://schemas.microsoft.com/office/powerpoint/2010/main" val="806976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990AD-8979-4C12-0ADD-22EF649CD0E1}"/>
              </a:ext>
            </a:extLst>
          </p:cNvPr>
          <p:cNvSpPr>
            <a:spLocks noGrp="1"/>
          </p:cNvSpPr>
          <p:nvPr>
            <p:ph type="title"/>
          </p:nvPr>
        </p:nvSpPr>
        <p:spPr>
          <a:xfrm>
            <a:off x="859756" y="1327213"/>
            <a:ext cx="7886700" cy="1042042"/>
          </a:xfrm>
        </p:spPr>
        <p:txBody>
          <a:bodyPr>
            <a:noAutofit/>
          </a:bodyPr>
          <a:lstStyle/>
          <a:p>
            <a:endParaRPr lang="de-DE" sz="2800" dirty="0"/>
          </a:p>
        </p:txBody>
      </p:sp>
      <p:pic>
        <p:nvPicPr>
          <p:cNvPr id="4" name="Inhaltsplatzhalter 3">
            <a:extLst>
              <a:ext uri="{FF2B5EF4-FFF2-40B4-BE49-F238E27FC236}">
                <a16:creationId xmlns:a16="http://schemas.microsoft.com/office/drawing/2014/main" id="{634070EA-7784-624A-EB5D-4C88463086CB}"/>
              </a:ext>
            </a:extLst>
          </p:cNvPr>
          <p:cNvPicPr>
            <a:picLocks noGrp="1" noChangeAspect="1"/>
          </p:cNvPicPr>
          <p:nvPr>
            <p:ph idx="1"/>
          </p:nvPr>
        </p:nvPicPr>
        <p:blipFill>
          <a:blip r:embed="rId2"/>
          <a:stretch>
            <a:fillRect/>
          </a:stretch>
        </p:blipFill>
        <p:spPr>
          <a:xfrm>
            <a:off x="-228000" y="1090438"/>
            <a:ext cx="9600000" cy="5400000"/>
          </a:xfrm>
          <a:prstGeom prst="rect">
            <a:avLst/>
          </a:prstGeom>
        </p:spPr>
      </p:pic>
    </p:spTree>
    <p:extLst>
      <p:ext uri="{BB962C8B-B14F-4D97-AF65-F5344CB8AC3E}">
        <p14:creationId xmlns:p14="http://schemas.microsoft.com/office/powerpoint/2010/main" val="2898544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386176" y="2771833"/>
            <a:ext cx="7886700" cy="1042042"/>
          </a:xfrm>
        </p:spPr>
        <p:txBody>
          <a:bodyPr>
            <a:normAutofit fontScale="90000"/>
          </a:bodyPr>
          <a:lstStyle/>
          <a:p>
            <a:r>
              <a:rPr lang="de-DE" sz="2800" dirty="0"/>
              <a:t>Evangeliar Otto III., </a:t>
            </a:r>
            <a:br>
              <a:rPr lang="de-DE" sz="2800" dirty="0"/>
            </a:br>
            <a:r>
              <a:rPr lang="de-DE" sz="2800" dirty="0"/>
              <a:t>entstanden auf der</a:t>
            </a:r>
            <a:br>
              <a:rPr lang="de-DE" sz="2800" dirty="0"/>
            </a:br>
            <a:r>
              <a:rPr lang="de-DE" sz="2800" dirty="0"/>
              <a:t>Insel Reichenau</a:t>
            </a:r>
          </a:p>
        </p:txBody>
      </p:sp>
      <p:pic>
        <p:nvPicPr>
          <p:cNvPr id="6" name="Inhaltsplatzhalter 5">
            <a:extLst>
              <a:ext uri="{FF2B5EF4-FFF2-40B4-BE49-F238E27FC236}">
                <a16:creationId xmlns:a16="http://schemas.microsoft.com/office/drawing/2014/main" id="{F419B9C5-6E45-0C27-9437-B14249079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8737" y="-702000"/>
            <a:ext cx="5305263" cy="7560000"/>
          </a:xfrm>
        </p:spPr>
      </p:pic>
    </p:spTree>
    <p:extLst>
      <p:ext uri="{BB962C8B-B14F-4D97-AF65-F5344CB8AC3E}">
        <p14:creationId xmlns:p14="http://schemas.microsoft.com/office/powerpoint/2010/main" val="349306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EABA6-08FE-9033-4BB4-61245DBBCD85}"/>
              </a:ext>
            </a:extLst>
          </p:cNvPr>
          <p:cNvSpPr>
            <a:spLocks noGrp="1"/>
          </p:cNvSpPr>
          <p:nvPr>
            <p:ph type="title"/>
          </p:nvPr>
        </p:nvSpPr>
        <p:spPr>
          <a:xfrm>
            <a:off x="628650" y="2724692"/>
            <a:ext cx="7886700" cy="1042042"/>
          </a:xfrm>
        </p:spPr>
        <p:txBody>
          <a:bodyPr>
            <a:noAutofit/>
          </a:bodyPr>
          <a:lstStyle/>
          <a:p>
            <a:r>
              <a:rPr lang="de-DE" sz="2800" dirty="0"/>
              <a:t>Heinrich IV. (1050-1106)</a:t>
            </a:r>
            <a:br>
              <a:rPr lang="de-DE" sz="2800" dirty="0"/>
            </a:br>
            <a:r>
              <a:rPr lang="de-DE" sz="2800" dirty="0"/>
              <a:t>Chronik des Ekkehard </a:t>
            </a:r>
            <a:br>
              <a:rPr lang="de-DE" sz="2800" dirty="0"/>
            </a:br>
            <a:r>
              <a:rPr lang="de-DE" sz="2800" dirty="0"/>
              <a:t>von Aura um 1112/14 </a:t>
            </a:r>
            <a:br>
              <a:rPr lang="de-DE" sz="2800" dirty="0"/>
            </a:br>
            <a:r>
              <a:rPr lang="de-DE" sz="2800" dirty="0"/>
              <a:t>Cambridge</a:t>
            </a:r>
            <a:br>
              <a:rPr lang="de-DE" sz="2800" dirty="0"/>
            </a:br>
            <a:r>
              <a:rPr lang="de-DE" sz="2800" dirty="0"/>
              <a:t>Corpus Christi College</a:t>
            </a:r>
            <a:br>
              <a:rPr lang="de-DE" sz="2800" dirty="0"/>
            </a:br>
            <a:r>
              <a:rPr lang="de-DE" sz="2800" dirty="0"/>
              <a:t>MS 373, </a:t>
            </a:r>
            <a:r>
              <a:rPr lang="de-DE" sz="2800" dirty="0" err="1"/>
              <a:t>fol</a:t>
            </a:r>
            <a:r>
              <a:rPr lang="de-DE" sz="2800" dirty="0"/>
              <a:t>. 60r</a:t>
            </a:r>
          </a:p>
        </p:txBody>
      </p:sp>
      <p:pic>
        <p:nvPicPr>
          <p:cNvPr id="4" name="Inhaltsplatzhalter 3">
            <a:extLst>
              <a:ext uri="{FF2B5EF4-FFF2-40B4-BE49-F238E27FC236}">
                <a16:creationId xmlns:a16="http://schemas.microsoft.com/office/drawing/2014/main" id="{876CB337-3841-805C-B42D-7230FE3E3851}"/>
              </a:ext>
            </a:extLst>
          </p:cNvPr>
          <p:cNvPicPr>
            <a:picLocks noGrp="1" noChangeAspect="1"/>
          </p:cNvPicPr>
          <p:nvPr>
            <p:ph idx="1"/>
          </p:nvPr>
        </p:nvPicPr>
        <p:blipFill>
          <a:blip r:embed="rId2"/>
          <a:stretch>
            <a:fillRect/>
          </a:stretch>
        </p:blipFill>
        <p:spPr>
          <a:xfrm>
            <a:off x="4777357" y="615156"/>
            <a:ext cx="4161850" cy="5760000"/>
          </a:xfrm>
          <a:prstGeom prst="rect">
            <a:avLst/>
          </a:prstGeom>
        </p:spPr>
      </p:pic>
    </p:spTree>
    <p:extLst>
      <p:ext uri="{BB962C8B-B14F-4D97-AF65-F5344CB8AC3E}">
        <p14:creationId xmlns:p14="http://schemas.microsoft.com/office/powerpoint/2010/main" val="2501962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3EB5-1D44-A369-7F49-AE2693F965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C706D1-2C10-75C6-4BC5-98C8CD492AE2}"/>
              </a:ext>
            </a:extLst>
          </p:cNvPr>
          <p:cNvSpPr>
            <a:spLocks noGrp="1"/>
          </p:cNvSpPr>
          <p:nvPr>
            <p:ph type="title"/>
          </p:nvPr>
        </p:nvSpPr>
        <p:spPr>
          <a:xfrm>
            <a:off x="628650" y="961941"/>
            <a:ext cx="7886700" cy="1042042"/>
          </a:xfrm>
        </p:spPr>
        <p:txBody>
          <a:bodyPr>
            <a:normAutofit/>
          </a:bodyPr>
          <a:lstStyle/>
          <a:p>
            <a:pPr algn="ctr"/>
            <a:r>
              <a:rPr lang="de-DE" sz="3200" dirty="0"/>
              <a:t>2. Teil: Musikanschauung</a:t>
            </a:r>
          </a:p>
        </p:txBody>
      </p:sp>
      <p:sp>
        <p:nvSpPr>
          <p:cNvPr id="3" name="Inhaltsplatzhalter 2">
            <a:extLst>
              <a:ext uri="{FF2B5EF4-FFF2-40B4-BE49-F238E27FC236}">
                <a16:creationId xmlns:a16="http://schemas.microsoft.com/office/drawing/2014/main" id="{42587F06-9469-EF30-2778-76B2D0AB02FB}"/>
              </a:ext>
            </a:extLst>
          </p:cNvPr>
          <p:cNvSpPr>
            <a:spLocks noGrp="1"/>
          </p:cNvSpPr>
          <p:nvPr>
            <p:ph idx="1"/>
          </p:nvPr>
        </p:nvSpPr>
        <p:spPr>
          <a:xfrm>
            <a:off x="764866" y="2409947"/>
            <a:ext cx="7886700" cy="3907369"/>
          </a:xfrm>
        </p:spPr>
        <p:txBody>
          <a:bodyPr>
            <a:normAutofit/>
          </a:bodyPr>
          <a:lstStyle/>
          <a:p>
            <a:pPr marL="0" indent="0">
              <a:buNone/>
            </a:pPr>
            <a:r>
              <a:rPr lang="de-DE" b="1" i="1" dirty="0" err="1"/>
              <a:t>musica</a:t>
            </a:r>
            <a:r>
              <a:rPr lang="de-DE" b="1" dirty="0"/>
              <a:t> und </a:t>
            </a:r>
            <a:r>
              <a:rPr lang="de-DE" b="1" i="1" dirty="0" err="1"/>
              <a:t>cantus</a:t>
            </a:r>
            <a:endParaRPr lang="de-DE" b="1" i="1" dirty="0"/>
          </a:p>
          <a:p>
            <a:pPr marL="0" indent="0">
              <a:buNone/>
            </a:pPr>
            <a:r>
              <a:rPr lang="de-DE" sz="2400" kern="0" dirty="0" err="1">
                <a:ea typeface="Times New Roman" panose="02020603050405020304" pitchFamily="18" charset="0"/>
              </a:rPr>
              <a:t>Anicius</a:t>
            </a:r>
            <a:r>
              <a:rPr lang="de-DE" sz="2400" kern="0" dirty="0">
                <a:ea typeface="Times New Roman" panose="02020603050405020304" pitchFamily="18" charset="0"/>
              </a:rPr>
              <a:t> </a:t>
            </a:r>
            <a:r>
              <a:rPr lang="de-DE" sz="2400" kern="0" dirty="0" err="1">
                <a:ea typeface="Times New Roman" panose="02020603050405020304" pitchFamily="18" charset="0"/>
              </a:rPr>
              <a:t>Manlius</a:t>
            </a:r>
            <a:r>
              <a:rPr lang="de-DE" sz="2400" kern="0" dirty="0">
                <a:ea typeface="Times New Roman" panose="02020603050405020304" pitchFamily="18" charset="0"/>
              </a:rPr>
              <a:t> Severinus Boethius (gest. 524): </a:t>
            </a:r>
            <a:r>
              <a:rPr lang="de-DE" sz="2400" i="1" kern="0" dirty="0">
                <a:ea typeface="Times New Roman" panose="02020603050405020304" pitchFamily="18" charset="0"/>
              </a:rPr>
              <a:t>Consolatio </a:t>
            </a:r>
            <a:r>
              <a:rPr lang="de-DE" sz="2400" i="1" kern="0" dirty="0" err="1">
                <a:ea typeface="Times New Roman" panose="02020603050405020304" pitchFamily="18" charset="0"/>
              </a:rPr>
              <a:t>philosophiae</a:t>
            </a:r>
            <a:endParaRPr lang="de-DE" sz="2400" i="1" kern="0" dirty="0">
              <a:ea typeface="Times New Roman" panose="02020603050405020304" pitchFamily="18" charset="0"/>
            </a:endParaRPr>
          </a:p>
          <a:p>
            <a:pPr marL="0" indent="0">
              <a:buNone/>
            </a:pPr>
            <a:endParaRPr lang="de-DE" sz="2400" i="1" kern="0" dirty="0">
              <a:ea typeface="Times New Roman" panose="02020603050405020304" pitchFamily="18" charset="0"/>
            </a:endParaRPr>
          </a:p>
          <a:p>
            <a:pPr marL="0" indent="0">
              <a:buNone/>
            </a:pPr>
            <a:r>
              <a:rPr lang="de-DE" sz="2400" kern="0" dirty="0">
                <a:effectLst/>
                <a:ea typeface="Times New Roman" panose="02020603050405020304" pitchFamily="18" charset="0"/>
              </a:rPr>
              <a:t>Isidor von Sevilla (ca. 560-636): </a:t>
            </a:r>
            <a:r>
              <a:rPr lang="de-DE" sz="2400" i="1" kern="0" dirty="0" err="1">
                <a:effectLst/>
                <a:ea typeface="Times New Roman" panose="02020603050405020304" pitchFamily="18" charset="0"/>
              </a:rPr>
              <a:t>Isidori</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Hispalensis</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episcopi</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etymologiarum</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sive</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originum</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libri</a:t>
            </a:r>
            <a:endParaRPr lang="de-DE" sz="2400" i="1" kern="0" dirty="0">
              <a:effectLst/>
              <a:ea typeface="Times New Roman" panose="02020603050405020304" pitchFamily="18" charset="0"/>
            </a:endParaRPr>
          </a:p>
          <a:p>
            <a:pPr marL="0" indent="0">
              <a:buNone/>
            </a:pPr>
            <a:endParaRPr lang="de-DE" sz="2400" i="1" kern="0" dirty="0">
              <a:ea typeface="Times New Roman" panose="02020603050405020304" pitchFamily="18" charset="0"/>
            </a:endParaRPr>
          </a:p>
          <a:p>
            <a:pPr marL="0" indent="0">
              <a:buNone/>
            </a:pPr>
            <a:r>
              <a:rPr lang="de-DE" sz="2400" dirty="0" err="1"/>
              <a:t>Regino</a:t>
            </a:r>
            <a:r>
              <a:rPr lang="de-DE" sz="2400" dirty="0"/>
              <a:t> von </a:t>
            </a:r>
            <a:r>
              <a:rPr lang="de-DE" sz="2400" dirty="0" err="1"/>
              <a:t>Prüm</a:t>
            </a:r>
            <a:r>
              <a:rPr lang="de-DE" sz="2400" i="1" dirty="0"/>
              <a:t>: De </a:t>
            </a:r>
            <a:r>
              <a:rPr lang="de-DE" sz="2400" i="1" dirty="0" err="1"/>
              <a:t>harmonia</a:t>
            </a:r>
            <a:r>
              <a:rPr lang="de-DE" sz="2400" i="1" dirty="0"/>
              <a:t> </a:t>
            </a:r>
            <a:r>
              <a:rPr lang="de-DE" sz="2400" i="1" dirty="0" err="1"/>
              <a:t>institutione</a:t>
            </a:r>
            <a:r>
              <a:rPr lang="de-DE" sz="2400" i="1" dirty="0"/>
              <a:t> </a:t>
            </a:r>
            <a:r>
              <a:rPr lang="de-DE" sz="2400" dirty="0"/>
              <a:t>(um 800)</a:t>
            </a:r>
          </a:p>
        </p:txBody>
      </p:sp>
    </p:spTree>
    <p:extLst>
      <p:ext uri="{BB962C8B-B14F-4D97-AF65-F5344CB8AC3E}">
        <p14:creationId xmlns:p14="http://schemas.microsoft.com/office/powerpoint/2010/main" val="1209387764"/>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1390</Words>
  <Application>Microsoft Office PowerPoint</Application>
  <PresentationFormat>Bildschirmpräsentation (4:3)</PresentationFormat>
  <Paragraphs>79</Paragraphs>
  <Slides>27</Slides>
  <Notes>0</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27</vt:i4>
      </vt:variant>
    </vt:vector>
  </HeadingPairs>
  <TitlesOfParts>
    <vt:vector size="39" baseType="lpstr">
      <vt:lpstr>Arial</vt:lpstr>
      <vt:lpstr>Brandon Grotesque Bold</vt:lpstr>
      <vt:lpstr>Brandon Grotesque Light</vt:lpstr>
      <vt:lpstr>Brandon Grotesque Medium</vt:lpstr>
      <vt:lpstr>Brandon Grotesque Regular</vt:lpstr>
      <vt:lpstr>Calibri</vt:lpstr>
      <vt:lpstr>Calibri Light</vt:lpstr>
      <vt:lpstr>Times New Roman</vt:lpstr>
      <vt:lpstr>Benutzerdefiniertes Design</vt:lpstr>
      <vt:lpstr>3_Benutzerdefiniertes Design</vt:lpstr>
      <vt:lpstr>1_Benutzerdefiniertes Design</vt:lpstr>
      <vt:lpstr>2_Benutzerdefiniertes Design</vt:lpstr>
      <vt:lpstr>PowerPoint-Präsentation</vt:lpstr>
      <vt:lpstr>PowerPoint-Präsentation</vt:lpstr>
      <vt:lpstr>Die Welt um 1000</vt:lpstr>
      <vt:lpstr>Slawische Siedlung in Nürnberg Archäologische Grabung unter IHK-Haus 2015</vt:lpstr>
      <vt:lpstr>Das Grab des Wang Chuzhi (王處直墓 / 王处直墓)  Grab eines Militärgouverneurs (863-923) aus der späten Tang-Zeit, 1980 im Dorf Xiyanchuan des Kreises Quyang in der Provinz Hebei entdeckt: Wandrelief mit Musikerinnen  </vt:lpstr>
      <vt:lpstr>PowerPoint-Präsentation</vt:lpstr>
      <vt:lpstr>Evangeliar Otto III.,  entstanden auf der Insel Reichenau</vt:lpstr>
      <vt:lpstr>Heinrich IV. (1050-1106) Chronik des Ekkehard  von Aura um 1112/14  Cambridge Corpus Christi College MS 373, fol. 60r</vt:lpstr>
      <vt:lpstr>2. Teil: Musikanschauung</vt:lpstr>
      <vt:lpstr>Anicius Manlius Severinus  Boethius  um 480/485 – 524 bis 526  spätantiker Gelehrter,  Philosoph, Theologe  und Politiker</vt:lpstr>
      <vt:lpstr>Regino von Prüm: De harmonia institutione (um 800) </vt:lpstr>
      <vt:lpstr>Septem Artes liberales</vt:lpstr>
      <vt:lpstr>Erster Hörteil</vt:lpstr>
      <vt:lpstr>Klangbeispiel: Alleluia (byzantinisch) Mosaik: Kaiser Justinian und Bischof Maximian mit Gefolge, San Vitale (Ravenna)</vt:lpstr>
      <vt:lpstr>  </vt:lpstr>
      <vt:lpstr>    Klangbeispiel: Communio (aquitanisch)     </vt:lpstr>
      <vt:lpstr> Klangbeispiel: Lilium floruit (spätes 12. Jh.)  </vt:lpstr>
      <vt:lpstr>Das französische Benediktinerkloster Saint-Pierre de Solesmes wurde 1010 errichtet. Hier lagern 400.000 Originale und Fotografien von Manuskripten gregorianischer Gesänge. Sie werden seit 200 Jahren erforscht, jetzt mit KI-Unterstützung </vt:lpstr>
      <vt:lpstr>3. Teil: Schriftlichkeit</vt:lpstr>
      <vt:lpstr>PowerPoint-Präsentation</vt:lpstr>
      <vt:lpstr> 4. Teil: Karl der Große und das Karolingerreich Krönung Karl des Großen durch Papst Leo III. zum Kaiser (800) </vt:lpstr>
      <vt:lpstr>5. Teil: Oralität</vt:lpstr>
      <vt:lpstr>Marshall McLuhan 1911-1980 Philosoph, Kommunikations- wissenschaftler  erschienen 1962  Welt, die nach Druck der  Gutenberg-Bibel 1452-54 vom Buch als Leitmedium geprägt war </vt:lpstr>
      <vt:lpstr>  2. Hörteil Klangbeispiel:  Sequenz: Dies irae  Hans Memling: Das jüngste Gericht (1467-1471)  </vt:lpstr>
      <vt:lpstr>      </vt:lpstr>
      <vt:lpstr>Rechnung über Ausgaben  zum Osterspiel / visitatio sepulchri</vt:lpstr>
      <vt:lpstr> Klangbeispiel: Visitatio Sepulchri, 12./13. Jh. van Eyck: Die drei Marien am Grab (ca. 1410-20)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Susanne Rode-Breymann</cp:lastModifiedBy>
  <cp:revision>12</cp:revision>
  <dcterms:created xsi:type="dcterms:W3CDTF">2024-10-17T15:33:41Z</dcterms:created>
  <dcterms:modified xsi:type="dcterms:W3CDTF">2025-10-26T10:55:38Z</dcterms:modified>
</cp:coreProperties>
</file>