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668" r:id="rId3"/>
    <p:sldMasterId id="2147483680" r:id="rId4"/>
  </p:sldMasterIdLst>
  <p:notesMasterIdLst>
    <p:notesMasterId r:id="rId24"/>
  </p:notesMasterIdLst>
  <p:sldIdLst>
    <p:sldId id="260" r:id="rId5"/>
    <p:sldId id="273" r:id="rId6"/>
    <p:sldId id="275" r:id="rId7"/>
    <p:sldId id="280" r:id="rId8"/>
    <p:sldId id="287" r:id="rId9"/>
    <p:sldId id="281" r:id="rId10"/>
    <p:sldId id="288" r:id="rId11"/>
    <p:sldId id="269" r:id="rId12"/>
    <p:sldId id="277" r:id="rId13"/>
    <p:sldId id="278" r:id="rId14"/>
    <p:sldId id="293" r:id="rId15"/>
    <p:sldId id="279" r:id="rId16"/>
    <p:sldId id="270" r:id="rId17"/>
    <p:sldId id="291" r:id="rId18"/>
    <p:sldId id="272" r:id="rId19"/>
    <p:sldId id="289" r:id="rId20"/>
    <p:sldId id="285" r:id="rId21"/>
    <p:sldId id="286" r:id="rId22"/>
    <p:sldId id="294" r:id="rId2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D37F8469-3CBA-4387-B8CB-5D9337A3FFA8}">
          <p14:sldIdLst>
            <p14:sldId id="260"/>
            <p14:sldId id="273"/>
            <p14:sldId id="275"/>
            <p14:sldId id="280"/>
            <p14:sldId id="287"/>
            <p14:sldId id="281"/>
            <p14:sldId id="288"/>
            <p14:sldId id="269"/>
            <p14:sldId id="277"/>
            <p14:sldId id="278"/>
            <p14:sldId id="293"/>
            <p14:sldId id="279"/>
            <p14:sldId id="270"/>
            <p14:sldId id="291"/>
            <p14:sldId id="272"/>
            <p14:sldId id="289"/>
            <p14:sldId id="285"/>
            <p14:sldId id="286"/>
            <p14:sldId id="294"/>
          </p14:sldIdLst>
        </p14:section>
        <p14:section name="Abschnitt ohne Titel" id="{C464A0A4-E9EC-438F-B5E0-9D92C98D0DB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de-Breymann" initials="R" lastIdx="1" clrIdx="0">
    <p:extLst>
      <p:ext uri="{19B8F6BF-5375-455C-9EA6-DF929625EA0E}">
        <p15:presenceInfo xmlns:p15="http://schemas.microsoft.com/office/powerpoint/2012/main" userId="Rode-Breyman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75" autoAdjust="0"/>
    <p:restoredTop sz="94660" autoAdjust="0"/>
  </p:normalViewPr>
  <p:slideViewPr>
    <p:cSldViewPr snapToGrid="0" showGuides="1">
      <p:cViewPr varScale="1">
        <p:scale>
          <a:sx n="111" d="100"/>
          <a:sy n="111" d="100"/>
        </p:scale>
        <p:origin x="67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2" d="100"/>
          <a:sy n="52" d="100"/>
        </p:scale>
        <p:origin x="268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AA78D-4AC1-4C46-AE72-B463F17DFBC8}" type="datetimeFigureOut">
              <a:rPr lang="de-DE" smtClean="0"/>
              <a:t>19.10.2025</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1E945-E43B-4758-A495-730E19C3E71C}" type="slidenum">
              <a:rPr lang="de-DE" smtClean="0"/>
              <a:t>‹Nr.›</a:t>
            </a:fld>
            <a:endParaRPr lang="de-DE"/>
          </a:p>
        </p:txBody>
      </p:sp>
    </p:spTree>
    <p:extLst>
      <p:ext uri="{BB962C8B-B14F-4D97-AF65-F5344CB8AC3E}">
        <p14:creationId xmlns:p14="http://schemas.microsoft.com/office/powerpoint/2010/main" val="535913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727921" y="2199179"/>
            <a:ext cx="7886700" cy="1042042"/>
          </a:xfrm>
        </p:spPr>
        <p:txBody>
          <a:bodyPr/>
          <a:lstStyle/>
          <a:p>
            <a:r>
              <a:rPr lang="de-DE"/>
              <a:t>Mastertitelformat bearbeiten</a:t>
            </a:r>
          </a:p>
        </p:txBody>
      </p:sp>
    </p:spTree>
    <p:extLst>
      <p:ext uri="{BB962C8B-B14F-4D97-AF65-F5344CB8AC3E}">
        <p14:creationId xmlns:p14="http://schemas.microsoft.com/office/powerpoint/2010/main" val="1989399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3F04ABBD-5CBC-4EC8-A5A1-5BB4050D36BB}" type="datetimeFigureOut">
              <a:rPr lang="de-DE" smtClean="0"/>
              <a:t>19.10.2025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23384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19.10.2025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623023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F04ABBD-5CBC-4EC8-A5A1-5BB4050D36BB}" type="datetimeFigureOut">
              <a:rPr lang="de-DE" smtClean="0"/>
              <a:t>19.10.2025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413054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F04ABBD-5CBC-4EC8-A5A1-5BB4050D36BB}" type="datetimeFigureOut">
              <a:rPr lang="de-DE" smtClean="0"/>
              <a:t>19.10.2025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407585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3F04ABBD-5CBC-4EC8-A5A1-5BB4050D36BB}" type="datetimeFigureOut">
              <a:rPr lang="de-DE" smtClean="0"/>
              <a:t>19.10.2025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017787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F04ABBD-5CBC-4EC8-A5A1-5BB4050D36BB}" type="datetimeFigureOut">
              <a:rPr lang="de-DE" smtClean="0"/>
              <a:t>19.10.2025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79890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04ABBD-5CBC-4EC8-A5A1-5BB4050D36BB}" type="datetimeFigureOut">
              <a:rPr lang="de-DE" smtClean="0"/>
              <a:t>19.10.2025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755639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04ABBD-5CBC-4EC8-A5A1-5BB4050D36BB}" type="datetimeFigureOut">
              <a:rPr lang="de-DE" smtClean="0"/>
              <a:t>19.10.2025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78213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04ABBD-5CBC-4EC8-A5A1-5BB4050D36BB}" type="datetimeFigureOut">
              <a:rPr lang="de-DE" smtClean="0"/>
              <a:t>19.10.2025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061136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19.10.2025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355998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PPT-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99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19.10.2025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3652504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4517924-D5B9-47EF-9550-C6B88F244E72}" type="datetimeFigureOut">
              <a:rPr lang="de-DE" smtClean="0"/>
              <a:t>19.10.2025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425456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19.10.2025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994036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D4517924-D5B9-47EF-9550-C6B88F244E72}" type="datetimeFigureOut">
              <a:rPr lang="de-DE" smtClean="0"/>
              <a:t>19.10.2025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19587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4517924-D5B9-47EF-9550-C6B88F244E72}" type="datetimeFigureOut">
              <a:rPr lang="de-DE" smtClean="0"/>
              <a:t>19.10.2025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560882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4517924-D5B9-47EF-9550-C6B88F244E72}" type="datetimeFigureOut">
              <a:rPr lang="de-DE" smtClean="0"/>
              <a:t>19.10.2025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057518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4517924-D5B9-47EF-9550-C6B88F244E72}" type="datetimeFigureOut">
              <a:rPr lang="de-DE" smtClean="0"/>
              <a:t>19.10.2025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223499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356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4517924-D5B9-47EF-9550-C6B88F244E72}" type="datetimeFigureOut">
              <a:rPr lang="de-DE" smtClean="0"/>
              <a:t>19.10.2025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964855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4517924-D5B9-47EF-9550-C6B88F244E72}" type="datetimeFigureOut">
              <a:rPr lang="de-DE" smtClean="0"/>
              <a:t>19.10.2025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3676136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078345" y="1353272"/>
            <a:ext cx="6858000" cy="2387600"/>
          </a:xfrm>
        </p:spPr>
        <p:txBody>
          <a:bodyPr anchor="b"/>
          <a:lstStyle>
            <a:lvl1pPr algn="ctr">
              <a:defRPr sz="6000"/>
            </a:lvl1pPr>
          </a:lstStyle>
          <a:p>
            <a:r>
              <a:rPr lang="de-DE"/>
              <a:t>Mastertitelformat bearbeiten</a:t>
            </a:r>
            <a:endParaRPr lang="de-DE" dirty="0"/>
          </a:p>
        </p:txBody>
      </p:sp>
      <p:sp>
        <p:nvSpPr>
          <p:cNvPr id="3" name="Untertitel 2"/>
          <p:cNvSpPr>
            <a:spLocks noGrp="1"/>
          </p:cNvSpPr>
          <p:nvPr>
            <p:ph type="subTitle" idx="1"/>
          </p:nvPr>
        </p:nvSpPr>
        <p:spPr>
          <a:xfrm>
            <a:off x="1078345" y="3860657"/>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endParaRPr lang="de-DE" dirty="0"/>
          </a:p>
        </p:txBody>
      </p:sp>
    </p:spTree>
    <p:extLst>
      <p:ext uri="{BB962C8B-B14F-4D97-AF65-F5344CB8AC3E}">
        <p14:creationId xmlns:p14="http://schemas.microsoft.com/office/powerpoint/2010/main" val="4204846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19.10.2025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806388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19.10.2025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3405391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19.10.2025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208961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19.10.2025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057720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17E24CCA-E626-4C9C-9330-8F72E7471D67}" type="datetimeFigureOut">
              <a:rPr lang="de-DE" smtClean="0"/>
              <a:t>19.10.2025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95374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7E24CCA-E626-4C9C-9330-8F72E7471D67}" type="datetimeFigureOut">
              <a:rPr lang="de-DE" smtClean="0"/>
              <a:t>19.10.2025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13240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7E24CCA-E626-4C9C-9330-8F72E7471D67}" type="datetimeFigureOut">
              <a:rPr lang="de-DE" smtClean="0"/>
              <a:t>19.10.2025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199325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176876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521641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7E24CCA-E626-4C9C-9330-8F72E7471D67}" type="datetimeFigureOut">
              <a:rPr lang="de-DE" smtClean="0"/>
              <a:t>19.10.2025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3755748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3D423ED-132E-4A90-B07F-53CD0D783D2B}" type="datetime1">
              <a:rPr lang="de-DE" smtClean="0"/>
              <a:t>19.10.2025</a:t>
            </a:fld>
            <a:endParaRPr lang="de-DE" dirty="0"/>
          </a:p>
        </p:txBody>
      </p:sp>
      <p:sp>
        <p:nvSpPr>
          <p:cNvPr id="4" name="Fußzeilenplatzhalter 3"/>
          <p:cNvSpPr>
            <a:spLocks noGrp="1"/>
          </p:cNvSpPr>
          <p:nvPr>
            <p:ph type="ftr" sz="quarter" idx="11"/>
          </p:nvPr>
        </p:nvSpPr>
        <p:spPr/>
        <p:txBody>
          <a:bodyPr/>
          <a:lstStyle/>
          <a:p>
            <a:r>
              <a:rPr lang="de-DE"/>
              <a:t>Name</a:t>
            </a:r>
            <a:endParaRPr lang="de-DE" dirty="0"/>
          </a:p>
        </p:txBody>
      </p:sp>
    </p:spTree>
    <p:extLst>
      <p:ext uri="{BB962C8B-B14F-4D97-AF65-F5344CB8AC3E}">
        <p14:creationId xmlns:p14="http://schemas.microsoft.com/office/powerpoint/2010/main" val="2273286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7E24CCA-E626-4C9C-9330-8F72E7471D67}" type="datetimeFigureOut">
              <a:rPr lang="de-DE" smtClean="0"/>
              <a:t>19.10.2025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429039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19.10.2025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128706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19.10.2025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417268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64866" y="1404851"/>
            <a:ext cx="7886700" cy="1042042"/>
          </a:xfrm>
        </p:spPr>
        <p:txBody>
          <a:bodyPr/>
          <a:lstStyle/>
          <a:p>
            <a:r>
              <a:rPr lang="de-DE"/>
              <a:t>Mastertitelformat bearbeiten</a:t>
            </a:r>
            <a:endParaRPr lang="de-DE" dirty="0"/>
          </a:p>
        </p:txBody>
      </p:sp>
      <p:sp>
        <p:nvSpPr>
          <p:cNvPr id="3" name="Inhaltsplatzhalter 2"/>
          <p:cNvSpPr>
            <a:spLocks noGrp="1"/>
          </p:cNvSpPr>
          <p:nvPr>
            <p:ph idx="1"/>
          </p:nvPr>
        </p:nvSpPr>
        <p:spPr>
          <a:xfrm>
            <a:off x="764866" y="2595031"/>
            <a:ext cx="7886700" cy="390736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4272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41"/>
            <a:ext cx="7886700" cy="2852737"/>
          </a:xfr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3289448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986539" y="1349433"/>
            <a:ext cx="7886700" cy="1042042"/>
          </a:xfrm>
        </p:spPr>
        <p:txBody>
          <a:bodyPr/>
          <a:lstStyle/>
          <a:p>
            <a:r>
              <a:rPr lang="de-DE"/>
              <a:t>Mastertitelformat bearbeiten</a:t>
            </a:r>
            <a:endParaRPr lang="de-DE" dirty="0"/>
          </a:p>
        </p:txBody>
      </p:sp>
      <p:sp>
        <p:nvSpPr>
          <p:cNvPr id="3" name="Inhaltsplatzhalter 2"/>
          <p:cNvSpPr>
            <a:spLocks noGrp="1"/>
          </p:cNvSpPr>
          <p:nvPr>
            <p:ph sz="half" idx="1"/>
          </p:nvPr>
        </p:nvSpPr>
        <p:spPr>
          <a:xfrm>
            <a:off x="986539" y="2461188"/>
            <a:ext cx="3886200" cy="40042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929889" y="2461188"/>
            <a:ext cx="3886200" cy="40042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47672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1489" y="1268760"/>
            <a:ext cx="2949178" cy="1600200"/>
          </a:xfrm>
        </p:spPr>
        <p:txBody>
          <a:bodyPr anchor="b"/>
          <a:lstStyle>
            <a:lvl1pPr>
              <a:defRPr sz="3200"/>
            </a:lvl1pPr>
          </a:lstStyle>
          <a:p>
            <a:r>
              <a:rPr lang="de-DE"/>
              <a:t>Mastertitelformat bearbeiten</a:t>
            </a:r>
            <a:endParaRPr lang="de-DE" dirty="0"/>
          </a:p>
        </p:txBody>
      </p:sp>
      <p:sp>
        <p:nvSpPr>
          <p:cNvPr id="3" name="Inhaltsplatzhalter 2"/>
          <p:cNvSpPr>
            <a:spLocks noGrp="1"/>
          </p:cNvSpPr>
          <p:nvPr>
            <p:ph idx="1"/>
          </p:nvPr>
        </p:nvSpPr>
        <p:spPr>
          <a:xfrm>
            <a:off x="3923928" y="1438162"/>
            <a:ext cx="4629150" cy="488568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68109" y="3038361"/>
            <a:ext cx="2949178" cy="32795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Tree>
    <p:extLst>
      <p:ext uri="{BB962C8B-B14F-4D97-AF65-F5344CB8AC3E}">
        <p14:creationId xmlns:p14="http://schemas.microsoft.com/office/powerpoint/2010/main" val="34989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fM-blanc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3D423ED-132E-4A90-B07F-53CD0D783D2B}" type="datetime1">
              <a:rPr lang="de-DE" smtClean="0"/>
              <a:t>19.10.2025</a:t>
            </a:fld>
            <a:endParaRPr lang="de-DE" dirty="0"/>
          </a:p>
        </p:txBody>
      </p:sp>
      <p:sp>
        <p:nvSpPr>
          <p:cNvPr id="4" name="Fußzeilenplatzhalter 3"/>
          <p:cNvSpPr>
            <a:spLocks noGrp="1"/>
          </p:cNvSpPr>
          <p:nvPr>
            <p:ph type="ftr" sz="quarter" idx="11"/>
          </p:nvPr>
        </p:nvSpPr>
        <p:spPr/>
        <p:txBody>
          <a:bodyPr/>
          <a:lstStyle/>
          <a:p>
            <a:r>
              <a:rPr lang="de-DE"/>
              <a:t>Name</a:t>
            </a:r>
            <a:endParaRPr lang="de-DE" dirty="0"/>
          </a:p>
        </p:txBody>
      </p:sp>
    </p:spTree>
    <p:extLst>
      <p:ext uri="{BB962C8B-B14F-4D97-AF65-F5344CB8AC3E}">
        <p14:creationId xmlns:p14="http://schemas.microsoft.com/office/powerpoint/2010/main" val="2949895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64866" y="1090815"/>
            <a:ext cx="7886700" cy="1042042"/>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764866" y="2234813"/>
            <a:ext cx="7886700" cy="4032249"/>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764867" y="6298163"/>
            <a:ext cx="1647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D423ED-132E-4A90-B07F-53CD0D783D2B}" type="datetime1">
              <a:rPr lang="de-DE" smtClean="0"/>
              <a:t>19.10.2025</a:t>
            </a:fld>
            <a:endParaRPr lang="de-DE" dirty="0"/>
          </a:p>
        </p:txBody>
      </p:sp>
      <p:sp>
        <p:nvSpPr>
          <p:cNvPr id="5" name="Fußzeilenplatzhalter 4"/>
          <p:cNvSpPr>
            <a:spLocks noGrp="1"/>
          </p:cNvSpPr>
          <p:nvPr>
            <p:ph type="ftr" sz="quarter" idx="3"/>
          </p:nvPr>
        </p:nvSpPr>
        <p:spPr>
          <a:xfrm>
            <a:off x="5671852" y="6298163"/>
            <a:ext cx="29780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Name</a:t>
            </a:r>
          </a:p>
        </p:txBody>
      </p:sp>
      <p:pic>
        <p:nvPicPr>
          <p:cNvPr id="10" name="Grafik 9"/>
          <p:cNvPicPr>
            <a:picLocks noChangeAspect="1"/>
          </p:cNvPicPr>
          <p:nvPr userDrawn="1"/>
        </p:nvPicPr>
        <p:blipFill rotWithShape="1">
          <a:blip r:embed="rId11"/>
          <a:srcRect l="4941"/>
          <a:stretch/>
        </p:blipFill>
        <p:spPr>
          <a:xfrm>
            <a:off x="0" y="1"/>
            <a:ext cx="8285018" cy="977412"/>
          </a:xfrm>
          <a:prstGeom prst="rect">
            <a:avLst/>
          </a:prstGeom>
          <a:gradFill>
            <a:gsLst>
              <a:gs pos="0">
                <a:srgbClr val="A12848"/>
              </a:gs>
              <a:gs pos="33000">
                <a:srgbClr val="B5313C"/>
              </a:gs>
              <a:gs pos="83000">
                <a:srgbClr val="C43632"/>
              </a:gs>
              <a:gs pos="100000">
                <a:srgbClr val="D33C2C"/>
              </a:gs>
            </a:gsLst>
            <a:lin ang="5400000" scaled="1"/>
          </a:gradFill>
        </p:spPr>
      </p:pic>
      <p:pic>
        <p:nvPicPr>
          <p:cNvPr id="6" name="Grafik 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930895" y="74816"/>
            <a:ext cx="1116676" cy="1116676"/>
          </a:xfrm>
          <a:prstGeom prst="rect">
            <a:avLst/>
          </a:prstGeom>
        </p:spPr>
      </p:pic>
      <p:pic>
        <p:nvPicPr>
          <p:cNvPr id="7" name="Grafik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724298" y="5789196"/>
            <a:ext cx="422215" cy="691529"/>
          </a:xfrm>
          <a:prstGeom prst="rect">
            <a:avLst/>
          </a:prstGeom>
        </p:spPr>
      </p:pic>
    </p:spTree>
    <p:extLst>
      <p:ext uri="{BB962C8B-B14F-4D97-AF65-F5344CB8AC3E}">
        <p14:creationId xmlns:p14="http://schemas.microsoft.com/office/powerpoint/2010/main" val="2849908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2" r:id="rId4"/>
    <p:sldLayoutId id="2147483664" r:id="rId5"/>
    <p:sldLayoutId id="2147483665" r:id="rId6"/>
    <p:sldLayoutId id="2147483666" r:id="rId7"/>
    <p:sldLayoutId id="2147483667" r:id="rId8"/>
    <p:sldLayoutId id="2147483693" r:id="rId9"/>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4ABBD-5CBC-4EC8-A5A1-5BB4050D36BB}" type="datetimeFigureOut">
              <a:rPr lang="de-DE" smtClean="0"/>
              <a:t>19.10.2025</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AA449-3ECD-4993-9410-637236C6C797}" type="slidenum">
              <a:rPr lang="de-DE" smtClean="0"/>
              <a:t>‹Nr.›</a:t>
            </a:fld>
            <a:endParaRPr lang="de-DE"/>
          </a:p>
        </p:txBody>
      </p:sp>
    </p:spTree>
    <p:extLst>
      <p:ext uri="{BB962C8B-B14F-4D97-AF65-F5344CB8AC3E}">
        <p14:creationId xmlns:p14="http://schemas.microsoft.com/office/powerpoint/2010/main" val="143338409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517924-D5B9-47EF-9550-C6B88F244E72}" type="datetimeFigureOut">
              <a:rPr lang="de-DE" smtClean="0"/>
              <a:t>19.10.2025</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DAF28-1579-4CAA-9B0C-E69C92D08333}" type="slidenum">
              <a:rPr lang="de-DE" smtClean="0"/>
              <a:t>‹Nr.›</a:t>
            </a:fld>
            <a:endParaRPr lang="de-DE"/>
          </a:p>
        </p:txBody>
      </p:sp>
    </p:spTree>
    <p:extLst>
      <p:ext uri="{BB962C8B-B14F-4D97-AF65-F5344CB8AC3E}">
        <p14:creationId xmlns:p14="http://schemas.microsoft.com/office/powerpoint/2010/main" val="218623311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E24CCA-E626-4C9C-9330-8F72E7471D67}" type="datetimeFigureOut">
              <a:rPr lang="de-DE" smtClean="0"/>
              <a:t>19.10.2025</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5224E-BFAC-4F9E-A337-F843C64E8513}" type="slidenum">
              <a:rPr lang="de-DE" smtClean="0"/>
              <a:t>‹Nr.›</a:t>
            </a:fld>
            <a:endParaRPr lang="de-DE"/>
          </a:p>
        </p:txBody>
      </p:sp>
    </p:spTree>
    <p:extLst>
      <p:ext uri="{BB962C8B-B14F-4D97-AF65-F5344CB8AC3E}">
        <p14:creationId xmlns:p14="http://schemas.microsoft.com/office/powerpoint/2010/main" val="9943658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hyperlink" Target="https://alltagimmittelalter.gnm.de/"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hyperlink" Target="https://alltagimmittelalter.gnm.de/"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145" t="9451" r="-145" b="34891"/>
          <a:stretch/>
        </p:blipFill>
        <p:spPr>
          <a:xfrm>
            <a:off x="0" y="0"/>
            <a:ext cx="6909818" cy="4086113"/>
          </a:xfrm>
          <a:prstGeom prst="rect">
            <a:avLst/>
          </a:prstGeom>
        </p:spPr>
      </p:pic>
      <p:sp>
        <p:nvSpPr>
          <p:cNvPr id="10" name="Textfeld 9"/>
          <p:cNvSpPr txBox="1"/>
          <p:nvPr/>
        </p:nvSpPr>
        <p:spPr>
          <a:xfrm rot="21300000">
            <a:off x="329984" y="4664175"/>
            <a:ext cx="9297907" cy="553998"/>
          </a:xfrm>
          <a:custGeom>
            <a:avLst/>
            <a:gdLst>
              <a:gd name="connsiteX0" fmla="*/ 0 w 7704856"/>
              <a:gd name="connsiteY0" fmla="*/ 0 h 369332"/>
              <a:gd name="connsiteX1" fmla="*/ 7704856 w 7704856"/>
              <a:gd name="connsiteY1" fmla="*/ 0 h 369332"/>
              <a:gd name="connsiteX2" fmla="*/ 7704856 w 7704856"/>
              <a:gd name="connsiteY2" fmla="*/ 369332 h 369332"/>
              <a:gd name="connsiteX3" fmla="*/ 0 w 7704856"/>
              <a:gd name="connsiteY3" fmla="*/ 369332 h 369332"/>
              <a:gd name="connsiteX4" fmla="*/ 0 w 7704856"/>
              <a:gd name="connsiteY4" fmla="*/ 0 h 369332"/>
              <a:gd name="connsiteX0" fmla="*/ 0 w 7704856"/>
              <a:gd name="connsiteY0" fmla="*/ 0 h 796052"/>
              <a:gd name="connsiteX1" fmla="*/ 7704856 w 7704856"/>
              <a:gd name="connsiteY1" fmla="*/ 0 h 796052"/>
              <a:gd name="connsiteX2" fmla="*/ 7704856 w 7704856"/>
              <a:gd name="connsiteY2" fmla="*/ 369332 h 796052"/>
              <a:gd name="connsiteX3" fmla="*/ 132080 w 7704856"/>
              <a:gd name="connsiteY3" fmla="*/ 796052 h 796052"/>
              <a:gd name="connsiteX4" fmla="*/ 0 w 7704856"/>
              <a:gd name="connsiteY4" fmla="*/ 0 h 796052"/>
              <a:gd name="connsiteX0" fmla="*/ 0 w 7603256"/>
              <a:gd name="connsiteY0" fmla="*/ 365760 h 796052"/>
              <a:gd name="connsiteX1" fmla="*/ 7603256 w 7603256"/>
              <a:gd name="connsiteY1" fmla="*/ 0 h 796052"/>
              <a:gd name="connsiteX2" fmla="*/ 7603256 w 7603256"/>
              <a:gd name="connsiteY2" fmla="*/ 369332 h 796052"/>
              <a:gd name="connsiteX3" fmla="*/ 30480 w 7603256"/>
              <a:gd name="connsiteY3" fmla="*/ 796052 h 796052"/>
              <a:gd name="connsiteX4" fmla="*/ 0 w 7603256"/>
              <a:gd name="connsiteY4" fmla="*/ 365760 h 796052"/>
              <a:gd name="connsiteX0" fmla="*/ 0 w 7603256"/>
              <a:gd name="connsiteY0" fmla="*/ 934720 h 1365012"/>
              <a:gd name="connsiteX1" fmla="*/ 7471176 w 7603256"/>
              <a:gd name="connsiteY1" fmla="*/ 0 h 1365012"/>
              <a:gd name="connsiteX2" fmla="*/ 7603256 w 7603256"/>
              <a:gd name="connsiteY2" fmla="*/ 938292 h 1365012"/>
              <a:gd name="connsiteX3" fmla="*/ 30480 w 7603256"/>
              <a:gd name="connsiteY3" fmla="*/ 1365012 h 1365012"/>
              <a:gd name="connsiteX4" fmla="*/ 0 w 7603256"/>
              <a:gd name="connsiteY4" fmla="*/ 934720 h 136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3256" h="1365012">
                <a:moveTo>
                  <a:pt x="0" y="934720"/>
                </a:moveTo>
                <a:lnTo>
                  <a:pt x="7471176" y="0"/>
                </a:lnTo>
                <a:lnTo>
                  <a:pt x="7603256" y="938292"/>
                </a:lnTo>
                <a:lnTo>
                  <a:pt x="30480" y="1365012"/>
                </a:lnTo>
                <a:lnTo>
                  <a:pt x="0" y="934720"/>
                </a:lnTo>
                <a:close/>
              </a:path>
            </a:pathLst>
          </a:cu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000" b="0" i="0" u="none" strike="noStrike" kern="1200" cap="none" spc="0" normalizeH="0" baseline="0" noProof="0" dirty="0">
                <a:ln>
                  <a:noFill/>
                </a:ln>
                <a:solidFill>
                  <a:prstClr val="white"/>
                </a:solidFill>
                <a:effectLst/>
                <a:uLnTx/>
                <a:uFillTx/>
                <a:latin typeface="Brandon Grotesque Medium" panose="020B0603020203060202" pitchFamily="34" charset="0"/>
                <a:ea typeface="+mn-ea"/>
                <a:cs typeface="+mn-cs"/>
              </a:rPr>
              <a:t>HIER IST PLTZ FÜR TITEL ODER BEGRÜSSUNG</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6003" y="347346"/>
            <a:ext cx="1440167" cy="1440167"/>
          </a:xfrm>
          <a:prstGeom prst="rect">
            <a:avLst/>
          </a:prstGeom>
        </p:spPr>
      </p:pic>
      <p:sp>
        <p:nvSpPr>
          <p:cNvPr id="3" name="Textfeld 2"/>
          <p:cNvSpPr txBox="1"/>
          <p:nvPr/>
        </p:nvSpPr>
        <p:spPr>
          <a:xfrm rot="21088414">
            <a:off x="5583128" y="3817763"/>
            <a:ext cx="6480720"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4400" b="0" i="0" u="none" strike="noStrike" kern="1200" cap="none" spc="0" normalizeH="0" baseline="0" noProof="0" dirty="0">
                <a:ln>
                  <a:noFill/>
                </a:ln>
                <a:solidFill>
                  <a:prstClr val="white"/>
                </a:solidFill>
                <a:effectLst/>
                <a:uLnTx/>
                <a:uFillTx/>
                <a:latin typeface="Brandon Grotesque Bold" panose="020B0803020203060202" pitchFamily="34" charset="0"/>
                <a:ea typeface="+mn-ea"/>
                <a:cs typeface="+mn-cs"/>
              </a:rPr>
              <a:t>Titel Fett</a:t>
            </a: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9127"/>
            <a:ext cx="9144000" cy="4276279"/>
          </a:xfrm>
          <a:prstGeom prst="rect">
            <a:avLst/>
          </a:prstGeom>
        </p:spPr>
      </p:pic>
      <p:sp>
        <p:nvSpPr>
          <p:cNvPr id="21" name="Textfeld 20"/>
          <p:cNvSpPr txBox="1"/>
          <p:nvPr/>
        </p:nvSpPr>
        <p:spPr>
          <a:xfrm rot="21000000">
            <a:off x="489532" y="3567010"/>
            <a:ext cx="6480720" cy="67710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sz="3800" dirty="0">
                <a:solidFill>
                  <a:prstClr val="white"/>
                </a:solidFill>
                <a:latin typeface="Brandon Grotesque Bold" panose="020B0803020203060202" pitchFamily="34" charset="0"/>
              </a:rPr>
              <a:t>Musikgeschichte im Überblick 1</a:t>
            </a:r>
            <a:endParaRPr kumimoji="0" lang="de-DE" sz="4400" b="0" i="0" u="none" strike="noStrike" kern="1200" cap="none" spc="0" normalizeH="0" baseline="0" noProof="0" dirty="0">
              <a:ln>
                <a:noFill/>
              </a:ln>
              <a:solidFill>
                <a:prstClr val="white"/>
              </a:solidFill>
              <a:effectLst/>
              <a:uLnTx/>
              <a:uFillTx/>
              <a:latin typeface="Brandon Grotesque Bold" panose="020B0803020203060202" pitchFamily="34" charset="0"/>
              <a:ea typeface="+mn-ea"/>
              <a:cs typeface="+mn-cs"/>
            </a:endParaRPr>
          </a:p>
        </p:txBody>
      </p:sp>
      <p:sp>
        <p:nvSpPr>
          <p:cNvPr id="22" name="Textfeld 21"/>
          <p:cNvSpPr txBox="1"/>
          <p:nvPr/>
        </p:nvSpPr>
        <p:spPr>
          <a:xfrm rot="21000000">
            <a:off x="588923" y="4180153"/>
            <a:ext cx="648072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Brandon Grotesque Light" panose="020B0303020203060202" pitchFamily="34" charset="0"/>
                <a:ea typeface="+mn-ea"/>
                <a:cs typeface="+mn-cs"/>
              </a:rPr>
              <a:t>Einführung, 20.10.2025</a:t>
            </a:r>
          </a:p>
        </p:txBody>
      </p:sp>
    </p:spTree>
    <p:extLst>
      <p:ext uri="{BB962C8B-B14F-4D97-AF65-F5344CB8AC3E}">
        <p14:creationId xmlns:p14="http://schemas.microsoft.com/office/powerpoint/2010/main" val="3983142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E43106-1D9C-E0A4-DB70-7CCD0DD9263C}"/>
              </a:ext>
            </a:extLst>
          </p:cNvPr>
          <p:cNvSpPr>
            <a:spLocks noGrp="1"/>
          </p:cNvSpPr>
          <p:nvPr>
            <p:ph type="title"/>
          </p:nvPr>
        </p:nvSpPr>
        <p:spPr>
          <a:xfrm>
            <a:off x="628649" y="1033916"/>
            <a:ext cx="7886700" cy="1042042"/>
          </a:xfrm>
        </p:spPr>
        <p:txBody>
          <a:bodyPr>
            <a:normAutofit/>
          </a:bodyPr>
          <a:lstStyle/>
          <a:p>
            <a:pPr algn="ctr"/>
            <a:r>
              <a:rPr lang="de-DE" sz="3200" dirty="0"/>
              <a:t>Klangbeispiel: </a:t>
            </a:r>
            <a:r>
              <a:rPr lang="de-DE" sz="3200" i="1" dirty="0" err="1"/>
              <a:t>Gaude</a:t>
            </a:r>
            <a:r>
              <a:rPr lang="de-DE" sz="3200" i="1" dirty="0"/>
              <a:t> </a:t>
            </a:r>
            <a:r>
              <a:rPr lang="de-DE" sz="3200" i="1" dirty="0" err="1"/>
              <a:t>flori</a:t>
            </a:r>
            <a:r>
              <a:rPr lang="de-DE" sz="3200" i="1" dirty="0"/>
              <a:t> </a:t>
            </a:r>
            <a:r>
              <a:rPr lang="de-DE" sz="3200" i="1" dirty="0" err="1"/>
              <a:t>virginali</a:t>
            </a:r>
            <a:r>
              <a:rPr lang="de-DE" sz="3200" i="1" dirty="0"/>
              <a:t> </a:t>
            </a:r>
            <a:br>
              <a:rPr lang="de-DE" sz="3200" i="1" dirty="0"/>
            </a:br>
            <a:r>
              <a:rPr lang="de-DE" sz="3200" dirty="0"/>
              <a:t>aus einem Klarissenorden in Valencia</a:t>
            </a:r>
          </a:p>
        </p:txBody>
      </p:sp>
      <p:pic>
        <p:nvPicPr>
          <p:cNvPr id="5" name="Inhaltsplatzhalter 4">
            <a:extLst>
              <a:ext uri="{FF2B5EF4-FFF2-40B4-BE49-F238E27FC236}">
                <a16:creationId xmlns:a16="http://schemas.microsoft.com/office/drawing/2014/main" id="{ED3A1BE5-5587-B052-E329-ED46970278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7115" y="2184773"/>
            <a:ext cx="6429767" cy="4320000"/>
          </a:xfrm>
        </p:spPr>
      </p:pic>
    </p:spTree>
    <p:extLst>
      <p:ext uri="{BB962C8B-B14F-4D97-AF65-F5344CB8AC3E}">
        <p14:creationId xmlns:p14="http://schemas.microsoft.com/office/powerpoint/2010/main" val="1160802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44CE4-9FEB-1F25-746D-FF3E25070C7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7CAFA6D-BCA2-5030-7699-B4B92F3F8CB5}"/>
              </a:ext>
            </a:extLst>
          </p:cNvPr>
          <p:cNvSpPr>
            <a:spLocks noGrp="1"/>
          </p:cNvSpPr>
          <p:nvPr>
            <p:ph type="title"/>
          </p:nvPr>
        </p:nvSpPr>
        <p:spPr>
          <a:xfrm>
            <a:off x="764866" y="1229360"/>
            <a:ext cx="7886700" cy="1042042"/>
          </a:xfrm>
        </p:spPr>
        <p:txBody>
          <a:bodyPr>
            <a:normAutofit/>
          </a:bodyPr>
          <a:lstStyle/>
          <a:p>
            <a:pPr algn="ctr"/>
            <a:r>
              <a:rPr lang="de-DE" sz="3200" dirty="0"/>
              <a:t>Grundsätzliche Überlegungen </a:t>
            </a:r>
            <a:br>
              <a:rPr lang="de-DE" sz="3200" dirty="0"/>
            </a:br>
            <a:r>
              <a:rPr lang="de-DE" sz="3200" dirty="0"/>
              <a:t>zur Musik dieser Jahrhunderte 2</a:t>
            </a:r>
          </a:p>
        </p:txBody>
      </p:sp>
      <p:sp>
        <p:nvSpPr>
          <p:cNvPr id="3" name="Inhaltsplatzhalter 2">
            <a:extLst>
              <a:ext uri="{FF2B5EF4-FFF2-40B4-BE49-F238E27FC236}">
                <a16:creationId xmlns:a16="http://schemas.microsoft.com/office/drawing/2014/main" id="{2E544534-488B-6120-CF42-333230E3CEE8}"/>
              </a:ext>
            </a:extLst>
          </p:cNvPr>
          <p:cNvSpPr>
            <a:spLocks noGrp="1"/>
          </p:cNvSpPr>
          <p:nvPr>
            <p:ph idx="1"/>
          </p:nvPr>
        </p:nvSpPr>
        <p:spPr>
          <a:xfrm>
            <a:off x="628650" y="2538821"/>
            <a:ext cx="7886700" cy="3907369"/>
          </a:xfrm>
        </p:spPr>
        <p:txBody>
          <a:bodyPr/>
          <a:lstStyle/>
          <a:p>
            <a:pPr marL="0" indent="0">
              <a:buNone/>
            </a:pPr>
            <a:r>
              <a:rPr lang="de-DE" b="1" dirty="0"/>
              <a:t>Funktion von Musik</a:t>
            </a:r>
          </a:p>
          <a:p>
            <a:pPr marL="0" indent="0">
              <a:buNone/>
            </a:pPr>
            <a:r>
              <a:rPr lang="de-DE" dirty="0"/>
              <a:t>Johannes </a:t>
            </a:r>
            <a:r>
              <a:rPr lang="de-DE" dirty="0" err="1"/>
              <a:t>Tinctoris</a:t>
            </a:r>
            <a:r>
              <a:rPr lang="de-DE" dirty="0"/>
              <a:t>: </a:t>
            </a:r>
            <a:r>
              <a:rPr lang="de-DE" i="1" dirty="0" err="1"/>
              <a:t>Complexus</a:t>
            </a:r>
            <a:r>
              <a:rPr lang="de-DE" i="1" dirty="0"/>
              <a:t> </a:t>
            </a:r>
            <a:r>
              <a:rPr lang="de-DE" i="1" dirty="0" err="1"/>
              <a:t>viginti</a:t>
            </a:r>
            <a:r>
              <a:rPr lang="de-DE" i="1" dirty="0"/>
              <a:t> </a:t>
            </a:r>
            <a:r>
              <a:rPr lang="de-DE" i="1" dirty="0" err="1"/>
              <a:t>effectum</a:t>
            </a:r>
            <a:r>
              <a:rPr lang="de-DE" i="1" dirty="0"/>
              <a:t> nobilis artis </a:t>
            </a:r>
            <a:r>
              <a:rPr lang="de-DE" i="1" dirty="0" err="1"/>
              <a:t>musicae</a:t>
            </a:r>
            <a:r>
              <a:rPr lang="de-DE" dirty="0"/>
              <a:t> / Zusammenfassung von zwanzig Effekten der edlen Kunst der Musik (um 1473)</a:t>
            </a:r>
          </a:p>
          <a:p>
            <a:pPr marL="0" indent="0">
              <a:buNone/>
            </a:pPr>
            <a:endParaRPr lang="de-DE" dirty="0"/>
          </a:p>
          <a:p>
            <a:pPr marL="0" indent="0">
              <a:buNone/>
            </a:pPr>
            <a:r>
              <a:rPr lang="de-DE" b="1" dirty="0"/>
              <a:t>Musikbezogen Handelnde</a:t>
            </a:r>
          </a:p>
        </p:txBody>
      </p:sp>
    </p:spTree>
    <p:extLst>
      <p:ext uri="{BB962C8B-B14F-4D97-AF65-F5344CB8AC3E}">
        <p14:creationId xmlns:p14="http://schemas.microsoft.com/office/powerpoint/2010/main" val="153391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C753C3-8039-57E5-4716-098E94B5DC15}"/>
              </a:ext>
            </a:extLst>
          </p:cNvPr>
          <p:cNvSpPr>
            <a:spLocks noGrp="1"/>
          </p:cNvSpPr>
          <p:nvPr>
            <p:ph type="title"/>
          </p:nvPr>
        </p:nvSpPr>
        <p:spPr>
          <a:xfrm>
            <a:off x="628650" y="680232"/>
            <a:ext cx="7886700" cy="1042042"/>
          </a:xfrm>
        </p:spPr>
        <p:txBody>
          <a:bodyPr>
            <a:noAutofit/>
          </a:bodyPr>
          <a:lstStyle/>
          <a:p>
            <a:pPr algn="ctr"/>
            <a:r>
              <a:rPr lang="de-DE" sz="3200" dirty="0"/>
              <a:t>Klangbeispiel: </a:t>
            </a:r>
            <a:br>
              <a:rPr lang="de-DE" sz="3200" dirty="0"/>
            </a:br>
            <a:r>
              <a:rPr lang="de-DE" sz="3200" dirty="0"/>
              <a:t>Guillaume de </a:t>
            </a:r>
            <a:r>
              <a:rPr lang="de-DE" sz="3200" dirty="0" err="1"/>
              <a:t>Machaut</a:t>
            </a:r>
            <a:r>
              <a:rPr lang="de-DE" sz="3200" dirty="0"/>
              <a:t> (1300-1377)</a:t>
            </a:r>
            <a:r>
              <a:rPr lang="de-DE" sz="3200" i="1" dirty="0"/>
              <a:t> </a:t>
            </a:r>
            <a:br>
              <a:rPr lang="de-DE" sz="3200" i="1" dirty="0"/>
            </a:br>
            <a:r>
              <a:rPr lang="de-DE" sz="3200" i="1" dirty="0"/>
              <a:t>Dame, je sui </a:t>
            </a:r>
            <a:r>
              <a:rPr lang="de-DE" sz="3200" i="1" dirty="0" err="1"/>
              <a:t>cilz</a:t>
            </a:r>
            <a:endParaRPr lang="de-DE" sz="3200" i="1" dirty="0"/>
          </a:p>
        </p:txBody>
      </p:sp>
      <p:pic>
        <p:nvPicPr>
          <p:cNvPr id="5" name="Inhaltsplatzhalter 4">
            <a:extLst>
              <a:ext uri="{FF2B5EF4-FFF2-40B4-BE49-F238E27FC236}">
                <a16:creationId xmlns:a16="http://schemas.microsoft.com/office/drawing/2014/main" id="{B29A0EC7-F3A5-20F5-9959-3D67F3103D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8622" y="2056519"/>
            <a:ext cx="6253897" cy="4680000"/>
          </a:xfrm>
        </p:spPr>
      </p:pic>
    </p:spTree>
    <p:extLst>
      <p:ext uri="{BB962C8B-B14F-4D97-AF65-F5344CB8AC3E}">
        <p14:creationId xmlns:p14="http://schemas.microsoft.com/office/powerpoint/2010/main" val="969601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F696DAF-B262-39E5-EE2C-C069DBE81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747" y="-397164"/>
            <a:ext cx="6252744" cy="8280000"/>
          </a:xfrm>
          <a:prstGeom prst="rect">
            <a:avLst/>
          </a:prstGeom>
        </p:spPr>
      </p:pic>
    </p:spTree>
    <p:extLst>
      <p:ext uri="{BB962C8B-B14F-4D97-AF65-F5344CB8AC3E}">
        <p14:creationId xmlns:p14="http://schemas.microsoft.com/office/powerpoint/2010/main" val="3625109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4F7FC-8245-B0A7-33AD-637ABFD11911}"/>
              </a:ext>
            </a:extLst>
          </p:cNvPr>
          <p:cNvSpPr>
            <a:spLocks noGrp="1"/>
          </p:cNvSpPr>
          <p:nvPr>
            <p:ph type="title"/>
          </p:nvPr>
        </p:nvSpPr>
        <p:spPr>
          <a:xfrm>
            <a:off x="630394" y="775958"/>
            <a:ext cx="7886700" cy="1042042"/>
          </a:xfrm>
        </p:spPr>
        <p:txBody>
          <a:bodyPr>
            <a:normAutofit fontScale="90000"/>
          </a:bodyPr>
          <a:lstStyle/>
          <a:p>
            <a:pPr algn="ctr"/>
            <a:r>
              <a:rPr lang="de-DE" sz="3200" dirty="0"/>
              <a:t>Stundenbuch des Duc Jean de Berry:</a:t>
            </a:r>
            <a:br>
              <a:rPr lang="de-DE" sz="3200" dirty="0"/>
            </a:br>
            <a:r>
              <a:rPr lang="de-DE" sz="3200" i="1" dirty="0"/>
              <a:t>Très </a:t>
            </a:r>
            <a:r>
              <a:rPr lang="de-DE" sz="3200" i="1" dirty="0" err="1"/>
              <a:t>Riches</a:t>
            </a:r>
            <a:r>
              <a:rPr lang="de-DE" sz="3200" i="1" dirty="0"/>
              <a:t> </a:t>
            </a:r>
            <a:r>
              <a:rPr lang="de-DE" sz="3200" i="1" dirty="0" err="1"/>
              <a:t>Heures</a:t>
            </a:r>
            <a:r>
              <a:rPr lang="de-DE" sz="3200" dirty="0"/>
              <a:t> (Brüder Limburg, 1410-1416)</a:t>
            </a:r>
            <a:endParaRPr lang="de-DE" sz="3200" i="1" dirty="0"/>
          </a:p>
        </p:txBody>
      </p:sp>
      <p:pic>
        <p:nvPicPr>
          <p:cNvPr id="7" name="Inhaltsplatzhalter 6">
            <a:extLst>
              <a:ext uri="{FF2B5EF4-FFF2-40B4-BE49-F238E27FC236}">
                <a16:creationId xmlns:a16="http://schemas.microsoft.com/office/drawing/2014/main" id="{B43A6A55-8D56-BA96-E1EE-AAA1B388E923}"/>
              </a:ext>
            </a:extLst>
          </p:cNvPr>
          <p:cNvPicPr>
            <a:picLocks noGrp="1" noChangeAspect="1"/>
          </p:cNvPicPr>
          <p:nvPr>
            <p:ph idx="1"/>
          </p:nvPr>
        </p:nvPicPr>
        <p:blipFill>
          <a:blip r:embed="rId2"/>
          <a:stretch>
            <a:fillRect/>
          </a:stretch>
        </p:blipFill>
        <p:spPr>
          <a:xfrm>
            <a:off x="630394" y="1818000"/>
            <a:ext cx="7883211" cy="5040000"/>
          </a:xfrm>
          <a:prstGeom prst="rect">
            <a:avLst/>
          </a:prstGeom>
        </p:spPr>
      </p:pic>
    </p:spTree>
    <p:extLst>
      <p:ext uri="{BB962C8B-B14F-4D97-AF65-F5344CB8AC3E}">
        <p14:creationId xmlns:p14="http://schemas.microsoft.com/office/powerpoint/2010/main" val="2252243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794D5F7-655C-215B-F183-AB8AEA913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359" y="1341397"/>
            <a:ext cx="8278368" cy="4840224"/>
          </a:xfrm>
          <a:prstGeom prst="rect">
            <a:avLst/>
          </a:prstGeom>
        </p:spPr>
      </p:pic>
    </p:spTree>
    <p:extLst>
      <p:ext uri="{BB962C8B-B14F-4D97-AF65-F5344CB8AC3E}">
        <p14:creationId xmlns:p14="http://schemas.microsoft.com/office/powerpoint/2010/main" val="2306767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EA8C3-EBA9-1C9E-6FCC-F01260D7FA6B}"/>
              </a:ext>
            </a:extLst>
          </p:cNvPr>
          <p:cNvSpPr>
            <a:spLocks noGrp="1"/>
          </p:cNvSpPr>
          <p:nvPr>
            <p:ph type="title"/>
          </p:nvPr>
        </p:nvSpPr>
        <p:spPr>
          <a:xfrm>
            <a:off x="764866" y="1229360"/>
            <a:ext cx="7886700" cy="1042042"/>
          </a:xfrm>
        </p:spPr>
        <p:txBody>
          <a:bodyPr>
            <a:normAutofit/>
          </a:bodyPr>
          <a:lstStyle/>
          <a:p>
            <a:pPr algn="ctr"/>
            <a:r>
              <a:rPr lang="de-DE" sz="3200" dirty="0"/>
              <a:t>Grundsätzliche Überlegungen </a:t>
            </a:r>
            <a:br>
              <a:rPr lang="de-DE" sz="3200" dirty="0"/>
            </a:br>
            <a:r>
              <a:rPr lang="de-DE" sz="3200" dirty="0"/>
              <a:t>zur Musik dieser Jahrhunderte 3</a:t>
            </a:r>
          </a:p>
        </p:txBody>
      </p:sp>
      <p:sp>
        <p:nvSpPr>
          <p:cNvPr id="3" name="Inhaltsplatzhalter 2">
            <a:extLst>
              <a:ext uri="{FF2B5EF4-FFF2-40B4-BE49-F238E27FC236}">
                <a16:creationId xmlns:a16="http://schemas.microsoft.com/office/drawing/2014/main" id="{64D76906-D0D2-657C-C963-D129B88A7DF3}"/>
              </a:ext>
            </a:extLst>
          </p:cNvPr>
          <p:cNvSpPr>
            <a:spLocks noGrp="1"/>
          </p:cNvSpPr>
          <p:nvPr>
            <p:ph idx="1"/>
          </p:nvPr>
        </p:nvSpPr>
        <p:spPr>
          <a:xfrm>
            <a:off x="764866" y="2354529"/>
            <a:ext cx="7886700" cy="3907369"/>
          </a:xfrm>
        </p:spPr>
        <p:txBody>
          <a:bodyPr>
            <a:normAutofit/>
          </a:bodyPr>
          <a:lstStyle/>
          <a:p>
            <a:pPr marL="0" indent="0">
              <a:buNone/>
            </a:pPr>
            <a:endParaRPr lang="de-DE" b="1" dirty="0"/>
          </a:p>
          <a:p>
            <a:pPr marL="0" indent="0">
              <a:buNone/>
            </a:pPr>
            <a:r>
              <a:rPr lang="de-DE" b="1" dirty="0"/>
              <a:t>Komponieren / Komponist</a:t>
            </a:r>
          </a:p>
          <a:p>
            <a:pPr marL="0" indent="0">
              <a:buNone/>
            </a:pPr>
            <a:r>
              <a:rPr lang="de-DE" dirty="0"/>
              <a:t>Johannes </a:t>
            </a:r>
            <a:r>
              <a:rPr lang="de-DE" dirty="0" err="1"/>
              <a:t>Tinctoris</a:t>
            </a:r>
            <a:r>
              <a:rPr lang="de-DE" i="0" dirty="0">
                <a:effectLst/>
                <a:latin typeface="Brandon Grotesque Medium" panose="020B0603020203060202"/>
              </a:rPr>
              <a:t> (1477)</a:t>
            </a:r>
          </a:p>
          <a:p>
            <a:pPr marL="0" indent="0">
              <a:buNone/>
            </a:pPr>
            <a:r>
              <a:rPr lang="de-DE" dirty="0">
                <a:latin typeface="Brandon Grotesque Medium" panose="020B0603020203060202"/>
              </a:rPr>
              <a:t>Ramos de </a:t>
            </a:r>
            <a:r>
              <a:rPr lang="de-DE" dirty="0" err="1">
                <a:latin typeface="Brandon Grotesque Medium" panose="020B0603020203060202"/>
              </a:rPr>
              <a:t>Pareja</a:t>
            </a:r>
            <a:r>
              <a:rPr lang="de-DE" dirty="0">
                <a:latin typeface="Brandon Grotesque Medium" panose="020B0603020203060202"/>
              </a:rPr>
              <a:t> (1482)</a:t>
            </a:r>
          </a:p>
          <a:p>
            <a:pPr marL="0" indent="0">
              <a:buNone/>
            </a:pPr>
            <a:r>
              <a:rPr lang="de-DE" dirty="0">
                <a:latin typeface="Brandon Grotesque Medium" panose="020B0603020203060202"/>
              </a:rPr>
              <a:t>Nikolaus </a:t>
            </a:r>
            <a:r>
              <a:rPr lang="de-DE" dirty="0" err="1">
                <a:latin typeface="Brandon Grotesque Medium" panose="020B0603020203060202"/>
              </a:rPr>
              <a:t>Listenius</a:t>
            </a:r>
            <a:r>
              <a:rPr lang="de-DE" dirty="0">
                <a:latin typeface="Brandon Grotesque Medium" panose="020B0603020203060202"/>
              </a:rPr>
              <a:t> (1537) </a:t>
            </a:r>
            <a:endParaRPr lang="de-DE" dirty="0"/>
          </a:p>
          <a:p>
            <a:pPr marL="0" indent="0">
              <a:buNone/>
            </a:pPr>
            <a:endParaRPr lang="de-DE" b="1" dirty="0"/>
          </a:p>
        </p:txBody>
      </p:sp>
    </p:spTree>
    <p:extLst>
      <p:ext uri="{BB962C8B-B14F-4D97-AF65-F5344CB8AC3E}">
        <p14:creationId xmlns:p14="http://schemas.microsoft.com/office/powerpoint/2010/main" val="1308488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38A06A-018C-096A-C4C3-5DDF1F02F847}"/>
              </a:ext>
            </a:extLst>
          </p:cNvPr>
          <p:cNvSpPr>
            <a:spLocks noGrp="1"/>
          </p:cNvSpPr>
          <p:nvPr>
            <p:ph type="title"/>
          </p:nvPr>
        </p:nvSpPr>
        <p:spPr>
          <a:xfrm>
            <a:off x="272432" y="2226826"/>
            <a:ext cx="7886700" cy="1042042"/>
          </a:xfrm>
        </p:spPr>
        <p:txBody>
          <a:bodyPr>
            <a:noAutofit/>
          </a:bodyPr>
          <a:lstStyle/>
          <a:p>
            <a:r>
              <a:rPr lang="de-DE" sz="3200" dirty="0"/>
              <a:t>Klangbeispiel: </a:t>
            </a:r>
            <a:br>
              <a:rPr lang="de-DE" sz="3200" dirty="0"/>
            </a:br>
            <a:r>
              <a:rPr lang="de-DE" sz="3200" dirty="0"/>
              <a:t>Orlando di Lasso </a:t>
            </a:r>
            <a:br>
              <a:rPr lang="de-DE" sz="3200" dirty="0"/>
            </a:br>
            <a:r>
              <a:rPr lang="de-DE" sz="3200" dirty="0"/>
              <a:t>(1542-1594)</a:t>
            </a:r>
            <a:br>
              <a:rPr lang="de-DE" sz="3200" dirty="0"/>
            </a:br>
            <a:r>
              <a:rPr lang="de-DE" sz="3200" i="1" dirty="0" err="1"/>
              <a:t>Passan</a:t>
            </a:r>
            <a:r>
              <a:rPr lang="de-DE" sz="3200" i="1" dirty="0"/>
              <a:t> </a:t>
            </a:r>
            <a:r>
              <a:rPr lang="de-DE" sz="3200" i="1" dirty="0" err="1"/>
              <a:t>vostri</a:t>
            </a:r>
            <a:r>
              <a:rPr lang="de-DE" sz="3200" i="1" dirty="0"/>
              <a:t> </a:t>
            </a:r>
            <a:r>
              <a:rPr lang="de-DE" sz="3200" i="1" dirty="0" err="1"/>
              <a:t>triomphi</a:t>
            </a:r>
            <a:r>
              <a:rPr lang="de-DE" sz="3200" i="1" dirty="0"/>
              <a:t> </a:t>
            </a:r>
            <a:endParaRPr lang="de-DE" sz="3200" dirty="0"/>
          </a:p>
        </p:txBody>
      </p:sp>
      <p:sp>
        <p:nvSpPr>
          <p:cNvPr id="3" name="Inhaltsplatzhalter 2">
            <a:extLst>
              <a:ext uri="{FF2B5EF4-FFF2-40B4-BE49-F238E27FC236}">
                <a16:creationId xmlns:a16="http://schemas.microsoft.com/office/drawing/2014/main" id="{7F94CED9-58ED-5FD8-C8D9-A1BDB5664655}"/>
              </a:ext>
            </a:extLst>
          </p:cNvPr>
          <p:cNvSpPr>
            <a:spLocks noGrp="1"/>
          </p:cNvSpPr>
          <p:nvPr>
            <p:ph idx="1"/>
          </p:nvPr>
        </p:nvSpPr>
        <p:spPr>
          <a:xfrm>
            <a:off x="342171" y="2681296"/>
            <a:ext cx="7886700" cy="3907369"/>
          </a:xfrm>
        </p:spPr>
        <p:txBody>
          <a:bodyPr/>
          <a:lstStyle/>
          <a:p>
            <a:endParaRPr lang="de-DE" b="1" i="0" dirty="0">
              <a:solidFill>
                <a:srgbClr val="730167"/>
              </a:solidFill>
              <a:effectLst/>
              <a:latin typeface="Roboto Condensed" panose="020F0502020204030204" pitchFamily="2" charset="0"/>
            </a:endParaRPr>
          </a:p>
          <a:p>
            <a:pPr marL="0" indent="0">
              <a:buNone/>
            </a:pPr>
            <a:endParaRPr lang="de-DE" sz="2200" i="0" dirty="0">
              <a:effectLst/>
              <a:latin typeface="Brandon Grotesque Medium"/>
            </a:endParaRPr>
          </a:p>
          <a:p>
            <a:pPr marL="0" indent="0">
              <a:buNone/>
            </a:pPr>
            <a:endParaRPr lang="de-DE" sz="2200" dirty="0">
              <a:latin typeface="Brandon Grotesque Medium"/>
            </a:endParaRPr>
          </a:p>
          <a:p>
            <a:pPr marL="0" indent="0">
              <a:buNone/>
            </a:pPr>
            <a:r>
              <a:rPr lang="de-DE" sz="2200" i="0" dirty="0">
                <a:effectLst/>
                <a:latin typeface="Brandon Grotesque Medium"/>
              </a:rPr>
              <a:t>Orlando di Lasso im Konzert für</a:t>
            </a:r>
          </a:p>
          <a:p>
            <a:pPr marL="0" indent="0">
              <a:buNone/>
            </a:pPr>
            <a:r>
              <a:rPr lang="de-DE" sz="2200" i="0" dirty="0">
                <a:effectLst/>
                <a:latin typeface="Brandon Grotesque Medium"/>
              </a:rPr>
              <a:t>Herzog Albrecht V. von Bayern </a:t>
            </a:r>
          </a:p>
          <a:p>
            <a:pPr marL="0" indent="0">
              <a:buNone/>
            </a:pPr>
            <a:r>
              <a:rPr lang="de-DE" sz="2200" i="0" dirty="0">
                <a:effectLst/>
                <a:latin typeface="Brandon Grotesque Medium"/>
              </a:rPr>
              <a:t>am Münchner Hof</a:t>
            </a:r>
          </a:p>
          <a:p>
            <a:pPr marL="0" indent="0">
              <a:buNone/>
            </a:pPr>
            <a:r>
              <a:rPr lang="de-DE" sz="2200" dirty="0">
                <a:latin typeface="Brandon Grotesque Medium"/>
              </a:rPr>
              <a:t>[Hans Mielich, Maler]</a:t>
            </a:r>
            <a:endParaRPr lang="de-DE" sz="2200" i="0" dirty="0">
              <a:effectLst/>
              <a:latin typeface="Brandon Grotesque Medium"/>
            </a:endParaRPr>
          </a:p>
          <a:p>
            <a:endParaRPr lang="de-DE" dirty="0"/>
          </a:p>
        </p:txBody>
      </p:sp>
      <p:pic>
        <p:nvPicPr>
          <p:cNvPr id="5" name="Grafik 4">
            <a:extLst>
              <a:ext uri="{FF2B5EF4-FFF2-40B4-BE49-F238E27FC236}">
                <a16:creationId xmlns:a16="http://schemas.microsoft.com/office/drawing/2014/main" id="{3BD60459-0238-C718-69C3-A763F8129329}"/>
              </a:ext>
            </a:extLst>
          </p:cNvPr>
          <p:cNvPicPr>
            <a:picLocks noChangeAspect="1"/>
          </p:cNvPicPr>
          <p:nvPr/>
        </p:nvPicPr>
        <p:blipFill>
          <a:blip r:embed="rId2"/>
          <a:stretch>
            <a:fillRect/>
          </a:stretch>
        </p:blipFill>
        <p:spPr>
          <a:xfrm>
            <a:off x="4179627" y="0"/>
            <a:ext cx="4964373" cy="6858000"/>
          </a:xfrm>
          <a:prstGeom prst="rect">
            <a:avLst/>
          </a:prstGeom>
        </p:spPr>
      </p:pic>
    </p:spTree>
    <p:extLst>
      <p:ext uri="{BB962C8B-B14F-4D97-AF65-F5344CB8AC3E}">
        <p14:creationId xmlns:p14="http://schemas.microsoft.com/office/powerpoint/2010/main" val="1791553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C255B-9C49-63C9-4BAA-B9A0338FACD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49240462-D386-4707-F28F-0D6B180DDE53}"/>
              </a:ext>
            </a:extLst>
          </p:cNvPr>
          <p:cNvSpPr>
            <a:spLocks noGrp="1"/>
          </p:cNvSpPr>
          <p:nvPr>
            <p:ph idx="1"/>
          </p:nvPr>
        </p:nvSpPr>
        <p:spPr>
          <a:xfrm>
            <a:off x="402557" y="2551899"/>
            <a:ext cx="7886700" cy="3907369"/>
          </a:xfrm>
        </p:spPr>
        <p:txBody>
          <a:bodyPr>
            <a:normAutofit/>
          </a:bodyPr>
          <a:lstStyle/>
          <a:p>
            <a:pPr marL="0" indent="0">
              <a:buNone/>
            </a:pPr>
            <a:r>
              <a:rPr lang="de-DE" sz="2200" i="0" dirty="0">
                <a:solidFill>
                  <a:srgbClr val="000000"/>
                </a:solidFill>
                <a:effectLst/>
              </a:rPr>
              <a:t>Orlando di Lasso: Bußpsalmen</a:t>
            </a:r>
          </a:p>
          <a:p>
            <a:pPr marL="0" indent="0">
              <a:buNone/>
            </a:pPr>
            <a:r>
              <a:rPr lang="de-DE" sz="2200" dirty="0">
                <a:solidFill>
                  <a:srgbClr val="000000"/>
                </a:solidFill>
              </a:rPr>
              <a:t>Jean </a:t>
            </a:r>
            <a:r>
              <a:rPr lang="de-DE" sz="2200" i="0" dirty="0" err="1">
                <a:solidFill>
                  <a:srgbClr val="000000"/>
                </a:solidFill>
                <a:effectLst/>
              </a:rPr>
              <a:t>Pollet</a:t>
            </a:r>
            <a:r>
              <a:rPr lang="de-DE" sz="2200" i="0" dirty="0">
                <a:solidFill>
                  <a:srgbClr val="000000"/>
                </a:solidFill>
                <a:effectLst/>
              </a:rPr>
              <a:t>, Schreiber</a:t>
            </a:r>
            <a:r>
              <a:rPr lang="de-DE" sz="2200" dirty="0"/>
              <a:t> </a:t>
            </a:r>
          </a:p>
          <a:p>
            <a:pPr marL="0" indent="0">
              <a:buNone/>
            </a:pPr>
            <a:r>
              <a:rPr lang="de-DE" sz="2200" dirty="0"/>
              <a:t>Hans Mielich, Buchmalerei</a:t>
            </a:r>
          </a:p>
          <a:p>
            <a:pPr marL="0" indent="0">
              <a:buNone/>
            </a:pPr>
            <a:r>
              <a:rPr lang="de-DE" sz="2200" i="0" dirty="0">
                <a:solidFill>
                  <a:srgbClr val="000000"/>
                </a:solidFill>
                <a:effectLst/>
              </a:rPr>
              <a:t>BSB, Mus. </a:t>
            </a:r>
            <a:r>
              <a:rPr lang="de-DE" sz="2200" i="0" dirty="0" err="1">
                <a:solidFill>
                  <a:srgbClr val="000000"/>
                </a:solidFill>
                <a:effectLst/>
              </a:rPr>
              <a:t>ms.</a:t>
            </a:r>
            <a:r>
              <a:rPr lang="de-DE" sz="2200" i="0" dirty="0">
                <a:solidFill>
                  <a:srgbClr val="000000"/>
                </a:solidFill>
                <a:effectLst/>
              </a:rPr>
              <a:t> </a:t>
            </a:r>
            <a:r>
              <a:rPr lang="de-DE" sz="2200" i="0">
                <a:solidFill>
                  <a:srgbClr val="000000"/>
                </a:solidFill>
                <a:effectLst/>
              </a:rPr>
              <a:t>A </a:t>
            </a:r>
            <a:endParaRPr lang="de-DE" sz="2200" dirty="0"/>
          </a:p>
        </p:txBody>
      </p:sp>
      <p:pic>
        <p:nvPicPr>
          <p:cNvPr id="5" name="Grafik 4">
            <a:extLst>
              <a:ext uri="{FF2B5EF4-FFF2-40B4-BE49-F238E27FC236}">
                <a16:creationId xmlns:a16="http://schemas.microsoft.com/office/drawing/2014/main" id="{C2561B96-C7D2-6175-EF85-850D47226F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9214" y="0"/>
            <a:ext cx="5144786" cy="6858000"/>
          </a:xfrm>
          <a:prstGeom prst="rect">
            <a:avLst/>
          </a:prstGeom>
        </p:spPr>
      </p:pic>
    </p:spTree>
    <p:extLst>
      <p:ext uri="{BB962C8B-B14F-4D97-AF65-F5344CB8AC3E}">
        <p14:creationId xmlns:p14="http://schemas.microsoft.com/office/powerpoint/2010/main" val="1464373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D94B5-35E8-DDF4-E9BC-1E53B5EE705A}"/>
              </a:ext>
            </a:extLst>
          </p:cNvPr>
          <p:cNvSpPr>
            <a:spLocks noGrp="1"/>
          </p:cNvSpPr>
          <p:nvPr>
            <p:ph type="title"/>
          </p:nvPr>
        </p:nvSpPr>
        <p:spPr>
          <a:xfrm>
            <a:off x="462942" y="3268157"/>
            <a:ext cx="7886700" cy="1042042"/>
          </a:xfrm>
        </p:spPr>
        <p:txBody>
          <a:bodyPr>
            <a:normAutofit/>
          </a:bodyPr>
          <a:lstStyle/>
          <a:p>
            <a:r>
              <a:rPr lang="de-DE" sz="2200" dirty="0"/>
              <a:t>Chorbuch der Hofkapelle</a:t>
            </a:r>
            <a:br>
              <a:rPr lang="de-DE" sz="2200" dirty="0"/>
            </a:br>
            <a:br>
              <a:rPr lang="de-DE" sz="2200" dirty="0"/>
            </a:br>
            <a:r>
              <a:rPr lang="de-DE" sz="2200" dirty="0"/>
              <a:t>Bayerische Staatsbibliothek</a:t>
            </a:r>
          </a:p>
        </p:txBody>
      </p:sp>
      <p:pic>
        <p:nvPicPr>
          <p:cNvPr id="4" name="Inhaltsplatzhalter 3">
            <a:extLst>
              <a:ext uri="{FF2B5EF4-FFF2-40B4-BE49-F238E27FC236}">
                <a16:creationId xmlns:a16="http://schemas.microsoft.com/office/drawing/2014/main" id="{D64039FF-90DF-9401-9A21-544AF6F6C2E2}"/>
              </a:ext>
            </a:extLst>
          </p:cNvPr>
          <p:cNvPicPr>
            <a:picLocks noGrp="1" noChangeAspect="1"/>
          </p:cNvPicPr>
          <p:nvPr>
            <p:ph idx="1"/>
          </p:nvPr>
        </p:nvPicPr>
        <p:blipFill>
          <a:blip r:embed="rId2"/>
          <a:stretch>
            <a:fillRect/>
          </a:stretch>
        </p:blipFill>
        <p:spPr>
          <a:xfrm>
            <a:off x="4025849" y="0"/>
            <a:ext cx="5043200" cy="7200000"/>
          </a:xfrm>
          <a:prstGeom prst="rect">
            <a:avLst/>
          </a:prstGeom>
        </p:spPr>
      </p:pic>
    </p:spTree>
    <p:extLst>
      <p:ext uri="{BB962C8B-B14F-4D97-AF65-F5344CB8AC3E}">
        <p14:creationId xmlns:p14="http://schemas.microsoft.com/office/powerpoint/2010/main" val="3112393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4F7FC-8245-B0A7-33AD-637ABFD11911}"/>
              </a:ext>
            </a:extLst>
          </p:cNvPr>
          <p:cNvSpPr>
            <a:spLocks noGrp="1"/>
          </p:cNvSpPr>
          <p:nvPr>
            <p:ph type="title"/>
          </p:nvPr>
        </p:nvSpPr>
        <p:spPr>
          <a:xfrm>
            <a:off x="413695" y="861560"/>
            <a:ext cx="7886700" cy="1042042"/>
          </a:xfrm>
        </p:spPr>
        <p:txBody>
          <a:bodyPr>
            <a:normAutofit/>
          </a:bodyPr>
          <a:lstStyle/>
          <a:p>
            <a:pPr algn="ctr"/>
            <a:r>
              <a:rPr lang="de-DE" sz="3200" dirty="0"/>
              <a:t>Albrecht Dürer: Pfeiferstuhl </a:t>
            </a:r>
            <a:br>
              <a:rPr lang="de-DE" sz="3200" dirty="0"/>
            </a:br>
            <a:r>
              <a:rPr lang="de-DE" sz="3200" dirty="0"/>
              <a:t>im Nürnberger Rathaus (1521/22)</a:t>
            </a:r>
          </a:p>
        </p:txBody>
      </p:sp>
      <p:pic>
        <p:nvPicPr>
          <p:cNvPr id="4" name="Inhaltsplatzhalter 3">
            <a:extLst>
              <a:ext uri="{FF2B5EF4-FFF2-40B4-BE49-F238E27FC236}">
                <a16:creationId xmlns:a16="http://schemas.microsoft.com/office/drawing/2014/main" id="{57119EEF-E51D-4AEB-B328-D7022D8ED65C}"/>
              </a:ext>
            </a:extLst>
          </p:cNvPr>
          <p:cNvPicPr>
            <a:picLocks noGrp="1" noChangeAspect="1"/>
          </p:cNvPicPr>
          <p:nvPr>
            <p:ph idx="1"/>
          </p:nvPr>
        </p:nvPicPr>
        <p:blipFill>
          <a:blip r:embed="rId2"/>
          <a:stretch>
            <a:fillRect/>
          </a:stretch>
        </p:blipFill>
        <p:spPr>
          <a:xfrm>
            <a:off x="413695" y="2188275"/>
            <a:ext cx="8316610" cy="4680000"/>
          </a:xfrm>
          <a:prstGeom prst="rect">
            <a:avLst/>
          </a:prstGeom>
        </p:spPr>
      </p:pic>
    </p:spTree>
    <p:extLst>
      <p:ext uri="{BB962C8B-B14F-4D97-AF65-F5344CB8AC3E}">
        <p14:creationId xmlns:p14="http://schemas.microsoft.com/office/powerpoint/2010/main" val="806976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4FED73C-97D2-344F-4DEA-E3A6882D3DA2}"/>
              </a:ext>
            </a:extLst>
          </p:cNvPr>
          <p:cNvSpPr>
            <a:spLocks noGrp="1"/>
          </p:cNvSpPr>
          <p:nvPr>
            <p:ph idx="1"/>
          </p:nvPr>
        </p:nvSpPr>
        <p:spPr>
          <a:xfrm>
            <a:off x="-112263" y="1694224"/>
            <a:ext cx="7886700" cy="3907369"/>
          </a:xfrm>
        </p:spPr>
        <p:txBody>
          <a:bodyPr>
            <a:normAutofit fontScale="40000" lnSpcReduction="20000"/>
          </a:bodyPr>
          <a:lstStyle/>
          <a:p>
            <a:pPr marL="0" indent="0">
              <a:buNone/>
            </a:pPr>
            <a:endParaRPr lang="de-DE" sz="2400" dirty="0"/>
          </a:p>
          <a:p>
            <a:pPr marL="0" indent="0">
              <a:buNone/>
            </a:pPr>
            <a:endParaRPr lang="de-DE" sz="2000" dirty="0"/>
          </a:p>
          <a:p>
            <a:pPr marL="0" indent="0">
              <a:buNone/>
            </a:pPr>
            <a:endParaRPr lang="de-DE" sz="2000" dirty="0"/>
          </a:p>
          <a:p>
            <a:pPr marL="0" indent="0">
              <a:buNone/>
            </a:pPr>
            <a:r>
              <a:rPr lang="de-DE" sz="5500" dirty="0"/>
              <a:t>	Graduale, Nürnberg </a:t>
            </a:r>
          </a:p>
          <a:p>
            <a:pPr marL="0" indent="0">
              <a:buNone/>
            </a:pPr>
            <a:r>
              <a:rPr lang="de-DE" sz="5500" dirty="0"/>
              <a:t>	Germanisches National-</a:t>
            </a:r>
          </a:p>
          <a:p>
            <a:pPr marL="0" indent="0">
              <a:buNone/>
            </a:pPr>
            <a:r>
              <a:rPr lang="de-DE" sz="5500" dirty="0"/>
              <a:t>	</a:t>
            </a:r>
            <a:r>
              <a:rPr lang="de-DE" sz="5500" dirty="0" err="1"/>
              <a:t>museum</a:t>
            </a:r>
            <a:r>
              <a:rPr lang="de-DE" sz="5500" dirty="0"/>
              <a:t>, </a:t>
            </a:r>
          </a:p>
          <a:p>
            <a:pPr marL="0" indent="0">
              <a:buNone/>
            </a:pPr>
            <a:r>
              <a:rPr lang="de-DE" sz="5500" dirty="0"/>
              <a:t>	Digitale Bibliothek</a:t>
            </a:r>
          </a:p>
          <a:p>
            <a:pPr marL="0" indent="0">
              <a:buNone/>
            </a:pPr>
            <a:endParaRPr lang="de-DE" sz="5500" dirty="0"/>
          </a:p>
          <a:p>
            <a:pPr marL="0" indent="0">
              <a:buNone/>
            </a:pPr>
            <a:r>
              <a:rPr lang="de-DE" sz="5500" dirty="0"/>
              <a:t>	Dort auch:</a:t>
            </a:r>
          </a:p>
          <a:p>
            <a:pPr marL="0" indent="0">
              <a:buNone/>
            </a:pPr>
            <a:r>
              <a:rPr lang="de-DE" sz="5500" dirty="0"/>
              <a:t>	Digital Story: Alltag im </a:t>
            </a:r>
          </a:p>
          <a:p>
            <a:pPr marL="0" indent="0">
              <a:buNone/>
            </a:pPr>
            <a:r>
              <a:rPr lang="de-DE" sz="5500" dirty="0"/>
              <a:t>	Mittelalter</a:t>
            </a:r>
          </a:p>
          <a:p>
            <a:pPr marL="0" indent="0">
              <a:buNone/>
            </a:pPr>
            <a:r>
              <a:rPr lang="de-DE" sz="5500" dirty="0">
                <a:hlinkClick r:id="rId2"/>
              </a:rPr>
              <a:t>https://alltagimmittelalter.gnm.de</a:t>
            </a:r>
            <a:endParaRPr lang="de-DE" sz="5500" dirty="0"/>
          </a:p>
          <a:p>
            <a:pPr marL="0" indent="0">
              <a:buNone/>
            </a:pPr>
            <a:endParaRPr lang="de-DE" sz="2000" dirty="0"/>
          </a:p>
        </p:txBody>
      </p:sp>
      <p:pic>
        <p:nvPicPr>
          <p:cNvPr id="7" name="Grafik 6">
            <a:extLst>
              <a:ext uri="{FF2B5EF4-FFF2-40B4-BE49-F238E27FC236}">
                <a16:creationId xmlns:a16="http://schemas.microsoft.com/office/drawing/2014/main" id="{8A971B7A-7B6A-1136-6E77-A1AC3F63F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1087" y="-522000"/>
            <a:ext cx="5466667" cy="7380000"/>
          </a:xfrm>
          <a:prstGeom prst="rect">
            <a:avLst/>
          </a:prstGeom>
        </p:spPr>
      </p:pic>
    </p:spTree>
    <p:extLst>
      <p:ext uri="{BB962C8B-B14F-4D97-AF65-F5344CB8AC3E}">
        <p14:creationId xmlns:p14="http://schemas.microsoft.com/office/powerpoint/2010/main" val="1330868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694492-AF41-30C2-EC2B-2483E7964F16}"/>
              </a:ext>
            </a:extLst>
          </p:cNvPr>
          <p:cNvSpPr>
            <a:spLocks noGrp="1"/>
          </p:cNvSpPr>
          <p:nvPr>
            <p:ph type="title"/>
          </p:nvPr>
        </p:nvSpPr>
        <p:spPr>
          <a:xfrm>
            <a:off x="764866" y="1064784"/>
            <a:ext cx="7886700" cy="1042042"/>
          </a:xfrm>
        </p:spPr>
        <p:txBody>
          <a:bodyPr>
            <a:normAutofit/>
          </a:bodyPr>
          <a:lstStyle/>
          <a:p>
            <a:r>
              <a:rPr lang="de-DE" sz="3200" dirty="0"/>
              <a:t>Jahrhundert oder Epoche</a:t>
            </a:r>
          </a:p>
        </p:txBody>
      </p:sp>
      <p:sp>
        <p:nvSpPr>
          <p:cNvPr id="3" name="Inhaltsplatzhalter 2">
            <a:extLst>
              <a:ext uri="{FF2B5EF4-FFF2-40B4-BE49-F238E27FC236}">
                <a16:creationId xmlns:a16="http://schemas.microsoft.com/office/drawing/2014/main" id="{240998EF-3BA9-5EB8-1F72-BFD24C3F8895}"/>
              </a:ext>
            </a:extLst>
          </p:cNvPr>
          <p:cNvSpPr>
            <a:spLocks noGrp="1"/>
          </p:cNvSpPr>
          <p:nvPr>
            <p:ph idx="1"/>
          </p:nvPr>
        </p:nvSpPr>
        <p:spPr>
          <a:xfrm>
            <a:off x="764866" y="2186951"/>
            <a:ext cx="7886700" cy="3907369"/>
          </a:xfrm>
        </p:spPr>
        <p:txBody>
          <a:bodyPr>
            <a:normAutofit/>
          </a:bodyPr>
          <a:lstStyle/>
          <a:p>
            <a:pPr marL="0" indent="0">
              <a:buNone/>
            </a:pPr>
            <a:r>
              <a:rPr lang="de-DE" sz="2200" kern="100" dirty="0">
                <a:effectLst/>
                <a:latin typeface="Brandon Grotesque Medium"/>
                <a:ea typeface="Calibri" panose="020F0502020204030204" pitchFamily="34" charset="0"/>
                <a:cs typeface="Times New Roman" panose="02020603050405020304" pitchFamily="18" charset="0"/>
              </a:rPr>
              <a:t>Epochen-Einteilungen, so der Historiker Gerrit Walther, „sind Akte der Sinngebung. Sie interpretieren Geschichte gemäß der Welt- </a:t>
            </a:r>
            <a:r>
              <a:rPr lang="de-DE" sz="2200" kern="100" dirty="0" err="1">
                <a:effectLst/>
                <a:latin typeface="Brandon Grotesque Medium"/>
                <a:ea typeface="Calibri" panose="020F0502020204030204" pitchFamily="34" charset="0"/>
                <a:cs typeface="Times New Roman" panose="02020603050405020304" pitchFamily="18" charset="0"/>
              </a:rPr>
              <a:t>anschauung</a:t>
            </a:r>
            <a:r>
              <a:rPr lang="de-DE" sz="2200" kern="100" dirty="0">
                <a:effectLst/>
                <a:latin typeface="Brandon Grotesque Medium"/>
                <a:ea typeface="Calibri" panose="020F0502020204030204" pitchFamily="34" charset="0"/>
                <a:cs typeface="Times New Roman" panose="02020603050405020304" pitchFamily="18" charset="0"/>
              </a:rPr>
              <a:t> und des Wertesystems eines Historikers und seines Publikums. Sie offenbaren deren Ansichten über Gut und Schlecht, Fortschritt und Dekadenz, wünschenswerte und zu vermeidende Entwicklungen von Politik, Gesellschaft und Kultur. Sie reagieren auf die eigene Gegenwart: Sie legitimieren das Bestehende, relativieren es als Übergangsphase oder kritisieren es als Abirrung von einem normativen Ziel. […] In ihrer Einheitlichkeit oder Vielfalt, Festigkeit und Offenheit sagen sie viel über Strukturen und Machtverhältnisse der tonangebenden Wissenseliten aus.“ (Enzyklopädie der Neuzeit)</a:t>
            </a:r>
          </a:p>
          <a:p>
            <a:pPr marL="0" indent="0">
              <a:buNone/>
            </a:pPr>
            <a:endParaRPr lang="de-DE" dirty="0"/>
          </a:p>
        </p:txBody>
      </p:sp>
    </p:spTree>
    <p:extLst>
      <p:ext uri="{BB962C8B-B14F-4D97-AF65-F5344CB8AC3E}">
        <p14:creationId xmlns:p14="http://schemas.microsoft.com/office/powerpoint/2010/main" val="1049725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93A9C-910E-FC0E-77D2-1D72C13407E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0935A96A-8619-3E6D-B80A-0292304B6102}"/>
              </a:ext>
            </a:extLst>
          </p:cNvPr>
          <p:cNvSpPr>
            <a:spLocks noGrp="1"/>
          </p:cNvSpPr>
          <p:nvPr>
            <p:ph idx="1"/>
          </p:nvPr>
        </p:nvSpPr>
        <p:spPr>
          <a:xfrm>
            <a:off x="764866" y="2186952"/>
            <a:ext cx="7886700" cy="3907369"/>
          </a:xfrm>
        </p:spPr>
        <p:txBody>
          <a:bodyPr>
            <a:normAutofit/>
          </a:bodyPr>
          <a:lstStyle/>
          <a:p>
            <a:pPr marL="0" indent="0">
              <a:buNone/>
            </a:pPr>
            <a:r>
              <a:rPr lang="de-DE" sz="2200" dirty="0">
                <a:effectLst/>
                <a:latin typeface="Brandon Grotesque Medium"/>
                <a:ea typeface="Times New Roman" panose="02020603050405020304" pitchFamily="18" charset="0"/>
              </a:rPr>
              <a:t>Enzyklopädie der Neuzeit, im Auftrag des Kulturwissenschaftlichen Instituts (Essen) und in Verbindung mit Fachwissenschaftlern </a:t>
            </a:r>
            <a:r>
              <a:rPr lang="de-DE" sz="2200" dirty="0" err="1">
                <a:effectLst/>
                <a:latin typeface="Brandon Grotesque Medium"/>
                <a:ea typeface="Times New Roman" panose="02020603050405020304" pitchFamily="18" charset="0"/>
              </a:rPr>
              <a:t>hg</a:t>
            </a:r>
            <a:r>
              <a:rPr lang="de-DE" sz="2200" dirty="0">
                <a:effectLst/>
                <a:latin typeface="Brandon Grotesque Medium"/>
                <a:ea typeface="Times New Roman" panose="02020603050405020304" pitchFamily="18" charset="0"/>
              </a:rPr>
              <a:t>. von Friedrich Jaeger, 16 Bände, Stuttgart /Weimar: J.B. Metzler [Fachherausgeberin Musik ab Bd. 3, Mai 2005 bis 2012]</a:t>
            </a:r>
          </a:p>
          <a:p>
            <a:pPr marL="0" indent="0">
              <a:buNone/>
            </a:pPr>
            <a:r>
              <a:rPr lang="de-DE" sz="2200" dirty="0">
                <a:effectLst/>
                <a:latin typeface="Brandon Grotesque Medium"/>
                <a:ea typeface="Times New Roman" panose="02020603050405020304" pitchFamily="18" charset="0"/>
              </a:rPr>
              <a:t>„verklingend und ewig“. Tausend Jahre Musikgedächtnis 800-1800. Katalog zur Ausstellung der Herzog August Bibliothek Wolfenbüttel, </a:t>
            </a:r>
            <a:r>
              <a:rPr lang="de-DE" sz="2200" dirty="0" err="1">
                <a:effectLst/>
                <a:latin typeface="Brandon Grotesque Medium"/>
                <a:ea typeface="Times New Roman" panose="02020603050405020304" pitchFamily="18" charset="0"/>
              </a:rPr>
              <a:t>hg</a:t>
            </a:r>
            <a:r>
              <a:rPr lang="de-DE" sz="2200" dirty="0">
                <a:effectLst/>
                <a:latin typeface="Brandon Grotesque Medium"/>
                <a:ea typeface="Times New Roman" panose="02020603050405020304" pitchFamily="18" charset="0"/>
              </a:rPr>
              <a:t>. von Susanne Rode-Breymann und Sven </a:t>
            </a:r>
            <a:r>
              <a:rPr lang="de-DE" sz="2200" dirty="0" err="1">
                <a:effectLst/>
                <a:latin typeface="Brandon Grotesque Medium"/>
                <a:ea typeface="Times New Roman" panose="02020603050405020304" pitchFamily="18" charset="0"/>
              </a:rPr>
              <a:t>Limbeck</a:t>
            </a:r>
            <a:r>
              <a:rPr lang="de-DE" sz="2200" dirty="0">
                <a:effectLst/>
                <a:latin typeface="Brandon Grotesque Medium"/>
                <a:ea typeface="Times New Roman" panose="02020603050405020304" pitchFamily="18" charset="0"/>
              </a:rPr>
              <a:t>, Wiesbaden 2011</a:t>
            </a:r>
            <a:endParaRPr lang="de-DE" sz="2200" dirty="0">
              <a:latin typeface="Brandon Grotesque Medium"/>
            </a:endParaRPr>
          </a:p>
        </p:txBody>
      </p:sp>
    </p:spTree>
    <p:extLst>
      <p:ext uri="{BB962C8B-B14F-4D97-AF65-F5344CB8AC3E}">
        <p14:creationId xmlns:p14="http://schemas.microsoft.com/office/powerpoint/2010/main" val="2989271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DC962D-BFCF-8077-D9C0-5D1BC046EE8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BEF8EE2F-6A72-141F-241A-926A694A12FC}"/>
              </a:ext>
            </a:extLst>
          </p:cNvPr>
          <p:cNvSpPr>
            <a:spLocks noGrp="1"/>
          </p:cNvSpPr>
          <p:nvPr>
            <p:ph idx="1"/>
          </p:nvPr>
        </p:nvSpPr>
        <p:spPr/>
        <p:txBody>
          <a:bodyPr/>
          <a:lstStyle/>
          <a:p>
            <a:pPr marL="0" indent="0">
              <a:buNone/>
            </a:pPr>
            <a:r>
              <a:rPr lang="de-DE" dirty="0"/>
              <a:t>Welche Musik aus der Zeit vor 1750 kennen Sie?</a:t>
            </a:r>
          </a:p>
          <a:p>
            <a:pPr marL="0" indent="0">
              <a:buNone/>
            </a:pPr>
            <a:r>
              <a:rPr lang="de-DE" dirty="0"/>
              <a:t>Welche Musik aus der Zeit vom 11. bis 16. Jahrhunderts kennen Sie?</a:t>
            </a:r>
          </a:p>
        </p:txBody>
      </p:sp>
    </p:spTree>
    <p:extLst>
      <p:ext uri="{BB962C8B-B14F-4D97-AF65-F5344CB8AC3E}">
        <p14:creationId xmlns:p14="http://schemas.microsoft.com/office/powerpoint/2010/main" val="4040277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EA8C3-EBA9-1C9E-6FCC-F01260D7FA6B}"/>
              </a:ext>
            </a:extLst>
          </p:cNvPr>
          <p:cNvSpPr>
            <a:spLocks noGrp="1"/>
          </p:cNvSpPr>
          <p:nvPr>
            <p:ph type="title"/>
          </p:nvPr>
        </p:nvSpPr>
        <p:spPr>
          <a:xfrm>
            <a:off x="533760" y="679229"/>
            <a:ext cx="7886700" cy="1042042"/>
          </a:xfrm>
        </p:spPr>
        <p:txBody>
          <a:bodyPr>
            <a:normAutofit/>
          </a:bodyPr>
          <a:lstStyle/>
          <a:p>
            <a:pPr algn="ctr"/>
            <a:r>
              <a:rPr lang="de-DE" sz="3200" dirty="0"/>
              <a:t>Grundsätzliche Überlegungen </a:t>
            </a:r>
            <a:br>
              <a:rPr lang="de-DE" sz="3200" dirty="0"/>
            </a:br>
            <a:r>
              <a:rPr lang="de-DE" sz="3200" dirty="0"/>
              <a:t>zur Musik dieser Jahrhunderte 1</a:t>
            </a:r>
          </a:p>
        </p:txBody>
      </p:sp>
      <p:sp>
        <p:nvSpPr>
          <p:cNvPr id="3" name="Inhaltsplatzhalter 2">
            <a:extLst>
              <a:ext uri="{FF2B5EF4-FFF2-40B4-BE49-F238E27FC236}">
                <a16:creationId xmlns:a16="http://schemas.microsoft.com/office/drawing/2014/main" id="{64D76906-D0D2-657C-C963-D129B88A7DF3}"/>
              </a:ext>
            </a:extLst>
          </p:cNvPr>
          <p:cNvSpPr>
            <a:spLocks noGrp="1"/>
          </p:cNvSpPr>
          <p:nvPr>
            <p:ph idx="1"/>
          </p:nvPr>
        </p:nvSpPr>
        <p:spPr>
          <a:xfrm>
            <a:off x="628650" y="1960851"/>
            <a:ext cx="7886700" cy="3907369"/>
          </a:xfrm>
        </p:spPr>
        <p:txBody>
          <a:bodyPr/>
          <a:lstStyle/>
          <a:p>
            <a:pPr marL="0" indent="0" algn="ctr">
              <a:buNone/>
            </a:pPr>
            <a:r>
              <a:rPr lang="de-DE" b="1" dirty="0"/>
              <a:t>Orte der Musik</a:t>
            </a:r>
          </a:p>
        </p:txBody>
      </p:sp>
      <p:pic>
        <p:nvPicPr>
          <p:cNvPr id="4" name="Grafik 3">
            <a:extLst>
              <a:ext uri="{FF2B5EF4-FFF2-40B4-BE49-F238E27FC236}">
                <a16:creationId xmlns:a16="http://schemas.microsoft.com/office/drawing/2014/main" id="{8E131A93-EFDF-44CF-6E84-CB0A745159CF}"/>
              </a:ext>
            </a:extLst>
          </p:cNvPr>
          <p:cNvPicPr>
            <a:picLocks noChangeAspect="1"/>
          </p:cNvPicPr>
          <p:nvPr/>
        </p:nvPicPr>
        <p:blipFill>
          <a:blip r:embed="rId2"/>
          <a:stretch>
            <a:fillRect/>
          </a:stretch>
        </p:blipFill>
        <p:spPr>
          <a:xfrm>
            <a:off x="835351" y="2538000"/>
            <a:ext cx="7679999" cy="4320000"/>
          </a:xfrm>
          <a:prstGeom prst="rect">
            <a:avLst/>
          </a:prstGeom>
        </p:spPr>
      </p:pic>
    </p:spTree>
    <p:extLst>
      <p:ext uri="{BB962C8B-B14F-4D97-AF65-F5344CB8AC3E}">
        <p14:creationId xmlns:p14="http://schemas.microsoft.com/office/powerpoint/2010/main" val="2409124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7440E030-896A-C031-D58B-21A277574856}"/>
              </a:ext>
            </a:extLst>
          </p:cNvPr>
          <p:cNvSpPr>
            <a:spLocks noGrp="1" noChangeArrowheads="1"/>
          </p:cNvSpPr>
          <p:nvPr>
            <p:ph idx="1"/>
          </p:nvPr>
        </p:nvSpPr>
        <p:spPr bwMode="auto">
          <a:xfrm>
            <a:off x="265867" y="1001396"/>
            <a:ext cx="8789522" cy="589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1" i="0" u="none" strike="noStrike" cap="none" normalizeH="0" baseline="0" dirty="0">
                <a:ln>
                  <a:noFill/>
                </a:ln>
                <a:solidFill>
                  <a:srgbClr val="1E1E1E"/>
                </a:solidFill>
                <a:effectLst/>
                <a:latin typeface="+mn-lt"/>
              </a:rPr>
              <a:t>Der Klang der Stadt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200" b="1" i="0" u="none" strike="noStrike" cap="none" normalizeH="0" baseline="0" dirty="0">
              <a:ln>
                <a:noFill/>
              </a:ln>
              <a:solidFill>
                <a:srgbClr val="1E1E1E"/>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„Wo gefeiert wird, darf auch die Musik nicht fehlen. Das war im Mittelalter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nicht anders als heute. Seit der Zeit um 1300 spielte Musik im öffentlichen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Leben eine zunehmend größere Rolle. Neben den fahrenden Musikern,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die wie die Schausteller von Ort zu Ort zogen, gab es in immer mehr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Städten fest angestellte Berufsmusiker.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Diese Stadtpfeifer spielten zur Eröffnung von Ratsversammlungen, bei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Kundgebungen oder festlichen Empfängen. Dabei kamen vor allem laute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und durchdringende Holzblasinstrumente wie Schalmei, Pommer und Zink,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später auch Posaunen zum Einsatz.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Zu besonderen Anlässen oder an Feiertagen gaben sie </a:t>
            </a:r>
            <a:r>
              <a:rPr lang="de-DE" altLang="de-DE" sz="2200" dirty="0">
                <a:solidFill>
                  <a:srgbClr val="1E1E1E"/>
                </a:solidFill>
                <a:latin typeface="+mn-lt"/>
              </a:rPr>
              <a:t>[…]</a:t>
            </a:r>
            <a:r>
              <a:rPr kumimoji="0" lang="de-DE" altLang="de-DE" sz="2200" b="0" i="0" u="none" strike="noStrike" cap="none" normalizeH="0" baseline="0" dirty="0">
                <a:ln>
                  <a:noFill/>
                </a:ln>
                <a:solidFill>
                  <a:srgbClr val="1E1E1E"/>
                </a:solidFill>
                <a:effectLst/>
                <a:latin typeface="+mn-lt"/>
              </a:rPr>
              <a:t> auch die Zeit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durch das sogenannte Abblasen vom Turm an.</a:t>
            </a:r>
            <a:r>
              <a:rPr lang="de-DE" altLang="de-DE" sz="2200" dirty="0">
                <a:solidFill>
                  <a:srgbClr val="1E1E1E"/>
                </a:solidFill>
                <a:latin typeface="+mn-lt"/>
              </a:rPr>
              <a:t>“</a:t>
            </a:r>
            <a:r>
              <a:rPr kumimoji="0" lang="de-DE" altLang="de-DE" sz="2200" b="0" i="0" u="none" strike="noStrike" cap="none" normalizeH="0" baseline="0" dirty="0">
                <a:ln>
                  <a:noFill/>
                </a:ln>
                <a:solidFill>
                  <a:schemeClr val="tx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200" b="0" i="0" u="none" strike="noStrike" cap="none" normalizeH="0" baseline="0" dirty="0">
              <a:ln>
                <a:noFill/>
              </a:ln>
              <a:solidFill>
                <a:schemeClr val="tx1"/>
              </a:solidFill>
              <a:effectLst/>
              <a:latin typeface="+mn-lt"/>
            </a:endParaRPr>
          </a:p>
          <a:p>
            <a:pPr marL="0" indent="0" defTabSz="914400">
              <a:lnSpc>
                <a:spcPct val="100000"/>
              </a:lnSpc>
              <a:buNone/>
            </a:pPr>
            <a:r>
              <a:rPr lang="de-DE" sz="2200" dirty="0">
                <a:latin typeface="+mn-lt"/>
                <a:hlinkClick r:id="rId2"/>
              </a:rPr>
              <a:t>https://alltagimmittelalter.gnm.de</a:t>
            </a:r>
            <a:endParaRPr lang="de-DE" sz="2200"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7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13408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D5D92F-5833-A15C-96EF-283C385430E1}"/>
              </a:ext>
            </a:extLst>
          </p:cNvPr>
          <p:cNvSpPr>
            <a:spLocks noGrp="1"/>
          </p:cNvSpPr>
          <p:nvPr>
            <p:ph type="title"/>
          </p:nvPr>
        </p:nvSpPr>
        <p:spPr>
          <a:xfrm>
            <a:off x="628650" y="1094300"/>
            <a:ext cx="7886700" cy="1042042"/>
          </a:xfrm>
        </p:spPr>
        <p:txBody>
          <a:bodyPr>
            <a:noAutofit/>
          </a:bodyPr>
          <a:lstStyle/>
          <a:p>
            <a:pPr algn="ctr"/>
            <a:br>
              <a:rPr lang="de-DE" sz="3200" dirty="0"/>
            </a:br>
            <a:br>
              <a:rPr lang="de-DE" sz="3200" dirty="0"/>
            </a:br>
            <a:r>
              <a:rPr lang="de-DE" sz="3200" dirty="0"/>
              <a:t>Klangbeispiel: Introitus „</a:t>
            </a:r>
            <a:r>
              <a:rPr lang="de-DE" sz="3200" dirty="0" err="1"/>
              <a:t>Resurrexi</a:t>
            </a:r>
            <a:r>
              <a:rPr lang="de-DE" sz="3200" dirty="0"/>
              <a:t>“</a:t>
            </a:r>
            <a:br>
              <a:rPr lang="de-DE" sz="3200" dirty="0"/>
            </a:br>
            <a:r>
              <a:rPr lang="de-DE" sz="3200" dirty="0"/>
              <a:t>Gesang der römischen Kirche</a:t>
            </a:r>
            <a:br>
              <a:rPr lang="de-DE" sz="3200" dirty="0"/>
            </a:br>
            <a:br>
              <a:rPr lang="de-DE" sz="3200" dirty="0"/>
            </a:br>
            <a:endParaRPr lang="de-DE" sz="3200" dirty="0"/>
          </a:p>
        </p:txBody>
      </p:sp>
      <p:sp>
        <p:nvSpPr>
          <p:cNvPr id="3" name="Inhaltsplatzhalter 2">
            <a:extLst>
              <a:ext uri="{FF2B5EF4-FFF2-40B4-BE49-F238E27FC236}">
                <a16:creationId xmlns:a16="http://schemas.microsoft.com/office/drawing/2014/main" id="{19C72100-C90D-DCE7-CE86-F309BFBB8404}"/>
              </a:ext>
            </a:extLst>
          </p:cNvPr>
          <p:cNvSpPr>
            <a:spLocks noGrp="1"/>
          </p:cNvSpPr>
          <p:nvPr>
            <p:ph idx="1"/>
          </p:nvPr>
        </p:nvSpPr>
        <p:spPr>
          <a:xfrm>
            <a:off x="628650" y="2370744"/>
            <a:ext cx="7886700" cy="3907369"/>
          </a:xfrm>
        </p:spPr>
        <p:txBody>
          <a:bodyPr>
            <a:normAutofit/>
          </a:bodyPr>
          <a:lstStyle/>
          <a:p>
            <a:pPr marL="0" indent="0">
              <a:buNone/>
            </a:pPr>
            <a:r>
              <a:rPr lang="de-DE" sz="2400" dirty="0"/>
              <a:t>Marcel </a:t>
            </a:r>
            <a:r>
              <a:rPr lang="de-DE" sz="2400" dirty="0" err="1"/>
              <a:t>Pérès</a:t>
            </a:r>
            <a:r>
              <a:rPr lang="de-DE" sz="2400" dirty="0"/>
              <a:t>: „Der frühe Gesang der Römischen Kirche </a:t>
            </a:r>
            <a:r>
              <a:rPr lang="de-DE" sz="2400" dirty="0" err="1"/>
              <a:t>ent</a:t>
            </a:r>
            <a:r>
              <a:rPr lang="de-DE" sz="2400" dirty="0"/>
              <a:t>- wickelte sich im Laufe des 7. und des 8. Jahrhunderts. Sein deutlich orientalischer Charakter […] ist nicht weiter </a:t>
            </a:r>
            <a:r>
              <a:rPr lang="de-DE" sz="2400" dirty="0" err="1"/>
              <a:t>verwun</a:t>
            </a:r>
            <a:r>
              <a:rPr lang="de-DE" sz="2400" dirty="0"/>
              <a:t>- </a:t>
            </a:r>
            <a:r>
              <a:rPr lang="de-DE" sz="2400" dirty="0" err="1"/>
              <a:t>derlich</a:t>
            </a:r>
            <a:r>
              <a:rPr lang="de-DE" sz="2400" dirty="0"/>
              <a:t> , wenn man bedenkt, </a:t>
            </a:r>
            <a:r>
              <a:rPr lang="de-DE" sz="2400" dirty="0" err="1"/>
              <a:t>daß</a:t>
            </a:r>
            <a:r>
              <a:rPr lang="de-DE" sz="2400" dirty="0"/>
              <a:t> Italien zu dieser Zeit nicht nur vom oströmischen Kaiser beherrscht wurde, sondern auch ein Zufluchtsort für zahlreiche Griechen war, die dort Schutz suchten. […] Besonders […] flüchteten viele Mönche aus dem Osten […]. Zwischen 726 und 775 suchten etwa 50.000 Mönche in Süditalien Zuflucht. In dieser Zeit haben viele Päpste syrischer und griechischer Herkunft die Geschicke der römischen Kirche gelenkt.“</a:t>
            </a:r>
          </a:p>
        </p:txBody>
      </p:sp>
    </p:spTree>
    <p:extLst>
      <p:ext uri="{BB962C8B-B14F-4D97-AF65-F5344CB8AC3E}">
        <p14:creationId xmlns:p14="http://schemas.microsoft.com/office/powerpoint/2010/main" val="3087870245"/>
      </p:ext>
    </p:extLst>
  </p:cSld>
  <p:clrMapOvr>
    <a:masterClrMapping/>
  </p:clrMapOvr>
</p:sld>
</file>

<file path=ppt/theme/theme1.xml><?xml version="1.0" encoding="utf-8"?>
<a:theme xmlns:a="http://schemas.openxmlformats.org/drawingml/2006/main" name="Benutzerdefiniertes Design">
  <a:themeElements>
    <a:clrScheme name="Hochschule für Musik Nürnberg">
      <a:dk1>
        <a:sysClr val="windowText" lastClr="000000"/>
      </a:dk1>
      <a:lt1>
        <a:sysClr val="window" lastClr="FFFFFF"/>
      </a:lt1>
      <a:dk2>
        <a:srgbClr val="44546A"/>
      </a:dk2>
      <a:lt2>
        <a:srgbClr val="E7E6E6"/>
      </a:lt2>
      <a:accent1>
        <a:srgbClr val="9D2447"/>
      </a:accent1>
      <a:accent2>
        <a:srgbClr val="D63517"/>
      </a:accent2>
      <a:accent3>
        <a:srgbClr val="248B9D"/>
      </a:accent3>
      <a:accent4>
        <a:srgbClr val="119D75"/>
      </a:accent4>
      <a:accent5>
        <a:srgbClr val="9D2447"/>
      </a:accent5>
      <a:accent6>
        <a:srgbClr val="DB91A1"/>
      </a:accent6>
      <a:hlink>
        <a:srgbClr val="0563C1"/>
      </a:hlink>
      <a:folHlink>
        <a:srgbClr val="954F72"/>
      </a:folHlink>
    </a:clrScheme>
    <a:fontScheme name="HfM Nürnberg">
      <a:majorFont>
        <a:latin typeface="Brandon Grotesque Regular"/>
        <a:ea typeface=""/>
        <a:cs typeface=""/>
      </a:majorFont>
      <a:minorFont>
        <a:latin typeface="Brandon Grotesqu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A8634559-2605-480F-96D6-7992FA63811C}"/>
    </a:ext>
  </a:extLst>
</a:theme>
</file>

<file path=ppt/theme/theme2.xml><?xml version="1.0" encoding="utf-8"?>
<a:theme xmlns:a="http://schemas.openxmlformats.org/drawingml/2006/main" name="3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A92BF819-E4EE-4169-862F-0F411DDC65C7}"/>
    </a:ext>
  </a:extLst>
</a:theme>
</file>

<file path=ppt/theme/theme3.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0907766A-67D4-4DB7-B439-AD09A7A838FF}"/>
    </a:ext>
  </a:extLst>
</a:theme>
</file>

<file path=ppt/theme/theme4.xml><?xml version="1.0" encoding="utf-8"?>
<a:theme xmlns:a="http://schemas.openxmlformats.org/drawingml/2006/main" name="2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C791E730-FD20-45F2-A38E-AA5261C677A9}"/>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HfM-Vorlage</Template>
  <TotalTime>0</TotalTime>
  <Words>699</Words>
  <Application>Microsoft Office PowerPoint</Application>
  <PresentationFormat>Bildschirmpräsentation (4:3)</PresentationFormat>
  <Paragraphs>70</Paragraphs>
  <Slides>19</Slides>
  <Notes>0</Notes>
  <HiddenSlides>0</HiddenSlides>
  <MMClips>0</MMClips>
  <ScaleCrop>false</ScaleCrop>
  <HeadingPairs>
    <vt:vector size="6" baseType="variant">
      <vt:variant>
        <vt:lpstr>Verwendete Schriftarten</vt:lpstr>
      </vt:variant>
      <vt:variant>
        <vt:i4>8</vt:i4>
      </vt:variant>
      <vt:variant>
        <vt:lpstr>Design</vt:lpstr>
      </vt:variant>
      <vt:variant>
        <vt:i4>4</vt:i4>
      </vt:variant>
      <vt:variant>
        <vt:lpstr>Folientitel</vt:lpstr>
      </vt:variant>
      <vt:variant>
        <vt:i4>19</vt:i4>
      </vt:variant>
    </vt:vector>
  </HeadingPairs>
  <TitlesOfParts>
    <vt:vector size="31" baseType="lpstr">
      <vt:lpstr>Arial</vt:lpstr>
      <vt:lpstr>Brandon Grotesque Bold</vt:lpstr>
      <vt:lpstr>Brandon Grotesque Light</vt:lpstr>
      <vt:lpstr>Brandon Grotesque Medium</vt:lpstr>
      <vt:lpstr>Brandon Grotesque Regular</vt:lpstr>
      <vt:lpstr>Calibri</vt:lpstr>
      <vt:lpstr>Calibri Light</vt:lpstr>
      <vt:lpstr>Roboto Condensed</vt:lpstr>
      <vt:lpstr>Benutzerdefiniertes Design</vt:lpstr>
      <vt:lpstr>3_Benutzerdefiniertes Design</vt:lpstr>
      <vt:lpstr>1_Benutzerdefiniertes Design</vt:lpstr>
      <vt:lpstr>2_Benutzerdefiniertes Design</vt:lpstr>
      <vt:lpstr>PowerPoint-Präsentation</vt:lpstr>
      <vt:lpstr>Albrecht Dürer: Pfeiferstuhl  im Nürnberger Rathaus (1521/22)</vt:lpstr>
      <vt:lpstr>PowerPoint-Präsentation</vt:lpstr>
      <vt:lpstr>Jahrhundert oder Epoche</vt:lpstr>
      <vt:lpstr>PowerPoint-Präsentation</vt:lpstr>
      <vt:lpstr>PowerPoint-Präsentation</vt:lpstr>
      <vt:lpstr>Grundsätzliche Überlegungen  zur Musik dieser Jahrhunderte 1</vt:lpstr>
      <vt:lpstr>PowerPoint-Präsentation</vt:lpstr>
      <vt:lpstr>  Klangbeispiel: Introitus „Resurrexi“ Gesang der römischen Kirche  </vt:lpstr>
      <vt:lpstr>Klangbeispiel: Gaude flori virginali  aus einem Klarissenorden in Valencia</vt:lpstr>
      <vt:lpstr>Grundsätzliche Überlegungen  zur Musik dieser Jahrhunderte 2</vt:lpstr>
      <vt:lpstr>Klangbeispiel:  Guillaume de Machaut (1300-1377)  Dame, je sui cilz</vt:lpstr>
      <vt:lpstr>PowerPoint-Präsentation</vt:lpstr>
      <vt:lpstr>Stundenbuch des Duc Jean de Berry: Très Riches Heures (Brüder Limburg, 1410-1416)</vt:lpstr>
      <vt:lpstr>PowerPoint-Präsentation</vt:lpstr>
      <vt:lpstr>Grundsätzliche Überlegungen  zur Musik dieser Jahrhunderte 3</vt:lpstr>
      <vt:lpstr>Klangbeispiel:  Orlando di Lasso  (1542-1594) Passan vostri triomphi </vt:lpstr>
      <vt:lpstr>PowerPoint-Präsentation</vt:lpstr>
      <vt:lpstr>Chorbuch der Hofkapelle  Bayerische Staatsbibliothek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Rode-Breymann</dc:creator>
  <cp:lastModifiedBy>Susanne Rode-Breymann</cp:lastModifiedBy>
  <cp:revision>8</cp:revision>
  <dcterms:created xsi:type="dcterms:W3CDTF">2024-10-17T15:33:41Z</dcterms:created>
  <dcterms:modified xsi:type="dcterms:W3CDTF">2025-10-19T15:49:40Z</dcterms:modified>
</cp:coreProperties>
</file>