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36"/>
  </p:notesMasterIdLst>
  <p:sldIdLst>
    <p:sldId id="260" r:id="rId5"/>
    <p:sldId id="338" r:id="rId6"/>
    <p:sldId id="418" r:id="rId7"/>
    <p:sldId id="330" r:id="rId8"/>
    <p:sldId id="419" r:id="rId9"/>
    <p:sldId id="408" r:id="rId10"/>
    <p:sldId id="412" r:id="rId11"/>
    <p:sldId id="420" r:id="rId12"/>
    <p:sldId id="421" r:id="rId13"/>
    <p:sldId id="422" r:id="rId14"/>
    <p:sldId id="425" r:id="rId15"/>
    <p:sldId id="423" r:id="rId16"/>
    <p:sldId id="426" r:id="rId17"/>
    <p:sldId id="427" r:id="rId18"/>
    <p:sldId id="428" r:id="rId19"/>
    <p:sldId id="413" r:id="rId20"/>
    <p:sldId id="429" r:id="rId21"/>
    <p:sldId id="416" r:id="rId22"/>
    <p:sldId id="410" r:id="rId23"/>
    <p:sldId id="417" r:id="rId24"/>
    <p:sldId id="430" r:id="rId25"/>
    <p:sldId id="409" r:id="rId26"/>
    <p:sldId id="414" r:id="rId27"/>
    <p:sldId id="411" r:id="rId28"/>
    <p:sldId id="431" r:id="rId29"/>
    <p:sldId id="432" r:id="rId30"/>
    <p:sldId id="433" r:id="rId31"/>
    <p:sldId id="434" r:id="rId32"/>
    <p:sldId id="435" r:id="rId33"/>
    <p:sldId id="436" r:id="rId34"/>
    <p:sldId id="437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38"/>
            <p14:sldId id="418"/>
            <p14:sldId id="330"/>
            <p14:sldId id="419"/>
            <p14:sldId id="408"/>
            <p14:sldId id="412"/>
            <p14:sldId id="420"/>
            <p14:sldId id="421"/>
            <p14:sldId id="422"/>
            <p14:sldId id="425"/>
            <p14:sldId id="423"/>
            <p14:sldId id="426"/>
            <p14:sldId id="427"/>
            <p14:sldId id="428"/>
            <p14:sldId id="413"/>
            <p14:sldId id="429"/>
            <p14:sldId id="416"/>
            <p14:sldId id="410"/>
            <p14:sldId id="417"/>
            <p14:sldId id="430"/>
            <p14:sldId id="409"/>
            <p14:sldId id="414"/>
            <p14:sldId id="411"/>
            <p14:sldId id="431"/>
            <p14:sldId id="432"/>
            <p14:sldId id="433"/>
            <p14:sldId id="434"/>
            <p14:sldId id="435"/>
            <p14:sldId id="436"/>
            <p14:sldId id="437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3" autoAdjust="0"/>
    <p:restoredTop sz="94660" autoAdjust="0"/>
  </p:normalViewPr>
  <p:slideViewPr>
    <p:cSldViewPr snapToGrid="0" showGuides="1">
      <p:cViewPr varScale="1">
        <p:scale>
          <a:sx n="105" d="100"/>
          <a:sy n="105" d="100"/>
        </p:scale>
        <p:origin x="108" y="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06.07.2025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06.07.2025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06.07.2025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06.07.2025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 rot="21000000">
            <a:off x="605990" y="3578282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000" dirty="0">
                <a:solidFill>
                  <a:prstClr val="white"/>
                </a:solidFill>
                <a:latin typeface="Brandon Grotesque Light" panose="020B0303020203060202" pitchFamily="34" charset="0"/>
              </a:rPr>
              <a:t>7.7.2025: Johann Sebastian Bach. </a:t>
            </a:r>
            <a:r>
              <a:rPr lang="de-DE" sz="3000">
                <a:solidFill>
                  <a:prstClr val="white"/>
                </a:solidFill>
                <a:latin typeface="Brandon Grotesque Light" panose="020B0303020203060202" pitchFamily="34" charset="0"/>
              </a:rPr>
              <a:t>Perspektive „Aufführungsgeschichte“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Light" panose="020B03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D686D-51B4-EE05-2918-9561DEC0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61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Das Ereignis 1829 </a:t>
            </a:r>
            <a:br>
              <a:rPr lang="de-DE" sz="2800" dirty="0"/>
            </a:br>
            <a:r>
              <a:rPr lang="de-DE" sz="2800" dirty="0"/>
              <a:t>die Wiederaufführung der Matthäus-Passion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93B2FF0-C8B9-94E3-4E15-01F356897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568" y="1943973"/>
            <a:ext cx="4779153" cy="4680000"/>
          </a:xfrm>
          <a:prstGeom prst="rect">
            <a:avLst/>
          </a:prstGeom>
        </p:spPr>
      </p:pic>
      <p:pic>
        <p:nvPicPr>
          <p:cNvPr id="4098" name="Picture 2" descr="Mendelssohn Bartholdy, Felix / Leipzig-Lese">
            <a:extLst>
              <a:ext uri="{FF2B5EF4-FFF2-40B4-BE49-F238E27FC236}">
                <a16:creationId xmlns:a16="http://schemas.microsoft.com/office/drawing/2014/main" id="{EF297A3B-907F-E031-2D2C-D213D20D0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38" y="1943973"/>
            <a:ext cx="349775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405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BC8D5-E1E8-842F-6CF2-AB2519999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92110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Adolph Bernhard Marx,</a:t>
            </a:r>
            <a:br>
              <a:rPr lang="de-DE" sz="2800" dirty="0"/>
            </a:br>
            <a:r>
              <a:rPr lang="de-DE" sz="2800" dirty="0"/>
              <a:t>Friedrich Hegel, Heinrich Heine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5C285-A95A-C9D4-F9DA-75F40CA3B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499D8D45-CECA-965A-A6A0-2FA1F03E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373313"/>
            <a:ext cx="27003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5C5C7609-4D93-87D8-CFC0-9C5849B55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69" y="2373313"/>
            <a:ext cx="32686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2B18CACE-71C3-5AA0-B3A9-44847A0A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2373313"/>
            <a:ext cx="26987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60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17645-AB05-D777-2666-46E0F602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309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Sara Levy (1761-1854)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2C0158-3F7A-3482-060B-982BD5F51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AAEC383D-0FA3-5A46-0572-229FDA1F4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94" y="1735138"/>
            <a:ext cx="4773612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066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F570D-AE96-ED04-7162-E3C3E562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/>
              <a:t>Bella Salomon (1749-1824)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44F54D-027D-B8E7-5895-8C489C2E9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BC0AE283-6880-C3A1-C488-E6EE750F6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30" y="2271078"/>
            <a:ext cx="639013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087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519A7-1D71-CF1D-2DED-C7C1A5AA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63" y="1368275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Georg Wilhelm Friedrich Hegel (1770-1831) Universitätsvorlesungen über Ästhetik, die Hegel 1818 in Heidelberg und 1820/21, 1823, 1826 und 1828/29 in Berlin hielt </a:t>
            </a:r>
          </a:p>
        </p:txBody>
      </p:sp>
      <p:pic>
        <p:nvPicPr>
          <p:cNvPr id="7170" name="Picture 2" descr="Vor 250 Jahren geboren - Der Philosoph Georg Wilhelm Friedrich Hegel">
            <a:extLst>
              <a:ext uri="{FF2B5EF4-FFF2-40B4-BE49-F238E27FC236}">
                <a16:creationId xmlns:a16="http://schemas.microsoft.com/office/drawing/2014/main" id="{2851D69D-D0FE-E945-67FA-8E92728A3E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00" y="2860739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EA90D-C0BF-E03F-37A2-903710862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2515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Altes Gewandhaus Leipzig</a:t>
            </a:r>
            <a:br>
              <a:rPr lang="de-DE" sz="2800" dirty="0"/>
            </a:br>
            <a:r>
              <a:rPr lang="de-DE" sz="2800" dirty="0"/>
              <a:t>Erster Konzertsaal von 1781-1885</a:t>
            </a:r>
            <a:br>
              <a:rPr lang="de-DE" sz="2800" dirty="0"/>
            </a:br>
            <a:r>
              <a:rPr lang="de-DE" sz="2800" dirty="0"/>
              <a:t>erstes Konzert hier am 25. November 1781</a:t>
            </a:r>
            <a:br>
              <a:rPr lang="de-DE" sz="2800" b="1" dirty="0"/>
            </a:br>
            <a:endParaRPr lang="de-DE" sz="2800" dirty="0"/>
          </a:p>
        </p:txBody>
      </p:sp>
      <p:pic>
        <p:nvPicPr>
          <p:cNvPr id="38914" name="Picture 2" descr="Geschichte | Gewandhaus Leipzig">
            <a:extLst>
              <a:ext uri="{FF2B5EF4-FFF2-40B4-BE49-F238E27FC236}">
                <a16:creationId xmlns:a16="http://schemas.microsoft.com/office/drawing/2014/main" id="{B0313BD9-7F54-4E7D-91FE-99C298BC64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2044557"/>
            <a:ext cx="468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8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FC3E1-C6DC-44A2-86FB-9384A7977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2800" b="1" dirty="0"/>
              <a:t>Klangbeispiel: </a:t>
            </a:r>
            <a:r>
              <a:rPr lang="de-DE" sz="2800" dirty="0"/>
              <a:t>Johann Sebastian Bach: </a:t>
            </a:r>
            <a:r>
              <a:rPr lang="de-DE" sz="2800" i="1" dirty="0"/>
              <a:t>Partita </a:t>
            </a:r>
            <a:r>
              <a:rPr lang="de-DE" sz="2800" dirty="0"/>
              <a:t>Nr. 4 </a:t>
            </a:r>
            <a:br>
              <a:rPr lang="de-DE" sz="2800" dirty="0"/>
            </a:br>
            <a:r>
              <a:rPr lang="de-DE" sz="2800" dirty="0"/>
              <a:t>in D-Dur BWV 828: </a:t>
            </a:r>
            <a:r>
              <a:rPr lang="de-DE" sz="2800" i="1" dirty="0" err="1"/>
              <a:t>Ouverture</a:t>
            </a:r>
            <a:r>
              <a:rPr lang="de-DE" sz="2800" i="1" dirty="0"/>
              <a:t> </a:t>
            </a:r>
            <a:br>
              <a:rPr lang="de-DE" sz="2800" dirty="0"/>
            </a:br>
            <a:r>
              <a:rPr lang="de-DE" sz="2800" dirty="0"/>
              <a:t>Glenn Gould (1960) und Igor Levit (2014)</a:t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6146" name="Picture 2" descr="Glenn Gould - An Appraisal by Rick Phillips (Gramophone, August 2002) |  Gramophone">
            <a:extLst>
              <a:ext uri="{FF2B5EF4-FFF2-40B4-BE49-F238E27FC236}">
                <a16:creationId xmlns:a16="http://schemas.microsoft.com/office/drawing/2014/main" id="{9068EA55-7B14-4500-81BE-5492E95EFE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337" y="2880553"/>
            <a:ext cx="515755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onzert-Kritik: Igor Levit beim Heidelberger Frühling Musikfestival">
            <a:extLst>
              <a:ext uri="{FF2B5EF4-FFF2-40B4-BE49-F238E27FC236}">
                <a16:creationId xmlns:a16="http://schemas.microsoft.com/office/drawing/2014/main" id="{3642E5AD-5650-4125-9507-448CDB5C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33" y="2880553"/>
            <a:ext cx="432556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13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7D5FC-1775-046A-772B-763BAA97B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737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Alte Musik Bewegung</a:t>
            </a:r>
            <a:br>
              <a:rPr lang="de-DE" sz="2800" dirty="0"/>
            </a:br>
            <a:r>
              <a:rPr lang="de-DE" sz="2800" dirty="0"/>
              <a:t>Historische Aufführungspraxis</a:t>
            </a:r>
          </a:p>
        </p:txBody>
      </p:sp>
      <p:pic>
        <p:nvPicPr>
          <p:cNvPr id="39938" name="Picture 2" descr="Studio für Alte Musik">
            <a:extLst>
              <a:ext uri="{FF2B5EF4-FFF2-40B4-BE49-F238E27FC236}">
                <a16:creationId xmlns:a16="http://schemas.microsoft.com/office/drawing/2014/main" id="{D9B8BD22-9216-C716-C456-5AAC1DB5CA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79" y="2293811"/>
            <a:ext cx="5863442" cy="3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318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6EE6F-CE54-42B6-9BF6-1E7B0C074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278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Arnold Dolmetsch (1858-1940) </a:t>
            </a:r>
            <a:br>
              <a:rPr lang="de-DE" sz="2800" dirty="0"/>
            </a:br>
            <a:r>
              <a:rPr lang="de-DE" sz="2800" dirty="0"/>
              <a:t>und Alfred Deller (1912-1979) </a:t>
            </a:r>
          </a:p>
        </p:txBody>
      </p:sp>
      <p:pic>
        <p:nvPicPr>
          <p:cNvPr id="1026" name="Picture 2" descr="Arnold Dolmetsch: Ein Pionier der Historischen Aufführungspraxis | Alte  Musik | BR-KLASSIK | Bayerischer Rundfunk">
            <a:extLst>
              <a:ext uri="{FF2B5EF4-FFF2-40B4-BE49-F238E27FC236}">
                <a16:creationId xmlns:a16="http://schemas.microsoft.com/office/drawing/2014/main" id="{C65D4D59-FBF6-4871-B17F-98995EF334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9887"/>
            <a:ext cx="6092258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fred Deller chante Bach, Purcell, Dowland, Parsons: Amazon.de: Musik-CDs  &amp; Vinyl">
            <a:extLst>
              <a:ext uri="{FF2B5EF4-FFF2-40B4-BE49-F238E27FC236}">
                <a16:creationId xmlns:a16="http://schemas.microsoft.com/office/drawing/2014/main" id="{8863CC28-8BAC-437E-ACF5-57B40938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2199887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7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F6B13-C6AA-42C1-B547-A6F04645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7883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August Wenzinger, Gustav Scheck und </a:t>
            </a:r>
            <a:br>
              <a:rPr lang="de-DE" sz="2800" dirty="0"/>
            </a:br>
            <a:r>
              <a:rPr lang="de-DE" sz="2800" dirty="0"/>
              <a:t>Fritz Neumeyer (Kammertrio für Alte Musik) im WDR </a:t>
            </a:r>
          </a:p>
        </p:txBody>
      </p:sp>
      <p:pic>
        <p:nvPicPr>
          <p:cNvPr id="3074" name="Picture 2" descr="WENZINGER Courte biographie">
            <a:extLst>
              <a:ext uri="{FF2B5EF4-FFF2-40B4-BE49-F238E27FC236}">
                <a16:creationId xmlns:a16="http://schemas.microsoft.com/office/drawing/2014/main" id="{E3AFE7C4-60C2-4C7E-9C6F-8993E8821B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7" y="1818000"/>
            <a:ext cx="377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oh. Seb. Bach - August Wenzinger – Suiten Für Violoncello Solo Nr. 5  C-Moll BWV 1011 / Nr. 6 D-Dur BVV 1012 – Vinyl (LP, Mono), 1961 [r8106073]  | Discogs">
            <a:extLst>
              <a:ext uri="{FF2B5EF4-FFF2-40B4-BE49-F238E27FC236}">
                <a16:creationId xmlns:a16="http://schemas.microsoft.com/office/drawing/2014/main" id="{D3436998-5177-4B7B-8B4B-F760D42D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17" y="2422340"/>
            <a:ext cx="366723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7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E4F81-131E-6D61-7C9E-80127DF40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846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Bachhaus Eisenach mit Bach-Denkmal</a:t>
            </a:r>
          </a:p>
        </p:txBody>
      </p:sp>
      <p:pic>
        <p:nvPicPr>
          <p:cNvPr id="1026" name="Picture 2" descr="Johann Sebastian Bach - Bach in Thüringen - Urlaub, Reisen, Tagen">
            <a:extLst>
              <a:ext uri="{FF2B5EF4-FFF2-40B4-BE49-F238E27FC236}">
                <a16:creationId xmlns:a16="http://schemas.microsoft.com/office/drawing/2014/main" id="{D92B7B5A-BBB0-438E-7ECB-12692BD1EC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36" y="2558987"/>
            <a:ext cx="5855680" cy="3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chdenkmal – Wikipedia">
            <a:extLst>
              <a:ext uri="{FF2B5EF4-FFF2-40B4-BE49-F238E27FC236}">
                <a16:creationId xmlns:a16="http://schemas.microsoft.com/office/drawing/2014/main" id="{9E047A33-B8D0-3335-DE9B-C6C7309AC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1458000"/>
            <a:ext cx="36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057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61322-D898-48FC-8D11-37956162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22" y="82131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Willy Spilling und Josef </a:t>
            </a:r>
            <a:r>
              <a:rPr lang="de-DE" sz="2800" dirty="0" err="1"/>
              <a:t>Ulsamer</a:t>
            </a:r>
            <a:br>
              <a:rPr lang="de-DE" sz="2800" dirty="0"/>
            </a:br>
            <a:r>
              <a:rPr lang="de-DE" sz="2800" dirty="0"/>
              <a:t>Bayerischer Rundfunk, Studio Franken</a:t>
            </a:r>
            <a:br>
              <a:rPr lang="de-DE" sz="2800" dirty="0"/>
            </a:br>
            <a:r>
              <a:rPr lang="de-DE" sz="2800" dirty="0"/>
              <a:t>Konzertreihe „</a:t>
            </a:r>
            <a:r>
              <a:rPr lang="de-DE" sz="2800" dirty="0" err="1"/>
              <a:t>Musica</a:t>
            </a:r>
            <a:r>
              <a:rPr lang="de-DE" sz="2800" dirty="0"/>
              <a:t> Antiqua“ mit dem Germanischen Nationalmuseum</a:t>
            </a:r>
          </a:p>
        </p:txBody>
      </p:sp>
      <p:pic>
        <p:nvPicPr>
          <p:cNvPr id="1026" name="Picture 2" descr="Tafel-Confect-Jubiläum: Geschichte und Geschichten aus 65 Jahren | Alte  Musik | BR-KLASSIK | Bayerischer Rundfunk">
            <a:extLst>
              <a:ext uri="{FF2B5EF4-FFF2-40B4-BE49-F238E27FC236}">
                <a16:creationId xmlns:a16="http://schemas.microsoft.com/office/drawing/2014/main" id="{9D653C85-DA52-4503-92B5-6FFF86EF7D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00" y="2375425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fel-Confect-Jubiläum: Geschichte und Geschichten aus 60 Jahren |  Frankenschau aktuell | BR Fernsehen | Fernsehen | BR.de">
            <a:extLst>
              <a:ext uri="{FF2B5EF4-FFF2-40B4-BE49-F238E27FC236}">
                <a16:creationId xmlns:a16="http://schemas.microsoft.com/office/drawing/2014/main" id="{E9CAA032-B39A-48EC-BA5C-FB877456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29" y="2375425"/>
            <a:ext cx="324387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826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80DAC-A5DF-DFF4-6160-84954877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4811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Paul Hindemith: </a:t>
            </a:r>
            <a:br>
              <a:rPr lang="de-DE" sz="2800" dirty="0"/>
            </a:br>
            <a:r>
              <a:rPr lang="de-DE" sz="2800" i="1" dirty="0"/>
              <a:t>Johann Sebastian Bach. Ein verpflichtendes Erbe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/>
              <a:t>(=Hamburger Bach-Rede im September 1950)</a:t>
            </a:r>
            <a:br>
              <a:rPr lang="de-DE" sz="2800" dirty="0"/>
            </a:br>
            <a:r>
              <a:rPr lang="de-DE" sz="2800" dirty="0"/>
              <a:t>Hindemith 1950 bei der Verleihung der Ehrendoktorwürde durch die FU Berlin</a:t>
            </a:r>
          </a:p>
        </p:txBody>
      </p:sp>
      <p:pic>
        <p:nvPicPr>
          <p:cNvPr id="40962" name="Picture 2" descr="Foto: Paul Hindemith, 1950">
            <a:extLst>
              <a:ext uri="{FF2B5EF4-FFF2-40B4-BE49-F238E27FC236}">
                <a16:creationId xmlns:a16="http://schemas.microsoft.com/office/drawing/2014/main" id="{9819AD78-6B60-424B-9B56-CC04E180B5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30" y="2696146"/>
            <a:ext cx="531054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24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ABEE0-2534-4860-BB97-56800905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595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Nikolaus Harnoncourt (1929-2016)</a:t>
            </a:r>
          </a:p>
        </p:txBody>
      </p:sp>
      <p:pic>
        <p:nvPicPr>
          <p:cNvPr id="2050" name="Picture 2" descr="Nikolaus Harnoncourt in München, Philharmonie von Werner Neumeister  Kunstdruck &gt; Bildergipfel.de">
            <a:extLst>
              <a:ext uri="{FF2B5EF4-FFF2-40B4-BE49-F238E27FC236}">
                <a16:creationId xmlns:a16="http://schemas.microsoft.com/office/drawing/2014/main" id="{7378BEB5-5C8B-4972-B6C2-A9431B5DC1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28" y="1443960"/>
            <a:ext cx="4023486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kolaus Harnoncourt - Bach (Great Cantatas) (7 CDs) – jpc.de">
            <a:extLst>
              <a:ext uri="{FF2B5EF4-FFF2-40B4-BE49-F238E27FC236}">
                <a16:creationId xmlns:a16="http://schemas.microsoft.com/office/drawing/2014/main" id="{FB47FC5A-CC7D-44A8-9B0D-7AF8A698B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6" y="1857960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69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12EA2-CC78-4338-90BA-79EBC10F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2800" b="1" dirty="0"/>
              <a:t>Klangbeispiel:</a:t>
            </a:r>
            <a:r>
              <a:rPr lang="de-DE" sz="2800" dirty="0"/>
              <a:t> Johann Sebastian Bach: </a:t>
            </a:r>
            <a:br>
              <a:rPr lang="de-DE" sz="2800" dirty="0"/>
            </a:br>
            <a:r>
              <a:rPr lang="de-DE" sz="2800" i="1" dirty="0"/>
              <a:t>Toccata und Fuge d-Moll, </a:t>
            </a:r>
            <a:r>
              <a:rPr lang="de-DE" sz="2800" dirty="0"/>
              <a:t>Hanns Ander-Donath </a:t>
            </a:r>
            <a:br>
              <a:rPr lang="de-DE" sz="2800" dirty="0"/>
            </a:br>
            <a:r>
              <a:rPr lang="de-DE" sz="2800" dirty="0"/>
              <a:t>an der Silbermannorgel der Dresdner Frauenkirche (letzte Aufnahme des Reichs-Rundfunks vor der Zerstörung der Frauenkirche 1945)</a:t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7170" name="Picture 2" descr="Frauenkirche (Dresden) – Wikipedia">
            <a:extLst>
              <a:ext uri="{FF2B5EF4-FFF2-40B4-BE49-F238E27FC236}">
                <a16:creationId xmlns:a16="http://schemas.microsoft.com/office/drawing/2014/main" id="{D34718EC-BD47-4810-A3A1-BA99CD7427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23" y="2775196"/>
            <a:ext cx="306501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uf aus Dresden – Wikipedia">
            <a:extLst>
              <a:ext uri="{FF2B5EF4-FFF2-40B4-BE49-F238E27FC236}">
                <a16:creationId xmlns:a16="http://schemas.microsoft.com/office/drawing/2014/main" id="{096DF9FA-D25C-4099-8131-96643160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27" y="2775196"/>
            <a:ext cx="273625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078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FF8C2-F30D-410A-8797-3CB1E17A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 descr="Amazon.com: Musik als Klangrede. Wege zu einem neuen Musikverständnis.:  9783423105002: Nikolaus Harnoncourt: Books">
            <a:extLst>
              <a:ext uri="{FF2B5EF4-FFF2-40B4-BE49-F238E27FC236}">
                <a16:creationId xmlns:a16="http://schemas.microsoft.com/office/drawing/2014/main" id="{16D7B693-A70B-4576-B459-EEA9FF557C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00" y="1059370"/>
            <a:ext cx="32724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usik als Klangrede, Nikolaus Harnoncourt. Residenz Verlag">
            <a:extLst>
              <a:ext uri="{FF2B5EF4-FFF2-40B4-BE49-F238E27FC236}">
                <a16:creationId xmlns:a16="http://schemas.microsoft.com/office/drawing/2014/main" id="{A5C867CF-825F-4587-A86F-B9659B32B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98" y="986218"/>
            <a:ext cx="347142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52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C53AD-73CB-9805-683D-E9336F34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768096"/>
            <a:ext cx="7886700" cy="1678797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Thomas-Orgel der HMTMH in der Neustädter </a:t>
            </a:r>
            <a:br>
              <a:rPr lang="de-DE" sz="2800" dirty="0"/>
            </a:br>
            <a:r>
              <a:rPr lang="de-DE" sz="2800" dirty="0"/>
              <a:t>Hof- und Stadtkirche S. Johannis in Hannover: </a:t>
            </a:r>
            <a:br>
              <a:rPr lang="de-DE" sz="2800" dirty="0"/>
            </a:br>
            <a:r>
              <a:rPr lang="de-DE" sz="2800" dirty="0"/>
              <a:t>eine mögliche Bach-Orgel, Bau und Orgelweihe 2019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52337CA-A985-382D-B0EF-36689BF57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23" y="2489904"/>
            <a:ext cx="5403377" cy="3600000"/>
          </a:xfrm>
        </p:spPr>
      </p:pic>
      <p:pic>
        <p:nvPicPr>
          <p:cNvPr id="6" name="Picture 2" descr="Barockorgel – Neustädter Hof- und Stadtkirche St. Johannis">
            <a:extLst>
              <a:ext uri="{FF2B5EF4-FFF2-40B4-BE49-F238E27FC236}">
                <a16:creationId xmlns:a16="http://schemas.microsoft.com/office/drawing/2014/main" id="{9C4FEAD2-3C08-D010-442C-370EB403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9904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53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87704-2F86-4C78-ACA2-9DBAA680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23" y="96593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Klangbeispiel: </a:t>
            </a:r>
            <a:r>
              <a:rPr lang="de-DE" sz="2800" dirty="0"/>
              <a:t>Johann Sebastian Bach: </a:t>
            </a:r>
            <a:br>
              <a:rPr lang="de-DE" sz="2800" dirty="0"/>
            </a:br>
            <a:r>
              <a:rPr lang="de-DE" sz="2800" i="1" dirty="0"/>
              <a:t>Komm, Gott Schöpfer, Heiliger Geist</a:t>
            </a:r>
            <a:r>
              <a:rPr lang="de-DE" sz="2800" dirty="0"/>
              <a:t> BWV 667 </a:t>
            </a:r>
            <a:br>
              <a:rPr lang="de-DE" sz="2800" dirty="0"/>
            </a:br>
            <a:r>
              <a:rPr lang="de-DE" sz="2800" dirty="0"/>
              <a:t>in </a:t>
            </a:r>
            <a:r>
              <a:rPr lang="de-DE" sz="2800" dirty="0" err="1"/>
              <a:t>Organo</a:t>
            </a:r>
            <a:r>
              <a:rPr lang="de-DE" sz="2800" dirty="0"/>
              <a:t> pleno </a:t>
            </a:r>
            <a:r>
              <a:rPr lang="de-DE" sz="2800" dirty="0" err="1"/>
              <a:t>con</a:t>
            </a:r>
            <a:r>
              <a:rPr lang="de-DE" sz="2800" dirty="0"/>
              <a:t> Pedale </a:t>
            </a:r>
            <a:r>
              <a:rPr lang="de-DE" sz="2800" dirty="0" err="1"/>
              <a:t>obligato</a:t>
            </a:r>
            <a:r>
              <a:rPr lang="de-DE" sz="2800" dirty="0"/>
              <a:t>, </a:t>
            </a:r>
            <a:br>
              <a:rPr lang="de-DE" sz="2800" dirty="0"/>
            </a:br>
            <a:r>
              <a:rPr lang="de-DE" sz="2800" dirty="0"/>
              <a:t>aus: </a:t>
            </a:r>
            <a:r>
              <a:rPr lang="de-DE" sz="2800" i="1" dirty="0"/>
              <a:t>Orgelchoräle der Leipziger Handschrift</a:t>
            </a:r>
            <a:br>
              <a:rPr lang="de-DE" sz="2800" dirty="0"/>
            </a:br>
            <a:r>
              <a:rPr lang="de-DE" sz="2800" dirty="0"/>
              <a:t>Emmanuel Le </a:t>
            </a:r>
            <a:r>
              <a:rPr lang="de-DE" sz="2800" dirty="0" err="1"/>
              <a:t>Divellec</a:t>
            </a:r>
            <a:r>
              <a:rPr lang="de-DE" sz="2800" dirty="0"/>
              <a:t> an der Thomas-Orgel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15646B3-BDB8-9FA9-7FC3-E1B6A189F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0269" y="2538000"/>
            <a:ext cx="432384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0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8BCA6-9C23-9A0F-2C6F-63218BF3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johann sebastian bach archiv produktion lp vyni - Kaufen  Vinyl-Schallplatten LP mit klassischer Musik, Opern und Märsche in  todocoleccion">
            <a:extLst>
              <a:ext uri="{FF2B5EF4-FFF2-40B4-BE49-F238E27FC236}">
                <a16:creationId xmlns:a16="http://schemas.microsoft.com/office/drawing/2014/main" id="{74BCAB62-B48F-6FD0-5AD7-B9B18375FB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36" y="2390077"/>
            <a:ext cx="57780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s Alte Werk: Amazon.de: Musik-CDs &amp; Vinyl">
            <a:extLst>
              <a:ext uri="{FF2B5EF4-FFF2-40B4-BE49-F238E27FC236}">
                <a16:creationId xmlns:a16="http://schemas.microsoft.com/office/drawing/2014/main" id="{6610C0B5-C89B-7D05-7FD7-3FA277BCC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4" y="2225261"/>
            <a:ext cx="399575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47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14277-9862-E360-807F-651F368E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74" y="1108810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 err="1"/>
              <a:t>Musica</a:t>
            </a:r>
            <a:r>
              <a:rPr lang="de-DE" sz="2800" dirty="0"/>
              <a:t> Antiqua Köln / Festwoche für Alte Musik Innsbruck 1983: Mozart </a:t>
            </a:r>
            <a:r>
              <a:rPr lang="de-DE" sz="2800" i="1" dirty="0"/>
              <a:t>La </a:t>
            </a:r>
            <a:r>
              <a:rPr lang="de-DE" sz="2800" i="1" dirty="0" err="1"/>
              <a:t>clemenza</a:t>
            </a:r>
            <a:r>
              <a:rPr lang="de-DE" sz="2800" i="1" dirty="0"/>
              <a:t> di Tito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/>
              <a:t>(Roberto </a:t>
            </a:r>
            <a:r>
              <a:rPr lang="de-DE" sz="2800" dirty="0" err="1"/>
              <a:t>Scanduzzi</a:t>
            </a:r>
            <a:r>
              <a:rPr lang="de-DE" sz="2800" dirty="0"/>
              <a:t>, Judith Nelson; Regie: Alan Curtis)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29451E-4319-D78A-9CCD-3EC870890D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7689"/>
            <a:ext cx="3906837" cy="3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983 führten die Festwochen Mozarts &quot;La clemenza di Tito&quot; auf mit Roberto Scanduzzi und Judith Nelson (Regie: Alan Curtis).">
            <a:extLst>
              <a:ext uri="{FF2B5EF4-FFF2-40B4-BE49-F238E27FC236}">
                <a16:creationId xmlns:a16="http://schemas.microsoft.com/office/drawing/2014/main" id="{2FFBFEFA-9E57-434C-EF16-1819FC70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7" y="2457689"/>
            <a:ext cx="568455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250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3A7AF-2274-81A2-2032-FAF185BE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792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Concerto Köln</a:t>
            </a:r>
          </a:p>
        </p:txBody>
      </p:sp>
      <p:pic>
        <p:nvPicPr>
          <p:cNvPr id="3074" name="Picture 2" descr="Barockorchester Concerto Köln in Sekundarschule">
            <a:extLst>
              <a:ext uri="{FF2B5EF4-FFF2-40B4-BE49-F238E27FC236}">
                <a16:creationId xmlns:a16="http://schemas.microsoft.com/office/drawing/2014/main" id="{2A7FD6F0-99E9-3186-58DE-D579C839AF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976"/>
            <a:ext cx="499173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chard Wagners »Das Rheingold« historisch informiert #4">
            <a:extLst>
              <a:ext uri="{FF2B5EF4-FFF2-40B4-BE49-F238E27FC236}">
                <a16:creationId xmlns:a16="http://schemas.microsoft.com/office/drawing/2014/main" id="{2DFB3F95-B77F-4904-0AF3-349BE43D5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64" y="2093976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76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A1885-C814-2119-D17D-5BAD906A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63" y="47546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Bach in Lübeck</a:t>
            </a:r>
          </a:p>
        </p:txBody>
      </p:sp>
      <p:pic>
        <p:nvPicPr>
          <p:cNvPr id="1026" name="Picture 2" descr="Johann Sebastian Bach - mixtur.ch">
            <a:extLst>
              <a:ext uri="{FF2B5EF4-FFF2-40B4-BE49-F238E27FC236}">
                <a16:creationId xmlns:a16="http://schemas.microsoft.com/office/drawing/2014/main" id="{5EFAF23A-CD76-66C0-533D-F79D05EB12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271" y="1604562"/>
            <a:ext cx="337999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F500203-3107-FFF9-C981-4B845AEA3590}"/>
              </a:ext>
            </a:extLst>
          </p:cNvPr>
          <p:cNvSpPr txBox="1"/>
          <p:nvPr/>
        </p:nvSpPr>
        <p:spPr>
          <a:xfrm>
            <a:off x="499929" y="1517503"/>
            <a:ext cx="457200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None/>
            </a:pPr>
            <a:r>
              <a:rPr lang="de-DE" b="0" i="0" dirty="0">
                <a:solidFill>
                  <a:srgbClr val="5A5A5A"/>
                </a:solidFill>
                <a:effectLst/>
              </a:rPr>
              <a:t>Mich bewog ein besonders starker Trieb, den ich hatte, so viel von guten Organisten, als mir möglich war, zu hören, dass ich, und zwar zu Fuße, eine Reise nach </a:t>
            </a:r>
            <a:r>
              <a:rPr lang="de-DE" b="0" i="0" dirty="0" err="1">
                <a:solidFill>
                  <a:srgbClr val="5A5A5A"/>
                </a:solidFill>
                <a:effectLst/>
              </a:rPr>
              <a:t>Lübek</a:t>
            </a:r>
            <a:r>
              <a:rPr lang="de-DE" b="0" i="0" dirty="0">
                <a:solidFill>
                  <a:srgbClr val="5A5A5A"/>
                </a:solidFill>
                <a:effectLst/>
              </a:rPr>
              <a:t> antrat, um den dasigen berühmten Organisten an der Marienkirche Diedrich </a:t>
            </a:r>
            <a:r>
              <a:rPr lang="de-DE" b="0" i="0" dirty="0" err="1">
                <a:solidFill>
                  <a:srgbClr val="5A5A5A"/>
                </a:solidFill>
                <a:effectLst/>
              </a:rPr>
              <a:t>Buxtehuden</a:t>
            </a:r>
            <a:r>
              <a:rPr lang="de-DE" b="0" i="0" dirty="0">
                <a:solidFill>
                  <a:srgbClr val="5A5A5A"/>
                </a:solidFill>
                <a:effectLst/>
              </a:rPr>
              <a:t>, zu behorchen. Ich hielt mich daselbst nicht ohne Nutzen, fast ein </a:t>
            </a:r>
            <a:r>
              <a:rPr lang="de-DE" b="0" i="0" dirty="0" err="1">
                <a:solidFill>
                  <a:srgbClr val="5A5A5A"/>
                </a:solidFill>
                <a:effectLst/>
              </a:rPr>
              <a:t>vierteljahr</a:t>
            </a:r>
            <a:r>
              <a:rPr lang="de-DE" b="0" i="0" dirty="0">
                <a:solidFill>
                  <a:srgbClr val="5A5A5A"/>
                </a:solidFill>
                <a:effectLst/>
              </a:rPr>
              <a:t> auf, und </a:t>
            </a:r>
            <a:r>
              <a:rPr lang="de-DE" b="0" i="0" dirty="0" err="1">
                <a:solidFill>
                  <a:srgbClr val="5A5A5A"/>
                </a:solidFill>
                <a:effectLst/>
              </a:rPr>
              <a:t>kehrete</a:t>
            </a:r>
            <a:r>
              <a:rPr lang="de-DE" b="0" i="0" dirty="0">
                <a:solidFill>
                  <a:srgbClr val="5A5A5A"/>
                </a:solidFill>
                <a:effectLst/>
              </a:rPr>
              <a:t> alsdenn wieder nach Arnstadt zurück.</a:t>
            </a:r>
          </a:p>
          <a:p>
            <a:pPr algn="l">
              <a:spcAft>
                <a:spcPts val="600"/>
              </a:spcAft>
              <a:buNone/>
            </a:pPr>
            <a:br>
              <a:rPr lang="de-DE" b="0" i="0" dirty="0">
                <a:solidFill>
                  <a:srgbClr val="5A5A5A"/>
                </a:solidFill>
                <a:effectLst/>
              </a:rPr>
            </a:br>
            <a:r>
              <a:rPr lang="de-DE" b="0" i="0" dirty="0">
                <a:solidFill>
                  <a:srgbClr val="5A5A5A"/>
                </a:solidFill>
                <a:effectLst/>
              </a:rPr>
              <a:t>Ich </a:t>
            </a:r>
            <a:r>
              <a:rPr lang="de-DE" b="0" i="0" dirty="0" err="1">
                <a:solidFill>
                  <a:srgbClr val="5A5A5A"/>
                </a:solidFill>
                <a:effectLst/>
              </a:rPr>
              <a:t>sey</a:t>
            </a:r>
            <a:r>
              <a:rPr lang="de-DE" b="0" i="0" dirty="0">
                <a:solidFill>
                  <a:srgbClr val="5A5A5A"/>
                </a:solidFill>
                <a:effectLst/>
              </a:rPr>
              <a:t> zu Lübeck </a:t>
            </a:r>
            <a:r>
              <a:rPr lang="de-DE" b="0" i="0" dirty="0" err="1">
                <a:solidFill>
                  <a:srgbClr val="5A5A5A"/>
                </a:solidFill>
                <a:effectLst/>
              </a:rPr>
              <a:t>geweßen</a:t>
            </a:r>
            <a:r>
              <a:rPr lang="de-DE" b="0" i="0" dirty="0">
                <a:solidFill>
                  <a:srgbClr val="5A5A5A"/>
                </a:solidFill>
                <a:effectLst/>
              </a:rPr>
              <a:t>, </a:t>
            </a:r>
            <a:r>
              <a:rPr lang="de-DE" b="0" i="0" dirty="0" err="1">
                <a:solidFill>
                  <a:srgbClr val="5A5A5A"/>
                </a:solidFill>
                <a:effectLst/>
              </a:rPr>
              <a:t>umb</a:t>
            </a:r>
            <a:r>
              <a:rPr lang="de-DE" b="0" i="0" dirty="0">
                <a:solidFill>
                  <a:srgbClr val="5A5A5A"/>
                </a:solidFill>
                <a:effectLst/>
              </a:rPr>
              <a:t> daselbst ein und anderes in seiner Kunst zu </a:t>
            </a:r>
            <a:r>
              <a:rPr lang="de-DE" b="0" i="0" dirty="0" err="1">
                <a:solidFill>
                  <a:srgbClr val="5A5A5A"/>
                </a:solidFill>
                <a:effectLst/>
              </a:rPr>
              <a:t>begreiffen</a:t>
            </a:r>
            <a:r>
              <a:rPr lang="de-DE" b="0" i="0" dirty="0">
                <a:solidFill>
                  <a:srgbClr val="5A5A5A"/>
                </a:solidFill>
                <a:effectLst/>
              </a:rPr>
              <a:t>.</a:t>
            </a:r>
          </a:p>
          <a:p>
            <a:pPr algn="r">
              <a:spcAft>
                <a:spcPts val="600"/>
              </a:spcAft>
              <a:buNone/>
            </a:pPr>
            <a:r>
              <a:rPr lang="de-DE" b="0" i="0" dirty="0">
                <a:solidFill>
                  <a:srgbClr val="69332C"/>
                </a:solidFill>
                <a:effectLst/>
              </a:rPr>
              <a:t>Johann Sebastian Bach</a:t>
            </a:r>
            <a:endParaRPr lang="de-DE" b="0" i="0" dirty="0">
              <a:solidFill>
                <a:srgbClr val="5A5A5A"/>
              </a:solidFill>
              <a:effectLst/>
            </a:endParaRPr>
          </a:p>
          <a:p>
            <a:pPr algn="r">
              <a:spcAft>
                <a:spcPts val="600"/>
              </a:spcAft>
              <a:buNone/>
            </a:pPr>
            <a:r>
              <a:rPr lang="de-DE" b="0" i="0" dirty="0">
                <a:solidFill>
                  <a:srgbClr val="69332C"/>
                </a:solidFill>
                <a:effectLst/>
              </a:rPr>
              <a:t>über seinen von vier Wochen auf vier Monate ausgedehnten "Bildungsurlaub"</a:t>
            </a:r>
            <a:endParaRPr lang="de-DE" b="0" i="0" dirty="0">
              <a:solidFill>
                <a:srgbClr val="5A5A5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3447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3849C-A713-A4C0-6120-3B7DAA97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566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Grundlagen für die Alte Musik-Bewegung/</a:t>
            </a:r>
            <a:br>
              <a:rPr lang="de-DE" sz="2800" dirty="0"/>
            </a:br>
            <a:r>
              <a:rPr lang="de-DE" sz="2800" dirty="0"/>
              <a:t>die historische informierte Auffüh­rungs­praxis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B52A76-5B4D-58BD-5448-64AF1FC05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34" y="2238415"/>
            <a:ext cx="7886700" cy="390736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de-DE" dirty="0"/>
              <a:t>Verwendung von histori­schen Instrumenten aus der Entstehungszeit der Werke (Originalinstrumente bzw. Rekonstruktionen und Kopien) </a:t>
            </a:r>
          </a:p>
          <a:p>
            <a:pPr lvl="0"/>
            <a:r>
              <a:rPr lang="de-DE" dirty="0"/>
              <a:t>Orientierung an den Spielweisen der Zeit, zu denen man durch Studium und Anwendung historischer Traktate gelangt </a:t>
            </a:r>
          </a:p>
          <a:p>
            <a:pPr lvl="0"/>
            <a:r>
              <a:rPr lang="de-DE" dirty="0"/>
              <a:t>Verwendung von Notenmaterial, das auf der Basis von Quellenforschung mit dem Ziel editiert ist, dem originalen Text der Werke nahezukommen und ein unbekanntes historisches Repertoire zu erschließen. 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6555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A086F-1EA4-9D3A-82C6-108790E2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74" y="313297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Danke für die Aufmerksamkeit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B4FEEBE-CEBD-BE85-FE52-111629061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7" y="3978000"/>
            <a:ext cx="4335725" cy="2880000"/>
          </a:xfrm>
          <a:prstGeom prst="rect">
            <a:avLst/>
          </a:prstGeom>
        </p:spPr>
      </p:pic>
      <p:pic>
        <p:nvPicPr>
          <p:cNvPr id="1026" name="Picture 2" descr="Viderunt Omnes - The IFCM Magazine">
            <a:extLst>
              <a:ext uri="{FF2B5EF4-FFF2-40B4-BE49-F238E27FC236}">
                <a16:creationId xmlns:a16="http://schemas.microsoft.com/office/drawing/2014/main" id="{C701292C-D395-B2D6-C9D3-679098F6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" y="-90000"/>
            <a:ext cx="2538281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9E698F-1884-ED9E-102D-37C7F04BB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582" y="-90000"/>
            <a:ext cx="2322473" cy="342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EE922D2-E6E9-701C-AA49-7ED59A4DD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35" y="0"/>
            <a:ext cx="3736643" cy="324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10204A-807F-BF4B-5E72-C62F2057C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407" y="3978000"/>
            <a:ext cx="2392939" cy="3132000"/>
          </a:xfrm>
          <a:prstGeom prst="rect">
            <a:avLst/>
          </a:prstGeom>
        </p:spPr>
      </p:pic>
      <p:pic>
        <p:nvPicPr>
          <p:cNvPr id="1028" name="Picture 4" descr="Francesca Caccini and her Artistic Colleagues | Early Music Seattle">
            <a:extLst>
              <a:ext uri="{FF2B5EF4-FFF2-40B4-BE49-F238E27FC236}">
                <a16:creationId xmlns:a16="http://schemas.microsoft.com/office/drawing/2014/main" id="{C9710A8F-1D13-D45E-0E5D-DF4477EC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31" y="3978000"/>
            <a:ext cx="243666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55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FFC85-9A96-574E-B795-455DAC13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779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Prinz Leopold von Anhalt-Köthen (1694-1728)</a:t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1026" name="Picture 2" descr="Porträt des Leopold von Anhalt-Köthen (* 29. November 1694 in Köthen; † 19.  November 1728 ebenda), regierender Fürst von Anhalt-Köthen aus dem Hause  der Askanier, der als Förderer und lebenslanger Freund Johann">
            <a:extLst>
              <a:ext uri="{FF2B5EF4-FFF2-40B4-BE49-F238E27FC236}">
                <a16:creationId xmlns:a16="http://schemas.microsoft.com/office/drawing/2014/main" id="{49047180-8DB4-D0CA-9FE5-5A113075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8" y="1718082"/>
            <a:ext cx="292149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chloss Köthen - Burgen, Schlösser &amp; Dome - Kulturstiftung Sachsen-Anhalt">
            <a:extLst>
              <a:ext uri="{FF2B5EF4-FFF2-40B4-BE49-F238E27FC236}">
                <a16:creationId xmlns:a16="http://schemas.microsoft.com/office/drawing/2014/main" id="{83E1E8A2-33D4-3C0C-5C47-9D7487FA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53" y="1796733"/>
            <a:ext cx="5667049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33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2226F8-7E40-7C30-2F00-A68F3C024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586" y="1945807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Klangbeispiel: </a:t>
            </a:r>
          </a:p>
          <a:p>
            <a:pPr marL="0" indent="0">
              <a:buNone/>
            </a:pPr>
            <a:r>
              <a:rPr lang="de-DE" dirty="0"/>
              <a:t>Johann Sebastian Bach: </a:t>
            </a:r>
          </a:p>
          <a:p>
            <a:pPr marL="0" indent="0">
              <a:buNone/>
            </a:pPr>
            <a:r>
              <a:rPr lang="de-DE" i="1" dirty="0"/>
              <a:t>Sonate </a:t>
            </a:r>
            <a:r>
              <a:rPr lang="de-DE" dirty="0"/>
              <a:t>in g-Moll </a:t>
            </a:r>
          </a:p>
          <a:p>
            <a:pPr marL="0" indent="0">
              <a:buNone/>
            </a:pPr>
            <a:r>
              <a:rPr lang="de-DE" dirty="0"/>
              <a:t>für Violine BWV 1001: </a:t>
            </a:r>
          </a:p>
          <a:p>
            <a:pPr marL="0" indent="0">
              <a:buNone/>
            </a:pPr>
            <a:r>
              <a:rPr lang="de-DE" i="1" dirty="0"/>
              <a:t>Fuga: Allegro</a:t>
            </a:r>
            <a:endParaRPr lang="de-DE" dirty="0"/>
          </a:p>
        </p:txBody>
      </p:sp>
      <p:pic>
        <p:nvPicPr>
          <p:cNvPr id="3074" name="Picture 2" descr="Bach, Johann Sebastian">
            <a:extLst>
              <a:ext uri="{FF2B5EF4-FFF2-40B4-BE49-F238E27FC236}">
                <a16:creationId xmlns:a16="http://schemas.microsoft.com/office/drawing/2014/main" id="{B2EAD548-CE68-FC70-1F5B-2F052FAA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20" y="592264"/>
            <a:ext cx="386634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4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D2645-1720-407C-9761-6B64939D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9091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Yehudi Menuhin (1916-1999): Aufnahme 1935 </a:t>
            </a:r>
            <a:br>
              <a:rPr lang="de-DE" sz="2800" dirty="0"/>
            </a:br>
            <a:r>
              <a:rPr lang="de-DE" sz="2800" dirty="0"/>
              <a:t>recht mit George Enescu (1881-1955)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08D59D6-ECD2-469C-A7C1-BF898A747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639" y="2261807"/>
            <a:ext cx="5259203" cy="3906837"/>
          </a:xfrm>
          <a:prstGeom prst="rect">
            <a:avLst/>
          </a:prstGeom>
        </p:spPr>
      </p:pic>
      <p:sp>
        <p:nvSpPr>
          <p:cNvPr id="5" name="AutoShape 2" descr="Yehudi Menuhin and teacher George Enescu">
            <a:extLst>
              <a:ext uri="{FF2B5EF4-FFF2-40B4-BE49-F238E27FC236}">
                <a16:creationId xmlns:a16="http://schemas.microsoft.com/office/drawing/2014/main" id="{5194E6E3-373C-4DEB-BEC5-9A4EA2A701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8" name="Picture 4" descr="Centenar Yehudi Menuhin. Doi muzicieni de geniu, Enescu şi Menuhin, uniţi  întru eternitate - Radio România Muzical">
            <a:extLst>
              <a:ext uri="{FF2B5EF4-FFF2-40B4-BE49-F238E27FC236}">
                <a16:creationId xmlns:a16="http://schemas.microsoft.com/office/drawing/2014/main" id="{760B9771-6A24-42F0-A8DB-D84E9895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39" y="2261807"/>
            <a:ext cx="4000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51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F30D40-7D22-44DF-AF33-D54305D3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54" y="2319251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dirty="0"/>
              <a:t>Lucy van </a:t>
            </a:r>
            <a:r>
              <a:rPr lang="de-DE" sz="2800" dirty="0" err="1"/>
              <a:t>Dael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/>
              <a:t>geb. 1946</a:t>
            </a:r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Aufnahme 1996</a:t>
            </a:r>
          </a:p>
        </p:txBody>
      </p:sp>
      <p:pic>
        <p:nvPicPr>
          <p:cNvPr id="5122" name="Picture 2" descr="Lucy van Dael (Violin) - Short Biography">
            <a:extLst>
              <a:ext uri="{FF2B5EF4-FFF2-40B4-BE49-F238E27FC236}">
                <a16:creationId xmlns:a16="http://schemas.microsoft.com/office/drawing/2014/main" id="{2774499D-0F7A-4175-ABE2-F558411B67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04" y="1307623"/>
            <a:ext cx="444954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81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8D826-939F-B4BE-2A30-0A974D52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72015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Thomaskirche Leipzig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315E10-7DF8-900F-DEEC-B543F17D8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5D4179DC-06DC-1A9F-DE5B-A5790CBF4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91" y="1660509"/>
            <a:ext cx="67675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102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C9F45-8A71-02A3-C381-77CC2A23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7946AF-2900-4B83-963E-FC1631BEF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9B57ECC0-AAF4-2C9C-8A31-F64D3B22F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18922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594</Words>
  <Application>Microsoft Office PowerPoint</Application>
  <PresentationFormat>Bildschirmpräsentation (4:3)</PresentationFormat>
  <Paragraphs>41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31</vt:i4>
      </vt:variant>
    </vt:vector>
  </HeadingPairs>
  <TitlesOfParts>
    <vt:vector size="42" baseType="lpstr">
      <vt:lpstr>Arial</vt:lpstr>
      <vt:lpstr>Brandon Grotesque Bold</vt:lpstr>
      <vt:lpstr>Brandon Grotesque Light</vt:lpstr>
      <vt:lpstr>Brandon Grotesque Medium</vt:lpstr>
      <vt:lpstr>Brandon Grotesque Regular</vt:lpstr>
      <vt:lpstr>Calibri</vt:lpstr>
      <vt:lpstr>Calibri Light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Bachhaus Eisenach mit Bach-Denkmal</vt:lpstr>
      <vt:lpstr>Bach in Lübeck</vt:lpstr>
      <vt:lpstr>Prinz Leopold von Anhalt-Köthen (1694-1728) </vt:lpstr>
      <vt:lpstr>PowerPoint-Präsentation</vt:lpstr>
      <vt:lpstr>Yehudi Menuhin (1916-1999): Aufnahme 1935  recht mit George Enescu (1881-1955)</vt:lpstr>
      <vt:lpstr>Lucy van Dael  geb. 1946  Aufnahme 1996</vt:lpstr>
      <vt:lpstr>Thomaskirche Leipzig</vt:lpstr>
      <vt:lpstr>PowerPoint-Präsentation</vt:lpstr>
      <vt:lpstr>Das Ereignis 1829  die Wiederaufführung der Matthäus-Passion</vt:lpstr>
      <vt:lpstr>Adolph Bernhard Marx, Friedrich Hegel, Heinrich Heine</vt:lpstr>
      <vt:lpstr>Sara Levy (1761-1854)</vt:lpstr>
      <vt:lpstr>Bella Salomon (1749-1824)</vt:lpstr>
      <vt:lpstr>Georg Wilhelm Friedrich Hegel (1770-1831) Universitätsvorlesungen über Ästhetik, die Hegel 1818 in Heidelberg und 1820/21, 1823, 1826 und 1828/29 in Berlin hielt </vt:lpstr>
      <vt:lpstr>Altes Gewandhaus Leipzig Erster Konzertsaal von 1781-1885 erstes Konzert hier am 25. November 1781 </vt:lpstr>
      <vt:lpstr>Klangbeispiel: Johann Sebastian Bach: Partita Nr. 4  in D-Dur BWV 828: Ouverture  Glenn Gould (1960) und Igor Levit (2014) </vt:lpstr>
      <vt:lpstr>Alte Musik Bewegung Historische Aufführungspraxis</vt:lpstr>
      <vt:lpstr>Arnold Dolmetsch (1858-1940)  und Alfred Deller (1912-1979) </vt:lpstr>
      <vt:lpstr>August Wenzinger, Gustav Scheck und  Fritz Neumeyer (Kammertrio für Alte Musik) im WDR </vt:lpstr>
      <vt:lpstr>Willy Spilling und Josef Ulsamer Bayerischer Rundfunk, Studio Franken Konzertreihe „Musica Antiqua“ mit dem Germanischen Nationalmuseum</vt:lpstr>
      <vt:lpstr>Paul Hindemith:  Johann Sebastian Bach. Ein verpflichtendes Erbe  (=Hamburger Bach-Rede im September 1950) Hindemith 1950 bei der Verleihung der Ehrendoktorwürde durch die FU Berlin</vt:lpstr>
      <vt:lpstr>Nikolaus Harnoncourt (1929-2016)</vt:lpstr>
      <vt:lpstr>Klangbeispiel: Johann Sebastian Bach:  Toccata und Fuge d-Moll, Hanns Ander-Donath  an der Silbermannorgel der Dresdner Frauenkirche (letzte Aufnahme des Reichs-Rundfunks vor der Zerstörung der Frauenkirche 1945) </vt:lpstr>
      <vt:lpstr>PowerPoint-Präsentation</vt:lpstr>
      <vt:lpstr>Thomas-Orgel der HMTMH in der Neustädter  Hof- und Stadtkirche S. Johannis in Hannover:  eine mögliche Bach-Orgel, Bau und Orgelweihe 2019</vt:lpstr>
      <vt:lpstr>Klangbeispiel: Johann Sebastian Bach:  Komm, Gott Schöpfer, Heiliger Geist BWV 667  in Organo pleno con Pedale obligato,  aus: Orgelchoräle der Leipziger Handschrift Emmanuel Le Divellec an der Thomas-Orgel</vt:lpstr>
      <vt:lpstr>PowerPoint-Präsentation</vt:lpstr>
      <vt:lpstr>Musica Antiqua Köln / Festwoche für Alte Musik Innsbruck 1983: Mozart La clemenza di Tito  (Roberto Scanduzzi, Judith Nelson; Regie: Alan Curtis)</vt:lpstr>
      <vt:lpstr>Concerto Köln</vt:lpstr>
      <vt:lpstr>Grundlagen für die Alte Musik-Bewegung/ die historische informierte Auffüh­rungs­praxis</vt:lpstr>
      <vt:lpstr>Danke für die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Rode-Breymann</dc:creator>
  <cp:lastModifiedBy>Rode-Breymann</cp:lastModifiedBy>
  <cp:revision>24</cp:revision>
  <dcterms:created xsi:type="dcterms:W3CDTF">2024-10-17T15:33:41Z</dcterms:created>
  <dcterms:modified xsi:type="dcterms:W3CDTF">2025-07-06T16:44:20Z</dcterms:modified>
</cp:coreProperties>
</file>