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media/image1.png" ContentType="image/png"/>
  <Override PartName="/ppt/media/image2.jpeg" ContentType="image/jpeg"/>
  <Override PartName="/ppt/media/image8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jpeg" ContentType="image/jpeg"/>
  <Override PartName="/ppt/media/image14.png" ContentType="image/png"/>
  <Override PartName="/ppt/media/image15.png" ContentType="image/png"/>
  <Override PartName="/ppt/media/image16.png" ContentType="image/png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presProps.xml" ContentType="application/vnd.openxmlformats-officedocument.presentationml.presPro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</p:sldIdLst>
  <p:sldSz cx="9144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765000" y="1404720"/>
            <a:ext cx="7886520" cy="1041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765000" y="2594880"/>
            <a:ext cx="788652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765000" y="4635720"/>
            <a:ext cx="788652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765000" y="1404720"/>
            <a:ext cx="7886520" cy="1041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765000" y="2594880"/>
            <a:ext cx="384840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4806360" y="2594880"/>
            <a:ext cx="384840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765000" y="4635720"/>
            <a:ext cx="384840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4806360" y="4635720"/>
            <a:ext cx="384840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765000" y="1404720"/>
            <a:ext cx="7886520" cy="1041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765000" y="2594880"/>
            <a:ext cx="253908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431520" y="2594880"/>
            <a:ext cx="253908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097680" y="2594880"/>
            <a:ext cx="253908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765000" y="4635720"/>
            <a:ext cx="253908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431520" y="4635720"/>
            <a:ext cx="253908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097680" y="4635720"/>
            <a:ext cx="253908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765000" y="1404720"/>
            <a:ext cx="7886520" cy="1041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765000" y="2594880"/>
            <a:ext cx="7886520" cy="3907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765000" y="1404720"/>
            <a:ext cx="7886520" cy="1041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765000" y="2594880"/>
            <a:ext cx="7886520" cy="3907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765000" y="1404720"/>
            <a:ext cx="7886520" cy="1041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765000" y="2594880"/>
            <a:ext cx="3848400" cy="3907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4806360" y="2594880"/>
            <a:ext cx="3848400" cy="3907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765000" y="1404720"/>
            <a:ext cx="7886520" cy="1041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Brandon Grotesque Regular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765000" y="1404720"/>
            <a:ext cx="7886520" cy="4830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765000" y="1404720"/>
            <a:ext cx="7886520" cy="1041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765000" y="2594880"/>
            <a:ext cx="384840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4806360" y="2594880"/>
            <a:ext cx="3848400" cy="3907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765000" y="4635720"/>
            <a:ext cx="384840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765000" y="1404720"/>
            <a:ext cx="7886520" cy="1041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765000" y="2594880"/>
            <a:ext cx="7886520" cy="3907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765000" y="1404720"/>
            <a:ext cx="7886520" cy="1041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765000" y="2594880"/>
            <a:ext cx="3848400" cy="3907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4806360" y="2594880"/>
            <a:ext cx="384840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4806360" y="4635720"/>
            <a:ext cx="384840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765000" y="1404720"/>
            <a:ext cx="7886520" cy="1041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765000" y="2594880"/>
            <a:ext cx="384840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4806360" y="2594880"/>
            <a:ext cx="384840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765000" y="4635720"/>
            <a:ext cx="788652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765000" y="1404720"/>
            <a:ext cx="7886520" cy="1041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765000" y="2594880"/>
            <a:ext cx="788652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765000" y="4635720"/>
            <a:ext cx="788652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765000" y="1404720"/>
            <a:ext cx="7886520" cy="1041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765000" y="2594880"/>
            <a:ext cx="384840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4806360" y="2594880"/>
            <a:ext cx="384840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765000" y="4635720"/>
            <a:ext cx="384840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4806360" y="4635720"/>
            <a:ext cx="384840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765000" y="1404720"/>
            <a:ext cx="7886520" cy="1041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765000" y="2594880"/>
            <a:ext cx="253908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3431520" y="2594880"/>
            <a:ext cx="253908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6097680" y="2594880"/>
            <a:ext cx="253908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765000" y="4635720"/>
            <a:ext cx="253908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3431520" y="4635720"/>
            <a:ext cx="253908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6097680" y="4635720"/>
            <a:ext cx="253908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765000" y="1404720"/>
            <a:ext cx="7886520" cy="1041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765000" y="2594880"/>
            <a:ext cx="7886520" cy="3907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765000" y="1404720"/>
            <a:ext cx="7886520" cy="1041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765000" y="2594880"/>
            <a:ext cx="3848400" cy="3907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4806360" y="2594880"/>
            <a:ext cx="3848400" cy="3907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765000" y="1404720"/>
            <a:ext cx="7886520" cy="1041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Brandon Grotesque Regular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765000" y="1404720"/>
            <a:ext cx="7886520" cy="4830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765000" y="1404720"/>
            <a:ext cx="7886520" cy="1041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765000" y="2594880"/>
            <a:ext cx="384840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4806360" y="2594880"/>
            <a:ext cx="3848400" cy="3907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765000" y="4635720"/>
            <a:ext cx="384840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765000" y="1404720"/>
            <a:ext cx="7886520" cy="1041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765000" y="2594880"/>
            <a:ext cx="3848400" cy="3907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4806360" y="2594880"/>
            <a:ext cx="384840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4806360" y="4635720"/>
            <a:ext cx="384840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765000" y="1404720"/>
            <a:ext cx="7886520" cy="1041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765000" y="2594880"/>
            <a:ext cx="384840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4806360" y="2594880"/>
            <a:ext cx="384840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765000" y="4635720"/>
            <a:ext cx="788652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png"/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Relationship Id="rId9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dt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6BBB47D7-1D83-4262-B644-1C939B18CB9B}" type="datetime">
              <a:rPr b="0" lang="en-US" sz="1200" spc="-1" strike="noStrike">
                <a:solidFill>
                  <a:srgbClr val="8b8b8b"/>
                </a:solidFill>
                <a:latin typeface="Calibri"/>
              </a:rPr>
              <a:t>7/3/25</a:t>
            </a:fld>
            <a:endParaRPr b="0" lang="de-DE" sz="1200" spc="-1" strike="noStrike"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ftr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de-DE" sz="24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022AA845-B754-4653-A57A-A8CE8C358CCE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&lt;Foliennummer&gt;</a:t>
            </a:fld>
            <a:endParaRPr b="0" lang="de-DE" sz="12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Calibri"/>
              </a:rPr>
              <a:t>Format des Titeltextes durch Klicken bearbeiten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Format des Gliederungstextes durch Klicken bearbeiten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Zweite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</a:rPr>
              <a:t>Dritte Gliederungsebene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</a:rPr>
              <a:t>Vierte Gliederungsebene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fik 9" descr=""/>
          <p:cNvPicPr/>
          <p:nvPr/>
        </p:nvPicPr>
        <p:blipFill>
          <a:blip r:embed="rId2"/>
          <a:srcRect l="4940" t="0" r="0" b="0"/>
          <a:stretch/>
        </p:blipFill>
        <p:spPr>
          <a:xfrm>
            <a:off x="0" y="0"/>
            <a:ext cx="8284680" cy="977040"/>
          </a:xfrm>
          <a:prstGeom prst="rect">
            <a:avLst/>
          </a:prstGeom>
          <a:ln w="0">
            <a:noFill/>
          </a:ln>
        </p:spPr>
      </p:pic>
      <p:pic>
        <p:nvPicPr>
          <p:cNvPr id="42" name="Grafik 5" descr=""/>
          <p:cNvPicPr/>
          <p:nvPr/>
        </p:nvPicPr>
        <p:blipFill>
          <a:blip r:embed="rId3"/>
          <a:stretch/>
        </p:blipFill>
        <p:spPr>
          <a:xfrm>
            <a:off x="7930800" y="74880"/>
            <a:ext cx="1116360" cy="1116360"/>
          </a:xfrm>
          <a:prstGeom prst="rect">
            <a:avLst/>
          </a:prstGeom>
          <a:ln w="0">
            <a:noFill/>
          </a:ln>
        </p:spPr>
      </p:pic>
      <p:pic>
        <p:nvPicPr>
          <p:cNvPr id="43" name="Grafik 6" descr=""/>
          <p:cNvPicPr/>
          <p:nvPr/>
        </p:nvPicPr>
        <p:blipFill>
          <a:blip r:embed="rId4"/>
          <a:stretch/>
        </p:blipFill>
        <p:spPr>
          <a:xfrm>
            <a:off x="8724240" y="5789160"/>
            <a:ext cx="421920" cy="691200"/>
          </a:xfrm>
          <a:prstGeom prst="rect">
            <a:avLst/>
          </a:prstGeom>
          <a:ln w="0">
            <a:noFill/>
          </a:ln>
        </p:spPr>
      </p:pic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765000" y="1404720"/>
            <a:ext cx="7886520" cy="10418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de-DE" sz="4400" spc="-1" strike="noStrike">
                <a:solidFill>
                  <a:srgbClr val="000000"/>
                </a:solidFill>
                <a:latin typeface="Brandon Grotesque Regular"/>
              </a:rPr>
              <a:t>Mastertitelformat bearbeiten</a:t>
            </a:r>
            <a:endParaRPr b="0" lang="de-DE" sz="44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765000" y="2594880"/>
            <a:ext cx="7886520" cy="39070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Mastertextformat bearbeiten</a:t>
            </a:r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400" spc="-1" strike="noStrike">
                <a:solidFill>
                  <a:srgbClr val="000000"/>
                </a:solidFill>
                <a:latin typeface="Brandon Grotesque Regular"/>
              </a:rPr>
              <a:t>Zweite Ebene</a:t>
            </a:r>
            <a:endParaRPr b="0" lang="de-DE" sz="2400" spc="-1" strike="noStrike">
              <a:solidFill>
                <a:srgbClr val="000000"/>
              </a:solidFill>
              <a:latin typeface="Brandon Grotesque Regular"/>
            </a:endParaRPr>
          </a:p>
          <a:p>
            <a:pPr lvl="2" marL="11430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000" spc="-1" strike="noStrike">
                <a:solidFill>
                  <a:srgbClr val="000000"/>
                </a:solidFill>
                <a:latin typeface="Brandon Grotesque Regular"/>
              </a:rPr>
              <a:t>Dritte Ebene</a:t>
            </a:r>
            <a:endParaRPr b="0" lang="de-DE" sz="2000" spc="-1" strike="noStrike">
              <a:solidFill>
                <a:srgbClr val="000000"/>
              </a:solidFill>
              <a:latin typeface="Brandon Grotesque Regular"/>
            </a:endParaRPr>
          </a:p>
          <a:p>
            <a:pPr lvl="3" marL="16002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000000"/>
                </a:solidFill>
                <a:latin typeface="Brandon Grotesque Regular"/>
              </a:rPr>
              <a:t>Vierte Ebene</a:t>
            </a:r>
            <a:endParaRPr b="0" lang="de-DE" sz="1800" spc="-1" strike="noStrike">
              <a:solidFill>
                <a:srgbClr val="000000"/>
              </a:solidFill>
              <a:latin typeface="Brandon Grotesque Regular"/>
            </a:endParaRPr>
          </a:p>
          <a:p>
            <a:pPr lvl="4" marL="20574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000000"/>
                </a:solidFill>
                <a:latin typeface="Brandon Grotesque Regular"/>
              </a:rPr>
              <a:t>Fünfte Ebene</a:t>
            </a:r>
            <a:endParaRPr b="0" lang="de-DE" sz="1800" spc="-1" strike="noStrike">
              <a:solidFill>
                <a:srgbClr val="000000"/>
              </a:solidFill>
              <a:latin typeface="Brandon Grotesque Regular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700920" y="1020960"/>
            <a:ext cx="7886520" cy="10418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Michelangelo Merisi da Caravaggio (1571-1610)</a:t>
            </a:r>
            <a:br/>
            <a:r>
              <a:rPr b="0" i="1" lang="de-DE" sz="2800" spc="-1" strike="noStrike">
                <a:solidFill>
                  <a:srgbClr val="000000"/>
                </a:solidFill>
                <a:latin typeface="Brandon Grotesque Regular"/>
              </a:rPr>
              <a:t>Judith enthauptet Holofernes (</a:t>
            </a:r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1598/99)</a:t>
            </a:r>
            <a:br/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Rom, Gallerie Nazionali d'Arte Antica</a:t>
            </a:r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pic>
        <p:nvPicPr>
          <p:cNvPr id="83" name="Grafik 4" descr=""/>
          <p:cNvPicPr/>
          <p:nvPr/>
        </p:nvPicPr>
        <p:blipFill>
          <a:blip r:embed="rId1"/>
          <a:stretch/>
        </p:blipFill>
        <p:spPr>
          <a:xfrm>
            <a:off x="1538640" y="2227320"/>
            <a:ext cx="6066000" cy="449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628560" y="838080"/>
            <a:ext cx="7886520" cy="10418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Georg Philipp Telemann (1681-1767)</a:t>
            </a:r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pic>
        <p:nvPicPr>
          <p:cNvPr id="102" name="Picture 2" descr="Georg Philipp Telemann zum 250. Todestag: Autodidakt, Jurastudent und  Hitkomponist | Klassik entdecken | BR-KLASSIK | Bayerischer Rundfunk"/>
          <p:cNvPicPr/>
          <p:nvPr/>
        </p:nvPicPr>
        <p:blipFill>
          <a:blip r:embed="rId1"/>
          <a:stretch/>
        </p:blipFill>
        <p:spPr>
          <a:xfrm>
            <a:off x="1164600" y="2046960"/>
            <a:ext cx="6959160" cy="3906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1798200" y="885600"/>
            <a:ext cx="7886520" cy="10418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Hamburg 1720</a:t>
            </a:r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pic>
        <p:nvPicPr>
          <p:cNvPr id="104" name="Inhaltsplatzhalter 3" descr=""/>
          <p:cNvPicPr/>
          <p:nvPr/>
        </p:nvPicPr>
        <p:blipFill>
          <a:blip r:embed="rId1"/>
          <a:stretch/>
        </p:blipFill>
        <p:spPr>
          <a:xfrm>
            <a:off x="5495760" y="565560"/>
            <a:ext cx="7296120" cy="6119640"/>
          </a:xfrm>
          <a:prstGeom prst="rect">
            <a:avLst/>
          </a:prstGeom>
          <a:ln w="0">
            <a:noFill/>
          </a:ln>
        </p:spPr>
      </p:pic>
      <p:pic>
        <p:nvPicPr>
          <p:cNvPr id="105" name="Grafik 4" descr=""/>
          <p:cNvPicPr/>
          <p:nvPr/>
        </p:nvPicPr>
        <p:blipFill>
          <a:blip r:embed="rId2"/>
          <a:stretch/>
        </p:blipFill>
        <p:spPr>
          <a:xfrm>
            <a:off x="10080" y="2152800"/>
            <a:ext cx="5485320" cy="359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765000" y="1404720"/>
            <a:ext cx="7886520" cy="10418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1" lang="de-DE" sz="2200" spc="-1" strike="noStrike">
                <a:solidFill>
                  <a:srgbClr val="000000"/>
                </a:solidFill>
                <a:latin typeface="Brandon Grotesque Regular"/>
              </a:rPr>
              <a:t>Klangbeispiel</a:t>
            </a:r>
            <a:r>
              <a:rPr b="0" lang="de-DE" sz="2200" spc="-1" strike="noStrike">
                <a:solidFill>
                  <a:srgbClr val="000000"/>
                </a:solidFill>
                <a:latin typeface="Brandon Grotesque Regular"/>
              </a:rPr>
              <a:t>: Georg Philipp Telemann: </a:t>
            </a:r>
            <a:r>
              <a:rPr b="0" i="1" lang="de-DE" sz="2200" spc="-1" strike="noStrike">
                <a:solidFill>
                  <a:srgbClr val="000000"/>
                </a:solidFill>
                <a:latin typeface="Brandon Grotesque Regular"/>
              </a:rPr>
              <a:t>Die Donnerode</a:t>
            </a:r>
            <a:r>
              <a:rPr b="0" lang="de-DE" sz="2200" spc="-1" strike="noStrike">
                <a:solidFill>
                  <a:srgbClr val="000000"/>
                </a:solidFill>
                <a:latin typeface="Brandon Grotesque Regular"/>
              </a:rPr>
              <a:t>. </a:t>
            </a:r>
            <a:br/>
            <a:r>
              <a:rPr b="0" lang="de-DE" sz="2200" spc="-1" strike="noStrike">
                <a:solidFill>
                  <a:srgbClr val="000000"/>
                </a:solidFill>
                <a:latin typeface="Brandon Grotesque Regular"/>
              </a:rPr>
              <a:t>Kantate in 2 Teilen für 5 Solostimmen, Chor und Orchester</a:t>
            </a:r>
            <a:br/>
            <a:r>
              <a:rPr b="0" lang="de-DE" sz="2200" spc="-1" strike="noStrike">
                <a:solidFill>
                  <a:srgbClr val="000000"/>
                </a:solidFill>
                <a:latin typeface="Brandon Grotesque Regular"/>
              </a:rPr>
              <a:t>Arie Tenor „Die Stimme Gottes erschüttert die Meere“, </a:t>
            </a:r>
            <a:br/>
            <a:r>
              <a:rPr b="0" lang="de-DE" sz="2200" spc="-1" strike="noStrike">
                <a:solidFill>
                  <a:srgbClr val="000000"/>
                </a:solidFill>
                <a:latin typeface="Brandon Grotesque Regular"/>
              </a:rPr>
              <a:t>Arie Bass „Die Stimme Gottes zerschmettert die Zedern“, </a:t>
            </a:r>
            <a:br/>
            <a:r>
              <a:rPr b="0" lang="de-DE" sz="2200" spc="-1" strike="noStrike">
                <a:solidFill>
                  <a:srgbClr val="000000"/>
                </a:solidFill>
                <a:latin typeface="Brandon Grotesque Regular"/>
              </a:rPr>
              <a:t>Arie Bass II „Sie stürzt die stolzen Gebirge zusammen“ und Duett der beiden Bässe „Er donnert, dass er verherrlicht werde“</a:t>
            </a:r>
            <a:endParaRPr b="0" lang="de-DE" sz="22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pic>
        <p:nvPicPr>
          <p:cNvPr id="107" name="Inhaltsplatzhalter 3" descr=""/>
          <p:cNvPicPr/>
          <p:nvPr/>
        </p:nvPicPr>
        <p:blipFill>
          <a:blip r:embed="rId1"/>
          <a:stretch/>
        </p:blipFill>
        <p:spPr>
          <a:xfrm>
            <a:off x="1966320" y="2951280"/>
            <a:ext cx="5210640" cy="3906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462960" y="2776320"/>
            <a:ext cx="7886520" cy="10418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26000"/>
          </a:bodyPr>
          <a:p>
            <a:pPr>
              <a:lnSpc>
                <a:spcPct val="90000"/>
              </a:lnSpc>
            </a:pPr>
            <a:r>
              <a:rPr b="0" lang="de-DE" sz="3100" spc="-1" strike="noStrike">
                <a:solidFill>
                  <a:srgbClr val="000000"/>
                </a:solidFill>
                <a:latin typeface="Brandon Grotesque Regular"/>
              </a:rPr>
              <a:t>Carl Saraceni </a:t>
            </a:r>
            <a:br/>
            <a:r>
              <a:rPr b="0" lang="de-DE" sz="3100" spc="-1" strike="noStrike">
                <a:solidFill>
                  <a:srgbClr val="000000"/>
                </a:solidFill>
                <a:latin typeface="Brandon Grotesque Regular"/>
              </a:rPr>
              <a:t>580/85-1620</a:t>
            </a:r>
            <a:br/>
            <a:r>
              <a:rPr b="0" i="1" lang="de-DE" sz="3100" spc="-1" strike="noStrike">
                <a:solidFill>
                  <a:srgbClr val="000000"/>
                </a:solidFill>
                <a:latin typeface="Brandon Grotesque Regular"/>
              </a:rPr>
              <a:t>Judith mit dem Kopf</a:t>
            </a:r>
            <a:br/>
            <a:r>
              <a:rPr b="0" i="1" lang="de-DE" sz="3100" spc="-1" strike="noStrike">
                <a:solidFill>
                  <a:srgbClr val="000000"/>
                </a:solidFill>
                <a:latin typeface="Brandon Grotesque Regular"/>
              </a:rPr>
              <a:t>des Holofernes</a:t>
            </a:r>
            <a:br/>
            <a:r>
              <a:rPr b="0" lang="de-DE" sz="3100" spc="-1" strike="noStrike">
                <a:solidFill>
                  <a:srgbClr val="000000"/>
                </a:solidFill>
                <a:latin typeface="Brandon Grotesque Regular"/>
              </a:rPr>
              <a:t>1610-1610</a:t>
            </a:r>
            <a:br/>
            <a:r>
              <a:rPr b="0" lang="de-DE" sz="3100" spc="-1" strike="noStrike">
                <a:solidFill>
                  <a:srgbClr val="000000"/>
                </a:solidFill>
                <a:latin typeface="Brandon Grotesque Regular"/>
              </a:rPr>
              <a:t>Kunsthistorisches</a:t>
            </a:r>
            <a:br/>
            <a:r>
              <a:rPr b="0" lang="de-DE" sz="3100" spc="-1" strike="noStrike">
                <a:solidFill>
                  <a:srgbClr val="000000"/>
                </a:solidFill>
                <a:latin typeface="Brandon Grotesque Regular"/>
              </a:rPr>
              <a:t>Museum Wien</a:t>
            </a:r>
            <a:br/>
            <a:endParaRPr b="0" lang="de-DE" sz="31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pic>
        <p:nvPicPr>
          <p:cNvPr id="85" name="Inhaltsplatzhalter 3" descr=""/>
          <p:cNvPicPr/>
          <p:nvPr/>
        </p:nvPicPr>
        <p:blipFill>
          <a:blip r:embed="rId1"/>
          <a:stretch/>
        </p:blipFill>
        <p:spPr>
          <a:xfrm>
            <a:off x="3692160" y="145080"/>
            <a:ext cx="5361480" cy="611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509760" y="3200400"/>
            <a:ext cx="7886520" cy="10418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Artemisia </a:t>
            </a:r>
            <a:br/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Genteleschi</a:t>
            </a:r>
            <a:br/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1593-1652</a:t>
            </a:r>
            <a:br/>
            <a:r>
              <a:rPr b="0" i="1" lang="de-DE" sz="2800" spc="-1" strike="noStrike">
                <a:solidFill>
                  <a:srgbClr val="000000"/>
                </a:solidFill>
                <a:latin typeface="Brandon Grotesque Regular"/>
              </a:rPr>
              <a:t>Tötung des </a:t>
            </a:r>
            <a:br/>
            <a:r>
              <a:rPr b="0" i="1" lang="de-DE" sz="2800" spc="-1" strike="noStrike">
                <a:solidFill>
                  <a:srgbClr val="000000"/>
                </a:solidFill>
                <a:latin typeface="Brandon Grotesque Regular"/>
              </a:rPr>
              <a:t>Holofernes</a:t>
            </a:r>
            <a:br/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um 1620</a:t>
            </a:r>
            <a:br/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Galleria degli </a:t>
            </a:r>
            <a:br/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Uffizi</a:t>
            </a:r>
            <a:br/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Florenz</a:t>
            </a:r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pic>
        <p:nvPicPr>
          <p:cNvPr id="87" name="Inhaltsplatzhalter 3" descr=""/>
          <p:cNvPicPr/>
          <p:nvPr/>
        </p:nvPicPr>
        <p:blipFill>
          <a:blip r:embed="rId1"/>
          <a:stretch/>
        </p:blipFill>
        <p:spPr>
          <a:xfrm>
            <a:off x="2895840" y="455760"/>
            <a:ext cx="6119640" cy="611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28560" y="1148760"/>
            <a:ext cx="7886520" cy="10418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1" lang="de-DE" sz="2800" spc="-1" strike="noStrike">
                <a:solidFill>
                  <a:srgbClr val="000000"/>
                </a:solidFill>
                <a:latin typeface="Brandon Grotesque Regular"/>
              </a:rPr>
              <a:t>Klangbeispiel:</a:t>
            </a:r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 Elisabeth Jacquet de la Guerre: </a:t>
            </a:r>
            <a:br/>
            <a:r>
              <a:rPr b="0" i="1" lang="de-DE" sz="2800" spc="-1" strike="noStrike">
                <a:solidFill>
                  <a:srgbClr val="000000"/>
                </a:solidFill>
                <a:latin typeface="Brandon Grotesque Regular"/>
              </a:rPr>
              <a:t>Judith</a:t>
            </a:r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 für Sopran, Flöte, Violine und B.c. (1708): Air „Le seule victoire“, Recit „Enfoncez le trait“, Recit „Ne le voyage-vous“ und Lentement – Sommeil</a:t>
            </a:r>
            <a:br/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Bild aus der Werkstatt von Tintoretto 1577</a:t>
            </a:r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pic>
        <p:nvPicPr>
          <p:cNvPr id="89" name="Inhaltsplatzhalter 3" descr=""/>
          <p:cNvPicPr/>
          <p:nvPr/>
        </p:nvPicPr>
        <p:blipFill>
          <a:blip r:embed="rId1"/>
          <a:stretch/>
        </p:blipFill>
        <p:spPr>
          <a:xfrm>
            <a:off x="1828080" y="2718000"/>
            <a:ext cx="5487840" cy="413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808200" y="1089360"/>
            <a:ext cx="7886520" cy="10418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Georg Böhm (1661-1733)</a:t>
            </a:r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/>
          </p:nvPr>
        </p:nvSpPr>
        <p:spPr>
          <a:xfrm>
            <a:off x="765000" y="2594880"/>
            <a:ext cx="7886520" cy="39070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pic>
        <p:nvPicPr>
          <p:cNvPr id="92" name="Grafik 3" descr=""/>
          <p:cNvPicPr/>
          <p:nvPr/>
        </p:nvPicPr>
        <p:blipFill>
          <a:blip r:embed="rId1"/>
          <a:stretch/>
        </p:blipFill>
        <p:spPr>
          <a:xfrm>
            <a:off x="851400" y="2446920"/>
            <a:ext cx="7799760" cy="503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367920" y="3235680"/>
            <a:ext cx="7886520" cy="10418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1" lang="de-DE" sz="2800" spc="-1" strike="noStrike">
                <a:solidFill>
                  <a:srgbClr val="000000"/>
                </a:solidFill>
                <a:latin typeface="Brandon Grotesque Regular"/>
              </a:rPr>
              <a:t>Klangbeispiel:</a:t>
            </a:r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 </a:t>
            </a:r>
            <a:br/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Georg Böhm (1661-1733)</a:t>
            </a:r>
            <a:br/>
            <a:r>
              <a:rPr b="0" i="1" lang="de-DE" sz="2800" spc="-1" strike="noStrike">
                <a:solidFill>
                  <a:srgbClr val="000000"/>
                </a:solidFill>
                <a:latin typeface="Brandon Grotesque Regular"/>
              </a:rPr>
              <a:t>Ach Herr, komme hinab</a:t>
            </a:r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 </a:t>
            </a:r>
            <a:br/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für Sopran I und II, Alt, Tenor, </a:t>
            </a:r>
            <a:br/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Bass, 5stimmigen Chor, </a:t>
            </a:r>
            <a:br/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Streicher, Fagott und B.c.</a:t>
            </a:r>
            <a:br/>
            <a:br/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Blick in das Kicheninnere </a:t>
            </a:r>
            <a:br/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von St. Michaelis in </a:t>
            </a:r>
            <a:br/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Lüneburg, Gemälde von </a:t>
            </a:r>
            <a:br/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Joachim Burmester </a:t>
            </a:r>
            <a:br/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um 1700</a:t>
            </a:r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pic>
        <p:nvPicPr>
          <p:cNvPr id="94" name="Inhaltsplatzhalter 3" descr=""/>
          <p:cNvPicPr/>
          <p:nvPr/>
        </p:nvPicPr>
        <p:blipFill>
          <a:blip r:embed="rId1"/>
          <a:stretch/>
        </p:blipFill>
        <p:spPr>
          <a:xfrm>
            <a:off x="4735440" y="1056600"/>
            <a:ext cx="4408200" cy="539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765000" y="746640"/>
            <a:ext cx="7886520" cy="10418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Erdbeben von Lissabon 1755 </a:t>
            </a:r>
            <a:br/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zeitgenössischer Kupferstich</a:t>
            </a:r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pic>
        <p:nvPicPr>
          <p:cNvPr id="96" name="Inhaltsplatzhalter 3" descr=""/>
          <p:cNvPicPr/>
          <p:nvPr/>
        </p:nvPicPr>
        <p:blipFill>
          <a:blip r:embed="rId1"/>
          <a:stretch/>
        </p:blipFill>
        <p:spPr>
          <a:xfrm>
            <a:off x="330840" y="1788480"/>
            <a:ext cx="8481960" cy="503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692640" y="584280"/>
            <a:ext cx="7886520" cy="10418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Erdbeben von Lissabon: Tsunami-Welle</a:t>
            </a:r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pic>
        <p:nvPicPr>
          <p:cNvPr id="98" name="Inhaltsplatzhalter 3" descr=""/>
          <p:cNvPicPr/>
          <p:nvPr/>
        </p:nvPicPr>
        <p:blipFill>
          <a:blip r:embed="rId1"/>
          <a:stretch/>
        </p:blipFill>
        <p:spPr>
          <a:xfrm>
            <a:off x="288000" y="1626120"/>
            <a:ext cx="8567640" cy="503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28560" y="874440"/>
            <a:ext cx="7886520" cy="10418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Ruinen nach dem Erdbeben von Lissabon</a:t>
            </a:r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pic>
        <p:nvPicPr>
          <p:cNvPr id="100" name="Inhaltsplatzhalter 3" descr=""/>
          <p:cNvPicPr/>
          <p:nvPr/>
        </p:nvPicPr>
        <p:blipFill>
          <a:blip r:embed="rId1"/>
          <a:stretch/>
        </p:blipFill>
        <p:spPr>
          <a:xfrm>
            <a:off x="150120" y="1823040"/>
            <a:ext cx="8843760" cy="395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d2447"/>
      </a:accent1>
      <a:accent2>
        <a:srgbClr val="d63517"/>
      </a:accent2>
      <a:accent3>
        <a:srgbClr val="248b9d"/>
      </a:accent3>
      <a:accent4>
        <a:srgbClr val="119d75"/>
      </a:accent4>
      <a:accent5>
        <a:srgbClr val="9d2447"/>
      </a:accent5>
      <a:accent6>
        <a:srgbClr val="db91a1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HfM-Vorlage</Template>
  <TotalTime>4</TotalTime>
  <Application>LibreOffice/7.2.2.2$Windows_X86_64 LibreOffice_project/02b2acce88a210515b4a5bb2e46cbfb63fe97d56</Application>
  <AppVersion>15.0000</AppVersion>
  <Words>551</Words>
  <Paragraphs>34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2024-10-17T15:33:41Z</dcterms:created>
  <dc:creator>Rode-Breymann</dc:creator>
  <dc:description/>
  <dc:language>de-DE</dc:language>
  <cp:lastModifiedBy/>
  <dcterms:modified xsi:type="dcterms:W3CDTF">2025-07-03T15:15:34Z</dcterms:modified>
  <cp:revision>21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Bildschirmpräsentation (4:3)</vt:lpwstr>
  </property>
  <property fmtid="{D5CDD505-2E9C-101B-9397-08002B2CF9AE}" pid="3" name="Slides">
    <vt:i4>26</vt:i4>
  </property>
</Properties>
</file>