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1.png" ContentType="image/png"/>
  <Override PartName="/ppt/media/image2.jpeg" ContentType="image/jpeg"/>
  <Override PartName="/ppt/media/image3.png" ContentType="image/png"/>
  <Override PartName="/ppt/media/image4.jpeg" ContentType="image/jpeg"/>
  <Override PartName="/ppt/media/image5.png" ContentType="image/png"/>
  <Override PartName="/ppt/media/image6.png" ContentType="image/png"/>
  <Override PartName="/ppt/media/image8.jpeg" ContentType="image/jpeg"/>
  <Override PartName="/ppt/media/image7.png" ContentType="image/png"/>
  <Override PartName="/ppt/media/image9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jpeg" ContentType="image/jpeg"/>
  <Override PartName="/ppt/media/image20.png" ContentType="image/png"/>
  <Override PartName="/ppt/media/image21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43152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9768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6500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43152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9768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65000" y="1404720"/>
            <a:ext cx="7886520" cy="483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43152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7680" y="259488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76500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43152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97680" y="4635720"/>
            <a:ext cx="253908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65000" y="1404720"/>
            <a:ext cx="7886520" cy="483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390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806360" y="463572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806360" y="2594880"/>
            <a:ext cx="384840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65000" y="4635720"/>
            <a:ext cx="78865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FAB433C-675C-4CA1-9262-654008A04975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7/3/25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FD93C69-2903-4491-B1E1-39F77403051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Format des Titeltextes durch Klicken bearbeiten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9" descr=""/>
          <p:cNvPicPr/>
          <p:nvPr/>
        </p:nvPicPr>
        <p:blipFill>
          <a:blip r:embed="rId2"/>
          <a:srcRect l="4940" t="0" r="0" b="0"/>
          <a:stretch/>
        </p:blipFill>
        <p:spPr>
          <a:xfrm>
            <a:off x="0" y="0"/>
            <a:ext cx="8284680" cy="977040"/>
          </a:xfrm>
          <a:prstGeom prst="rect">
            <a:avLst/>
          </a:prstGeom>
          <a:ln w="0">
            <a:noFill/>
          </a:ln>
        </p:spPr>
      </p:pic>
      <p:pic>
        <p:nvPicPr>
          <p:cNvPr id="42" name="Grafik 5" descr=""/>
          <p:cNvPicPr/>
          <p:nvPr/>
        </p:nvPicPr>
        <p:blipFill>
          <a:blip r:embed="rId3"/>
          <a:stretch/>
        </p:blipFill>
        <p:spPr>
          <a:xfrm>
            <a:off x="7930800" y="74880"/>
            <a:ext cx="1116360" cy="1116360"/>
          </a:xfrm>
          <a:prstGeom prst="rect">
            <a:avLst/>
          </a:prstGeom>
          <a:ln w="0">
            <a:noFill/>
          </a:ln>
        </p:spPr>
      </p:pic>
      <p:pic>
        <p:nvPicPr>
          <p:cNvPr id="43" name="Grafik 6" descr=""/>
          <p:cNvPicPr/>
          <p:nvPr/>
        </p:nvPicPr>
        <p:blipFill>
          <a:blip r:embed="rId4"/>
          <a:stretch/>
        </p:blipFill>
        <p:spPr>
          <a:xfrm>
            <a:off x="8724240" y="5789160"/>
            <a:ext cx="421920" cy="69120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Brandon Grotesque Regular"/>
              </a:rPr>
              <a:t>Mastertitelformat bearbeiten</a:t>
            </a:r>
            <a:endParaRPr b="0" lang="de-DE" sz="44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Mastertextformat bearbeiten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Brandon Grotesque Regular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Brandon Grotesque Regular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000" spc="-1" strike="noStrike">
                <a:solidFill>
                  <a:srgbClr val="000000"/>
                </a:solidFill>
                <a:latin typeface="Brandon Grotesque Regular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Brandon Grotesque Regular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Brandon Grotesque Regular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Brandon Grotesque Regular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3" descr=""/>
          <p:cNvPicPr/>
          <p:nvPr/>
        </p:nvPicPr>
        <p:blipFill>
          <a:blip r:embed="rId1"/>
          <a:srcRect l="146" t="9451" r="-146" b="34891"/>
          <a:stretch/>
        </p:blipFill>
        <p:spPr>
          <a:xfrm>
            <a:off x="0" y="0"/>
            <a:ext cx="6909480" cy="4085640"/>
          </a:xfrm>
          <a:prstGeom prst="rect">
            <a:avLst/>
          </a:prstGeom>
          <a:ln w="0">
            <a:noFill/>
          </a:ln>
        </p:spPr>
      </p:pic>
      <p:sp>
        <p:nvSpPr>
          <p:cNvPr id="83" name="Textfeld 9"/>
          <p:cNvSpPr/>
          <p:nvPr/>
        </p:nvSpPr>
        <p:spPr>
          <a:xfrm rot="21300000">
            <a:off x="329760" y="4663800"/>
            <a:ext cx="9297720" cy="547200"/>
          </a:xfrm>
          <a:custGeom>
            <a:avLst/>
            <a:gdLst/>
            <a:ahLst/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Brandon Grotesque Medium"/>
              </a:rPr>
              <a:t>HIER IST PLTZ FÜR TITEL ODER BEGRÜSSUNG</a:t>
            </a:r>
            <a:endParaRPr b="0" lang="de-DE" sz="3000" spc="-1" strike="noStrike">
              <a:latin typeface="Arial"/>
            </a:endParaRPr>
          </a:p>
        </p:txBody>
      </p:sp>
      <p:pic>
        <p:nvPicPr>
          <p:cNvPr id="84" name="Grafik 12" descr=""/>
          <p:cNvPicPr/>
          <p:nvPr/>
        </p:nvPicPr>
        <p:blipFill>
          <a:blip r:embed="rId2"/>
          <a:stretch/>
        </p:blipFill>
        <p:spPr>
          <a:xfrm>
            <a:off x="7256160" y="347400"/>
            <a:ext cx="1439640" cy="1439640"/>
          </a:xfrm>
          <a:prstGeom prst="rect">
            <a:avLst/>
          </a:prstGeom>
          <a:ln w="0">
            <a:noFill/>
          </a:ln>
        </p:spPr>
      </p:pic>
      <p:sp>
        <p:nvSpPr>
          <p:cNvPr id="85" name="Textfeld 2"/>
          <p:cNvSpPr/>
          <p:nvPr/>
        </p:nvSpPr>
        <p:spPr>
          <a:xfrm rot="21088800">
            <a:off x="5582520" y="3817440"/>
            <a:ext cx="648036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4400" spc="-1" strike="noStrike">
                <a:solidFill>
                  <a:srgbClr val="ffffff"/>
                </a:solidFill>
                <a:latin typeface="Brandon Grotesque Bold"/>
              </a:rPr>
              <a:t>Titel Fett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86" name="Grafik 5" descr=""/>
          <p:cNvPicPr/>
          <p:nvPr/>
        </p:nvPicPr>
        <p:blipFill>
          <a:blip r:embed="rId3"/>
          <a:stretch/>
        </p:blipFill>
        <p:spPr>
          <a:xfrm>
            <a:off x="0" y="2388960"/>
            <a:ext cx="9143640" cy="4276080"/>
          </a:xfrm>
          <a:prstGeom prst="rect">
            <a:avLst/>
          </a:prstGeom>
          <a:ln w="0">
            <a:noFill/>
          </a:ln>
        </p:spPr>
      </p:pic>
      <p:sp>
        <p:nvSpPr>
          <p:cNvPr id="87" name="Textfeld 21"/>
          <p:cNvSpPr/>
          <p:nvPr/>
        </p:nvSpPr>
        <p:spPr>
          <a:xfrm rot="21000000">
            <a:off x="604800" y="3578040"/>
            <a:ext cx="6480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de-DE" sz="3000" spc="-1" strike="noStrike">
                <a:solidFill>
                  <a:srgbClr val="ffffff"/>
                </a:solidFill>
                <a:latin typeface="Brandon Grotesque Light"/>
              </a:rPr>
              <a:t>30. Juni 2025: Kantate in Italien, Frankreich und Deutschland</a:t>
            </a:r>
            <a:endParaRPr b="0" lang="de-DE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65000" y="14047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André Campra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1660-1744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8" name="Inhaltsplatzhalter 3" descr=""/>
          <p:cNvPicPr/>
          <p:nvPr/>
        </p:nvPicPr>
        <p:blipFill>
          <a:blip r:embed="rId1"/>
          <a:stretch/>
        </p:blipFill>
        <p:spPr>
          <a:xfrm>
            <a:off x="3755160" y="189000"/>
            <a:ext cx="5285880" cy="64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28560" y="284400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Brandon Grotesque Regular"/>
              </a:rPr>
              <a:t>Klangbeispiel: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André Campra: 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Enée et Didon. </a:t>
            </a:r>
            <a:br/>
            <a:r>
              <a:rPr b="0" i="1" lang="en-US" sz="2800" spc="-1" strike="noStrike">
                <a:solidFill>
                  <a:srgbClr val="000000"/>
                </a:solidFill>
                <a:latin typeface="Brandon Grotesque Regular"/>
              </a:rPr>
              <a:t>Sixième cantate </a:t>
            </a:r>
            <a:br/>
            <a:r>
              <a:rPr b="0" i="1" lang="en-US" sz="2800" spc="-1" strike="noStrike">
                <a:solidFill>
                  <a:srgbClr val="000000"/>
                </a:solidFill>
                <a:latin typeface="Brandon Grotesque Regular"/>
              </a:rPr>
              <a:t>à deux voix </a:t>
            </a:r>
            <a:br/>
            <a:r>
              <a:rPr b="0" i="1" lang="en-US" sz="2800" spc="-1" strike="noStrike">
                <a:solidFill>
                  <a:srgbClr val="000000"/>
                </a:solidFill>
                <a:latin typeface="Brandon Grotesque Regular"/>
              </a:rPr>
              <a:t>avec basse de viole</a:t>
            </a:r>
            <a:br/>
            <a:r>
              <a:rPr b="0" i="1" lang="en-US" sz="2800" spc="-1" strike="noStrike">
                <a:solidFill>
                  <a:srgbClr val="000000"/>
                </a:solidFill>
                <a:latin typeface="Brandon Grotesque Regular"/>
              </a:rPr>
              <a:t>et clavecin 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Brandon Grotesque Regular"/>
              </a:rPr>
              <a:t>(aus dem 2. 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Band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der Kantaten 1714)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10" name="Inhaltsplatzhalter 3" descr=""/>
          <p:cNvPicPr/>
          <p:nvPr/>
        </p:nvPicPr>
        <p:blipFill>
          <a:blip r:embed="rId1"/>
          <a:stretch/>
        </p:blipFill>
        <p:spPr>
          <a:xfrm>
            <a:off x="4367520" y="228600"/>
            <a:ext cx="4607640" cy="57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28560" y="50904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Francesco Solimena: Judith und Holofernes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12" name="Picture 2" descr="Judith mit dem Kopf des Holofernes von Francesco Solimena"/>
          <p:cNvPicPr/>
          <p:nvPr/>
        </p:nvPicPr>
        <p:blipFill>
          <a:blip r:embed="rId1"/>
          <a:stretch/>
        </p:blipFill>
        <p:spPr>
          <a:xfrm>
            <a:off x="1243080" y="1458000"/>
            <a:ext cx="665712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28560" y="27673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Lucas Cranach d.Ä.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1472-15523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Judith mit dem Haupt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des Holofernes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(um 1530)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Kunsthistorisches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Museum Wien</a:t>
            </a:r>
            <a:br/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14" name="Inhaltsplatzhalter 3" descr=""/>
          <p:cNvPicPr/>
          <p:nvPr/>
        </p:nvPicPr>
        <p:blipFill>
          <a:blip r:embed="rId1"/>
          <a:stretch/>
        </p:blipFill>
        <p:spPr>
          <a:xfrm>
            <a:off x="4708080" y="0"/>
            <a:ext cx="4409280" cy="68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34360" y="253908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Veronese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1528-1588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Judith mit dem Haupt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des Holofernes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um 1583/85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Kunsthistorisches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Museum Wien</a:t>
            </a:r>
            <a:br/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16" name="Inhaltsplatzhalter 3" descr=""/>
          <p:cNvPicPr/>
          <p:nvPr/>
        </p:nvPicPr>
        <p:blipFill>
          <a:blip r:embed="rId1"/>
          <a:stretch/>
        </p:blipFill>
        <p:spPr>
          <a:xfrm>
            <a:off x="3638880" y="0"/>
            <a:ext cx="550476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28560" y="127728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Anfänge der Kantate (lat. </a:t>
            </a:r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cantare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 = singen) in Italien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765000" y="2594880"/>
            <a:ext cx="7886520" cy="3907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Alessandro Grandi (1590-1630)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	</a:t>
            </a:r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Cantade et arie 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(1620)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Claudio Monteverdi (1567-1643)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	</a:t>
            </a:r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Ohimè ch’io cado 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(1623 oder 1624)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Giovanni Felice Sances (1600-1679)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	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Kantaten-Drucke (1633 und 1636) 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700920" y="99324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Alessandro Scarlatti und Giovanni Bonocini,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die produktivsten Kantaten-Komponisten in Italien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91" name="Picture 2" descr="Alessandro Scarlatti - Wikipedia"/>
          <p:cNvPicPr/>
          <p:nvPr/>
        </p:nvPicPr>
        <p:blipFill>
          <a:blip r:embed="rId1"/>
          <a:stretch/>
        </p:blipFill>
        <p:spPr>
          <a:xfrm>
            <a:off x="1058040" y="2149560"/>
            <a:ext cx="3179160" cy="467964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4" descr="Porträt von Giovanni Battista Bononcini (1670-1747), italienischer  Barockkomponist und Cellist"/>
          <p:cNvPicPr/>
          <p:nvPr/>
        </p:nvPicPr>
        <p:blipFill>
          <a:blip r:embed="rId2"/>
          <a:stretch/>
        </p:blipFill>
        <p:spPr>
          <a:xfrm>
            <a:off x="4457880" y="2178000"/>
            <a:ext cx="3836880" cy="46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94800" y="78768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Jean-Baptiste Morin (1677-1745)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3 Sammlungen mit je 6 Kantaten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94" name="Inhaltsplatzhalter 3" descr=""/>
          <p:cNvPicPr/>
          <p:nvPr/>
        </p:nvPicPr>
        <p:blipFill>
          <a:blip r:embed="rId1"/>
          <a:stretch/>
        </p:blipFill>
        <p:spPr>
          <a:xfrm>
            <a:off x="-1771200" y="1829880"/>
            <a:ext cx="4931640" cy="4931640"/>
          </a:xfrm>
          <a:prstGeom prst="rect">
            <a:avLst/>
          </a:prstGeom>
          <a:ln w="0">
            <a:noFill/>
          </a:ln>
        </p:spPr>
      </p:pic>
      <p:pic>
        <p:nvPicPr>
          <p:cNvPr id="95" name="Grafik 4" descr=""/>
          <p:cNvPicPr/>
          <p:nvPr/>
        </p:nvPicPr>
        <p:blipFill>
          <a:blip r:embed="rId2"/>
          <a:stretch/>
        </p:blipFill>
        <p:spPr>
          <a:xfrm>
            <a:off x="3160800" y="1829880"/>
            <a:ext cx="6095520" cy="516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65000" y="113580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Erdmann Neumeister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1671-1756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97" name="Picture 4" descr="Erdmann Neumeister – L500B300"/>
          <p:cNvPicPr/>
          <p:nvPr/>
        </p:nvPicPr>
        <p:blipFill>
          <a:blip r:embed="rId1"/>
          <a:stretch/>
        </p:blipFill>
        <p:spPr>
          <a:xfrm>
            <a:off x="5186520" y="0"/>
            <a:ext cx="3957120" cy="685764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6" descr=""/>
          <p:cNvPicPr/>
          <p:nvPr/>
        </p:nvPicPr>
        <p:blipFill>
          <a:blip r:embed="rId2"/>
          <a:stretch/>
        </p:blipFill>
        <p:spPr>
          <a:xfrm>
            <a:off x="765000" y="2178000"/>
            <a:ext cx="3121200" cy="46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28560" y="99252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Alessandro Scarlatti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mit seiner Kantate </a:t>
            </a:r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Al fin m‘ucciderete 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(20. Juli 1705)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0" name="Picture 2" descr="28. Januar 1713: Alessandro Scarlatti – ein Mörder?: Komponist unter  Verdacht | Klassik entdecken | BR-KLASSIK | Bayerischer Rundfunk"/>
          <p:cNvPicPr/>
          <p:nvPr/>
        </p:nvPicPr>
        <p:blipFill>
          <a:blip r:embed="rId1"/>
          <a:stretch/>
        </p:blipFill>
        <p:spPr>
          <a:xfrm>
            <a:off x="1092240" y="2184120"/>
            <a:ext cx="6959160" cy="390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99240" y="238680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Brandon Grotesque Regular"/>
              </a:rPr>
              <a:t>Klangbeispiel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: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Alessandro Scarlatti: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Il rossignolo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 </a:t>
            </a:r>
            <a:br/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(19. Dezember 1698)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2" name="Inhaltsplatzhalter 3" descr=""/>
          <p:cNvPicPr/>
          <p:nvPr/>
        </p:nvPicPr>
        <p:blipFill>
          <a:blip r:embed="rId1"/>
          <a:stretch/>
        </p:blipFill>
        <p:spPr>
          <a:xfrm>
            <a:off x="3739680" y="-463680"/>
            <a:ext cx="10936080" cy="82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28560" y="792360"/>
            <a:ext cx="7886520" cy="1041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Antonia Bembo (ca. 1640-ca.1720)</a:t>
            </a:r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4" name="Inhaltsplatzhalter 5" descr=""/>
          <p:cNvPicPr/>
          <p:nvPr/>
        </p:nvPicPr>
        <p:blipFill>
          <a:blip r:embed="rId1"/>
          <a:stretch/>
        </p:blipFill>
        <p:spPr>
          <a:xfrm>
            <a:off x="560880" y="1918800"/>
            <a:ext cx="8162280" cy="46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57640" y="1404720"/>
            <a:ext cx="8093520" cy="3770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de-DE" sz="2800" spc="-1" strike="noStrike">
                <a:solidFill>
                  <a:srgbClr val="000000"/>
                </a:solidFill>
                <a:latin typeface="Brandon Grotesque Regular"/>
              </a:rPr>
              <a:t>Klangbeispiel</a:t>
            </a:r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: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Antonia Bembo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(1643-1715)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Lamento della Vergine.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Cantata für Sopran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und B.c. 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aus: </a:t>
            </a:r>
            <a:br/>
            <a:r>
              <a:rPr b="0" i="1" lang="de-DE" sz="2800" spc="-1" strike="noStrike">
                <a:solidFill>
                  <a:srgbClr val="000000"/>
                </a:solidFill>
                <a:latin typeface="Brandon Grotesque Regular"/>
              </a:rPr>
              <a:t>Produzioni Armonichi</a:t>
            </a:r>
            <a:br/>
            <a:r>
              <a:rPr b="0" lang="de-DE" sz="2800" spc="-1" strike="noStrike">
                <a:solidFill>
                  <a:srgbClr val="000000"/>
                </a:solidFill>
                <a:latin typeface="Brandon Grotesque Regular"/>
              </a:rPr>
              <a:t>Paris, 1697-1701 </a:t>
            </a:r>
            <a:br/>
            <a:endParaRPr b="0" lang="de-DE" sz="2800" spc="-1" strike="noStrike">
              <a:solidFill>
                <a:srgbClr val="000000"/>
              </a:solidFill>
              <a:latin typeface="Brandon Grotesque Regular"/>
            </a:endParaRPr>
          </a:p>
        </p:txBody>
      </p:sp>
      <p:pic>
        <p:nvPicPr>
          <p:cNvPr id="106" name="Inhaltsplatzhalter 3" descr=""/>
          <p:cNvPicPr/>
          <p:nvPr/>
        </p:nvPicPr>
        <p:blipFill>
          <a:blip r:embed="rId1"/>
          <a:stretch/>
        </p:blipFill>
        <p:spPr>
          <a:xfrm>
            <a:off x="4241880" y="0"/>
            <a:ext cx="4835160" cy="68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Application>LibreOffice/7.2.2.2$Windows_X86_64 LibreOffice_project/02b2acce88a210515b4a5bb2e46cbfb63fe97d56</Application>
  <AppVersion>15.0000</AppVersion>
  <Words>551</Words>
  <Paragraphs>34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2024-10-17T15:33:41Z</dcterms:created>
  <dc:creator>Rode-Breymann</dc:creator>
  <dc:description/>
  <dc:language>de-DE</dc:language>
  <cp:lastModifiedBy/>
  <dcterms:modified xsi:type="dcterms:W3CDTF">2025-07-03T15:12:08Z</dcterms:modified>
  <cp:revision>21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Bildschirmpräsentation (4:3)</vt:lpwstr>
  </property>
  <property fmtid="{D5CDD505-2E9C-101B-9397-08002B2CF9AE}" pid="3" name="Slides">
    <vt:i4>26</vt:i4>
  </property>
</Properties>
</file>