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</p:sldMasterIdLst>
  <p:notesMasterIdLst>
    <p:notesMasterId r:id="rId21"/>
  </p:notesMasterIdLst>
  <p:sldIdLst>
    <p:sldId id="364" r:id="rId4"/>
    <p:sldId id="367" r:id="rId5"/>
    <p:sldId id="358" r:id="rId6"/>
    <p:sldId id="357" r:id="rId7"/>
    <p:sldId id="359" r:id="rId8"/>
    <p:sldId id="365" r:id="rId9"/>
    <p:sldId id="340" r:id="rId10"/>
    <p:sldId id="341" r:id="rId11"/>
    <p:sldId id="366" r:id="rId12"/>
    <p:sldId id="345" r:id="rId13"/>
    <p:sldId id="349" r:id="rId14"/>
    <p:sldId id="346" r:id="rId15"/>
    <p:sldId id="369" r:id="rId16"/>
    <p:sldId id="368" r:id="rId17"/>
    <p:sldId id="323" r:id="rId18"/>
    <p:sldId id="344" r:id="rId19"/>
    <p:sldId id="343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364"/>
            <p14:sldId id="367"/>
            <p14:sldId id="358"/>
            <p14:sldId id="357"/>
            <p14:sldId id="359"/>
            <p14:sldId id="365"/>
            <p14:sldId id="340"/>
            <p14:sldId id="341"/>
            <p14:sldId id="366"/>
            <p14:sldId id="345"/>
            <p14:sldId id="349"/>
            <p14:sldId id="346"/>
            <p14:sldId id="369"/>
            <p14:sldId id="368"/>
            <p14:sldId id="323"/>
            <p14:sldId id="344"/>
            <p14:sldId id="343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244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502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17.06.2025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17.06.2025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17.06.2025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8C1AE-9AD1-6793-4CF4-0939A114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217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Teatro San </a:t>
            </a:r>
            <a:r>
              <a:rPr lang="de-DE" sz="2800" dirty="0" err="1"/>
              <a:t>Bartolmeo</a:t>
            </a:r>
            <a:r>
              <a:rPr lang="de-DE" sz="2800" dirty="0"/>
              <a:t> in Neapel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BAAFE09-C3C5-FC5E-8E6B-22E082CA8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00" y="1644217"/>
            <a:ext cx="833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61C95-C445-A3A6-CE31-439C9779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78" y="7759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Entwicklung des Konzertwesens</a:t>
            </a:r>
          </a:p>
        </p:txBody>
      </p:sp>
      <p:pic>
        <p:nvPicPr>
          <p:cNvPr id="8194" name="Picture 2" descr="Nicolas Lancret, Concert dans le salon ovale de Pierre Crozat, Vers 1720-1724 © Dallas, Museum of Art">
            <a:extLst>
              <a:ext uri="{FF2B5EF4-FFF2-40B4-BE49-F238E27FC236}">
                <a16:creationId xmlns:a16="http://schemas.microsoft.com/office/drawing/2014/main" id="{C3B440B8-0C04-FE2D-BA86-09872459F0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75" y="1818000"/>
            <a:ext cx="640924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2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88B9A-78CA-51CA-CE10-5DC9231B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67517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Versailles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18B901E-81F1-591C-91E1-08521C538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05" y="1606384"/>
            <a:ext cx="8635787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5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29126-A2CA-910F-19C7-028FBCB5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386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Klangbeispiel: </a:t>
            </a:r>
            <a:r>
              <a:rPr lang="de-DE" sz="2800" dirty="0"/>
              <a:t>Jean-</a:t>
            </a:r>
            <a:r>
              <a:rPr lang="de-DE" sz="2800" dirty="0" err="1"/>
              <a:t>Féry</a:t>
            </a:r>
            <a:r>
              <a:rPr lang="de-DE" sz="2800" dirty="0"/>
              <a:t> </a:t>
            </a:r>
            <a:r>
              <a:rPr lang="de-DE" sz="2800" dirty="0" err="1"/>
              <a:t>Rebel</a:t>
            </a:r>
            <a:r>
              <a:rPr lang="de-DE" sz="2800" dirty="0"/>
              <a:t> (1666-1747) </a:t>
            </a:r>
            <a:br>
              <a:rPr lang="de-DE" sz="2800" dirty="0"/>
            </a:br>
            <a:r>
              <a:rPr lang="de-DE" sz="2800" i="1" dirty="0"/>
              <a:t>Tombeau de Monsieur de Lully</a:t>
            </a:r>
            <a:r>
              <a:rPr lang="de-DE" sz="2800" dirty="0"/>
              <a:t> für Violinen, Gambe und </a:t>
            </a:r>
            <a:r>
              <a:rPr lang="de-DE" sz="2800" dirty="0" err="1"/>
              <a:t>B.c</a:t>
            </a:r>
            <a:r>
              <a:rPr lang="de-DE" sz="2800" dirty="0"/>
              <a:t> (1695, Druck Paris 1712)</a:t>
            </a:r>
          </a:p>
        </p:txBody>
      </p:sp>
      <p:pic>
        <p:nvPicPr>
          <p:cNvPr id="9218" name="Picture 2" descr="Jean-Féry Rebel | harmonia mundi">
            <a:extLst>
              <a:ext uri="{FF2B5EF4-FFF2-40B4-BE49-F238E27FC236}">
                <a16:creationId xmlns:a16="http://schemas.microsoft.com/office/drawing/2014/main" id="{20146F9A-A536-55F2-4254-3AB8A4CCD6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98" y="2281525"/>
            <a:ext cx="565884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AC9FF-B665-AC09-9050-1B06F712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1948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200" i="1" dirty="0" err="1"/>
              <a:t>Vingt-quatre</a:t>
            </a:r>
            <a:r>
              <a:rPr lang="de-DE" sz="2200" i="1" dirty="0"/>
              <a:t> Violons du Roi </a:t>
            </a:r>
            <a:r>
              <a:rPr lang="de-DE" sz="2200" dirty="0"/>
              <a:t>(1626-1761)</a:t>
            </a:r>
            <a:br>
              <a:rPr lang="de-DE" sz="2200" dirty="0"/>
            </a:br>
            <a:r>
              <a:rPr lang="fr-FR" sz="2200" dirty="0"/>
              <a:t>6 dessus de violon - 4 hautes-contre de violon - 4 tailles de violon - 4 quintes de violon - 6 basses de violon </a:t>
            </a:r>
            <a:endParaRPr lang="de-DE" sz="22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443A553-7CFF-1C01-895B-F6BC83C4F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0" y="2327052"/>
            <a:ext cx="3429000" cy="342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3985998-4E00-BC08-A61C-8D45B30F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9" y="2284011"/>
            <a:ext cx="564226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94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BBBCB-8495-7646-1EAD-543BB777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65830"/>
            <a:ext cx="7886700" cy="1042042"/>
          </a:xfrm>
        </p:spPr>
        <p:txBody>
          <a:bodyPr>
            <a:noAutofit/>
          </a:bodyPr>
          <a:lstStyle/>
          <a:p>
            <a:r>
              <a:rPr lang="de-DE" sz="2200" b="1" dirty="0"/>
              <a:t>Klangbeispiel:</a:t>
            </a:r>
            <a:r>
              <a:rPr lang="de-DE" sz="2200" dirty="0"/>
              <a:t> François Couperin (1668-1733): </a:t>
            </a:r>
            <a:r>
              <a:rPr lang="de-DE" sz="2200" i="1" dirty="0" err="1"/>
              <a:t>Les</a:t>
            </a:r>
            <a:r>
              <a:rPr lang="de-DE" sz="2200" i="1" dirty="0"/>
              <a:t> </a:t>
            </a:r>
            <a:r>
              <a:rPr lang="de-DE" sz="2200" i="1" dirty="0" err="1"/>
              <a:t>Folies</a:t>
            </a:r>
            <a:r>
              <a:rPr lang="de-DE" sz="2200" i="1" dirty="0"/>
              <a:t> </a:t>
            </a:r>
            <a:r>
              <a:rPr lang="de-DE" sz="2200" i="1" dirty="0" err="1"/>
              <a:t>françoises</a:t>
            </a:r>
            <a:r>
              <a:rPr lang="de-DE" sz="2200" i="1" dirty="0"/>
              <a:t>, </a:t>
            </a:r>
            <a:r>
              <a:rPr lang="de-DE" sz="2200" i="1" dirty="0" err="1"/>
              <a:t>ou</a:t>
            </a:r>
            <a:r>
              <a:rPr lang="de-DE" sz="2200" i="1" dirty="0"/>
              <a:t> </a:t>
            </a:r>
            <a:r>
              <a:rPr lang="de-DE" sz="2200" i="1" dirty="0" err="1"/>
              <a:t>Les</a:t>
            </a:r>
            <a:r>
              <a:rPr lang="de-DE" sz="2200" i="1" dirty="0"/>
              <a:t> Dominos</a:t>
            </a:r>
            <a:r>
              <a:rPr lang="de-DE" sz="2200" dirty="0"/>
              <a:t> für Cembalo:</a:t>
            </a:r>
            <a:br>
              <a:rPr lang="de-DE" sz="2200" dirty="0"/>
            </a:br>
            <a:r>
              <a:rPr lang="en-US" sz="2200" dirty="0"/>
              <a:t>La Jalousie </a:t>
            </a:r>
            <a:r>
              <a:rPr lang="en-US" sz="2200" dirty="0" err="1"/>
              <a:t>Taciturne</a:t>
            </a:r>
            <a:r>
              <a:rPr lang="en-US" sz="2200" dirty="0"/>
              <a:t> sous le Domino gris de </a:t>
            </a:r>
            <a:r>
              <a:rPr lang="en-US" sz="2200" dirty="0" err="1"/>
              <a:t>maure</a:t>
            </a:r>
            <a:r>
              <a:rPr lang="en-US" sz="2200" dirty="0"/>
              <a:t> (</a:t>
            </a:r>
            <a:r>
              <a:rPr lang="en-US" sz="2200" dirty="0" err="1"/>
              <a:t>lentement</a:t>
            </a:r>
            <a:r>
              <a:rPr lang="en-US" sz="2200" dirty="0"/>
              <a:t> et </a:t>
            </a:r>
            <a:r>
              <a:rPr lang="en-US" sz="2200" dirty="0" err="1"/>
              <a:t>mesuré</a:t>
            </a:r>
            <a:r>
              <a:rPr lang="en-US" sz="2200" dirty="0"/>
              <a:t>) – La </a:t>
            </a:r>
            <a:r>
              <a:rPr lang="en-US" sz="2200" dirty="0" err="1"/>
              <a:t>Frénésoe</a:t>
            </a:r>
            <a:r>
              <a:rPr lang="en-US" sz="2200" dirty="0"/>
              <a:t>, </a:t>
            </a:r>
            <a:r>
              <a:rPr lang="en-US" sz="2200" dirty="0" err="1"/>
              <a:t>ou</a:t>
            </a:r>
            <a:r>
              <a:rPr lang="en-US" sz="2200" dirty="0"/>
              <a:t> le </a:t>
            </a:r>
            <a:r>
              <a:rPr lang="en-US" sz="2200" dirty="0" err="1"/>
              <a:t>Désespoir</a:t>
            </a:r>
            <a:r>
              <a:rPr lang="en-US" sz="2200" dirty="0"/>
              <a:t> sous le Domino noir (Très </a:t>
            </a:r>
            <a:r>
              <a:rPr lang="en-US" sz="2200" dirty="0" err="1"/>
              <a:t>vite</a:t>
            </a:r>
            <a:r>
              <a:rPr lang="en-US" sz="2200" dirty="0"/>
              <a:t>) – </a:t>
            </a:r>
            <a:r>
              <a:rPr lang="en-US" sz="2200" dirty="0" err="1"/>
              <a:t>L’âme-en</a:t>
            </a:r>
            <a:r>
              <a:rPr lang="en-US" sz="2200" dirty="0"/>
              <a:t> </a:t>
            </a:r>
            <a:r>
              <a:rPr lang="en-US" sz="2200" dirty="0" err="1"/>
              <a:t>peine</a:t>
            </a:r>
            <a:r>
              <a:rPr lang="en-US" sz="2200" dirty="0"/>
              <a:t> (</a:t>
            </a:r>
            <a:r>
              <a:rPr lang="en-US" sz="2200" dirty="0" err="1"/>
              <a:t>Languissament</a:t>
            </a:r>
            <a:r>
              <a:rPr lang="en-US" sz="2200" dirty="0"/>
              <a:t>)</a:t>
            </a:r>
            <a:br>
              <a:rPr lang="de-DE" sz="2200" dirty="0"/>
            </a:br>
            <a:r>
              <a:rPr lang="de-DE" sz="2200" dirty="0"/>
              <a:t>Verschwiegene Eifersucht unter dem grauen Domino des Mohren (Langsam und gemessen) - Raserei, oder Verzweiflung unter dem schwarzen Domino (Sehr schnell) - Die Seele in Not (Langsam)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B249867-E5A3-D3B4-E1FB-24BD40445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49" y="3717236"/>
            <a:ext cx="5447472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C5F34-6DDA-0CB9-B0BE-283C9647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222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Élisabeth-Claude Jacquet de la Guerre</a:t>
            </a:r>
            <a:r>
              <a:rPr lang="en-US" sz="2800" dirty="0"/>
              <a:t> (1665-1733)</a:t>
            </a: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CBA08F-4BFD-A02C-60AD-FA52C91D9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03222"/>
            <a:ext cx="835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5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B3D49-D6A1-A309-D125-B855652F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990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Paris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71464B-3F29-FC01-49D5-381CD09897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" y="1901947"/>
            <a:ext cx="9158400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9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71A8E-CCAA-530D-13CB-8F9EAC3A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9" y="107234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Klangbeispiel:</a:t>
            </a:r>
            <a:r>
              <a:rPr lang="de-DE" sz="2800" dirty="0"/>
              <a:t> Élisabeth-Claude Jacquet de la Guerre:</a:t>
            </a:r>
            <a:r>
              <a:rPr lang="en-US" sz="2800" dirty="0"/>
              <a:t> </a:t>
            </a:r>
            <a:r>
              <a:rPr lang="de-DE" sz="2800" dirty="0"/>
              <a:t>Sonata: (Grave) – Presto – [Adagio – Courante] – Aria</a:t>
            </a:r>
          </a:p>
        </p:txBody>
      </p:sp>
      <p:pic>
        <p:nvPicPr>
          <p:cNvPr id="6146" name="Picture 2" descr="Ces dames baroques : Elisabeth Jacquet de la Guerre et Antonia Bembo | Blog  | Gallica">
            <a:extLst>
              <a:ext uri="{FF2B5EF4-FFF2-40B4-BE49-F238E27FC236}">
                <a16:creationId xmlns:a16="http://schemas.microsoft.com/office/drawing/2014/main" id="{2C3CA1C5-645D-FDD8-0D27-72D5EC818F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79" y="2114385"/>
            <a:ext cx="700703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2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554DC-585B-77F8-0022-FDE2CE74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150283"/>
            <a:ext cx="7886700" cy="1089148"/>
          </a:xfrm>
        </p:spPr>
        <p:txBody>
          <a:bodyPr>
            <a:noAutofit/>
          </a:bodyPr>
          <a:lstStyle/>
          <a:p>
            <a:pPr marL="0" indent="0" algn="ctr"/>
            <a:r>
              <a:rPr lang="de-DE" sz="2800" b="1" dirty="0"/>
              <a:t>Klangbeispiel: </a:t>
            </a:r>
            <a:r>
              <a:rPr lang="de-DE" sz="2800" dirty="0"/>
              <a:t>Francesco Mancini (1672-1737)</a:t>
            </a:r>
            <a:br>
              <a:rPr lang="de-DE" sz="2800" dirty="0"/>
            </a:br>
            <a:r>
              <a:rPr lang="de-DE" sz="2800" dirty="0"/>
              <a:t>Sonata XIII </a:t>
            </a:r>
            <a:r>
              <a:rPr lang="de-DE" sz="2800" dirty="0" err="1"/>
              <a:t>g-moll</a:t>
            </a:r>
            <a:r>
              <a:rPr lang="de-DE" sz="2800" dirty="0"/>
              <a:t> für Blockflöte, 2 Violinen und </a:t>
            </a:r>
            <a:r>
              <a:rPr lang="de-DE" sz="2800" dirty="0" err="1"/>
              <a:t>B.c.</a:t>
            </a:r>
            <a:br>
              <a:rPr lang="de-DE" sz="2800" dirty="0"/>
            </a:br>
            <a:r>
              <a:rPr lang="de-DE" sz="2800" dirty="0" err="1"/>
              <a:t>Conservartorio</a:t>
            </a:r>
            <a:r>
              <a:rPr lang="de-DE" sz="2800" dirty="0"/>
              <a:t> di </a:t>
            </a:r>
            <a:r>
              <a:rPr lang="de-DE" sz="2800" dirty="0" err="1"/>
              <a:t>Musica</a:t>
            </a:r>
            <a:r>
              <a:rPr lang="de-DE" sz="2800" dirty="0"/>
              <a:t> San Pietro a </a:t>
            </a:r>
            <a:r>
              <a:rPr lang="de-DE" sz="2800" dirty="0" err="1"/>
              <a:t>Maiella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A601BC-8145-C921-BC4D-22DFB1567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45" y="2178000"/>
            <a:ext cx="647750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8E3FC-3398-10AE-F5E8-37DCE71DE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21" y="2808778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dirty="0"/>
              <a:t>Francesco </a:t>
            </a:r>
            <a:r>
              <a:rPr lang="de-DE" sz="2800" dirty="0" err="1"/>
              <a:t>Solimena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/>
              <a:t>1657-1747</a:t>
            </a:r>
            <a:br>
              <a:rPr lang="de-DE" sz="2800" dirty="0"/>
            </a:br>
            <a:br>
              <a:rPr lang="de-DE" sz="2800" dirty="0"/>
            </a:br>
            <a:r>
              <a:rPr lang="de-DE" sz="2800" i="1" dirty="0"/>
              <a:t>Santa Cecilia</a:t>
            </a:r>
            <a:br>
              <a:rPr lang="de-DE" sz="2800" i="1" dirty="0"/>
            </a:br>
            <a:r>
              <a:rPr lang="de-DE" sz="2800" dirty="0"/>
              <a:t>Schutzpatronin</a:t>
            </a:r>
            <a:br>
              <a:rPr lang="de-DE" sz="2800" dirty="0"/>
            </a:br>
            <a:r>
              <a:rPr lang="de-DE" sz="2800" dirty="0"/>
              <a:t>der Musik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3B6412D-87A1-B953-6979-0C0D05737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858" y="18000"/>
            <a:ext cx="489114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1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BE8A1-5CF0-A1A4-25F1-1979FC8C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1287"/>
            <a:ext cx="7886700" cy="1042042"/>
          </a:xfrm>
        </p:spPr>
        <p:txBody>
          <a:bodyPr>
            <a:noAutofit/>
          </a:bodyPr>
          <a:lstStyle/>
          <a:p>
            <a:pPr algn="ctr"/>
            <a:br>
              <a:rPr lang="de-DE" sz="2800" dirty="0"/>
            </a:br>
            <a:r>
              <a:rPr lang="de-DE" sz="2800" dirty="0"/>
              <a:t>Francesco </a:t>
            </a:r>
            <a:r>
              <a:rPr lang="de-DE" sz="2800" dirty="0" err="1"/>
              <a:t>Solimena</a:t>
            </a:r>
            <a:r>
              <a:rPr lang="de-DE" sz="2800" dirty="0"/>
              <a:t>: </a:t>
            </a:r>
            <a:br>
              <a:rPr lang="de-DE" sz="2800" dirty="0"/>
            </a:br>
            <a:r>
              <a:rPr lang="de-DE" sz="2800" dirty="0" err="1"/>
              <a:t>Sophonisbe</a:t>
            </a:r>
            <a:r>
              <a:rPr lang="de-DE" sz="2800" dirty="0"/>
              <a:t> empfängt das Gift </a:t>
            </a:r>
            <a:br>
              <a:rPr lang="de-DE" sz="2800" dirty="0"/>
            </a:br>
            <a:r>
              <a:rPr lang="de-DE" sz="2800" dirty="0"/>
              <a:t>durch den Boten ihres Gatten (1704/08), </a:t>
            </a:r>
            <a:br>
              <a:rPr lang="de-DE" sz="2800" dirty="0"/>
            </a:br>
            <a:r>
              <a:rPr lang="de-DE" sz="2800" dirty="0"/>
              <a:t>Dresden, Gemäldegalerie Alter Meister, 179 x 230 cm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79E8872-EC02-24AF-1341-8C1F73116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537" y="2178000"/>
            <a:ext cx="603092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5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9B8E5-3374-6166-F08A-49EADC69B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892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Francesco </a:t>
            </a:r>
            <a:r>
              <a:rPr lang="de-DE" sz="2800" dirty="0" err="1"/>
              <a:t>Solimena</a:t>
            </a:r>
            <a:r>
              <a:rPr lang="de-DE" sz="2800" dirty="0"/>
              <a:t>: Judith und Holofernes</a:t>
            </a:r>
          </a:p>
        </p:txBody>
      </p:sp>
      <p:pic>
        <p:nvPicPr>
          <p:cNvPr id="2050" name="Picture 2" descr="Judith mit dem Kopf des Holofernes von Francesco Solimena">
            <a:extLst>
              <a:ext uri="{FF2B5EF4-FFF2-40B4-BE49-F238E27FC236}">
                <a16:creationId xmlns:a16="http://schemas.microsoft.com/office/drawing/2014/main" id="{09D9863D-F1B7-8F12-32D4-6E39961785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33" y="1458000"/>
            <a:ext cx="665753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9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0BE249-50F7-A796-470A-164A8A5FB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1078" y="1830916"/>
            <a:ext cx="7886700" cy="3907369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de-DE" b="1" dirty="0"/>
              <a:t>Klangbeispiel:</a:t>
            </a:r>
            <a:r>
              <a:rPr lang="de-DE" dirty="0"/>
              <a:t>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dirty="0"/>
              <a:t>Domenico Scarlatti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dirty="0"/>
              <a:t>1685-1757</a:t>
            </a:r>
          </a:p>
          <a:p>
            <a:pPr marL="0" indent="0" algn="r">
              <a:spcBef>
                <a:spcPts val="0"/>
              </a:spcBef>
              <a:buNone/>
            </a:pPr>
            <a:endParaRPr lang="de-DE" dirty="0"/>
          </a:p>
          <a:p>
            <a:pPr marL="0" indent="0" algn="r">
              <a:spcBef>
                <a:spcPts val="0"/>
              </a:spcBef>
              <a:buNone/>
            </a:pPr>
            <a:r>
              <a:rPr lang="de-DE" i="1" dirty="0"/>
              <a:t>Sinfonia</a:t>
            </a:r>
            <a:r>
              <a:rPr lang="de-DE" dirty="0"/>
              <a:t> in A-Dur</a:t>
            </a:r>
          </a:p>
          <a:p>
            <a:pPr marL="0" indent="0" algn="r">
              <a:spcBef>
                <a:spcPts val="0"/>
              </a:spcBef>
              <a:buNone/>
            </a:pPr>
            <a:endParaRPr lang="de-DE" dirty="0"/>
          </a:p>
          <a:p>
            <a:pPr marL="0" indent="0" algn="r">
              <a:spcBef>
                <a:spcPts val="0"/>
              </a:spcBef>
              <a:buNone/>
            </a:pPr>
            <a:r>
              <a:rPr lang="de-DE" dirty="0"/>
              <a:t>I. Grave-Presto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dirty="0"/>
              <a:t>II. </a:t>
            </a:r>
            <a:r>
              <a:rPr lang="en-US" dirty="0"/>
              <a:t>Adagio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dirty="0"/>
              <a:t>III. </a:t>
            </a:r>
            <a:r>
              <a:rPr lang="en-US" dirty="0" err="1"/>
              <a:t>Allegrissimo</a:t>
            </a:r>
            <a:r>
              <a:rPr lang="en-US" dirty="0"/>
              <a:t> presto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6330EA-AD12-42E5-DBCB-3C390572F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5728" y="111971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3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B7C36-F617-B646-5B54-457A1290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57" y="2386958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dirty="0"/>
              <a:t>Antonio Vivaldi</a:t>
            </a:r>
            <a:br>
              <a:rPr lang="de-DE" sz="2800" dirty="0"/>
            </a:br>
            <a:r>
              <a:rPr lang="de-DE" sz="2800" dirty="0"/>
              <a:t>1678-1741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F6EC16-52BF-CA70-9A7B-5DC50A5841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47" y="147926"/>
            <a:ext cx="489408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3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C8629-2F1C-12EA-D5EA-742E961B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841433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Antonio Vivaldi: </a:t>
            </a:r>
            <a:r>
              <a:rPr lang="de-DE" sz="2800" i="1" dirty="0"/>
              <a:t>Konzert </a:t>
            </a:r>
            <a:r>
              <a:rPr lang="de-DE" sz="2800" dirty="0"/>
              <a:t>C-Dur </a:t>
            </a:r>
            <a:br>
              <a:rPr lang="de-DE" sz="2800" dirty="0"/>
            </a:br>
            <a:r>
              <a:rPr lang="de-DE" sz="2800" dirty="0"/>
              <a:t>für Fagott, Streicher und </a:t>
            </a:r>
            <a:r>
              <a:rPr lang="de-DE" sz="2800" dirty="0" err="1"/>
              <a:t>B.c.</a:t>
            </a:r>
            <a:r>
              <a:rPr lang="de-DE" sz="2800" dirty="0"/>
              <a:t>: Autographe Partitur</a:t>
            </a:r>
            <a:br>
              <a:rPr lang="de-DE" sz="2800" dirty="0"/>
            </a:br>
            <a:r>
              <a:rPr lang="de-DE" sz="2800" dirty="0" err="1"/>
              <a:t>Biblioteca</a:t>
            </a:r>
            <a:r>
              <a:rPr lang="de-DE" sz="2800" dirty="0"/>
              <a:t> </a:t>
            </a:r>
            <a:r>
              <a:rPr lang="de-DE" sz="2800" dirty="0" err="1"/>
              <a:t>Nazionale</a:t>
            </a:r>
            <a:r>
              <a:rPr lang="de-DE" sz="2800" dirty="0"/>
              <a:t> </a:t>
            </a:r>
            <a:r>
              <a:rPr lang="de-DE" sz="2800" dirty="0" err="1"/>
              <a:t>Universitaria</a:t>
            </a:r>
            <a:r>
              <a:rPr lang="de-DE" sz="2800" dirty="0"/>
              <a:t> di Torino</a:t>
            </a:r>
          </a:p>
        </p:txBody>
      </p:sp>
      <p:pic>
        <p:nvPicPr>
          <p:cNvPr id="4098" name="Picture 2" descr="Antonio Vivaldi, Mottetto per ogni tempo a canto solo con istromenti [RV 629]. Autographe Partitur der Motette Longe mala, umbrae, terrores für Sopran, Streicher und Basso continuo. Nationalbibliothek der Universität Turin, ms. Giordano 32, c. 168v">
            <a:extLst>
              <a:ext uri="{FF2B5EF4-FFF2-40B4-BE49-F238E27FC236}">
                <a16:creationId xmlns:a16="http://schemas.microsoft.com/office/drawing/2014/main" id="{F75D8436-3FEC-37A9-4415-A960769A72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52" y="2178000"/>
            <a:ext cx="636734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1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A8FA1-38EE-50B8-A923-2D15709B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2707179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/>
              <a:t>Klangbeispiel</a:t>
            </a:r>
            <a:r>
              <a:rPr lang="de-DE" sz="2800" dirty="0"/>
              <a:t>: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Antonio Vivaldi: </a:t>
            </a:r>
            <a:br>
              <a:rPr lang="de-DE" sz="2800" dirty="0"/>
            </a:br>
            <a:r>
              <a:rPr lang="de-DE" sz="2800" i="1" dirty="0"/>
              <a:t>Concerto</a:t>
            </a:r>
            <a:r>
              <a:rPr lang="de-DE" sz="2800" dirty="0"/>
              <a:t> F-Dur </a:t>
            </a:r>
            <a:br>
              <a:rPr lang="de-DE" sz="2800" dirty="0"/>
            </a:br>
            <a:r>
              <a:rPr lang="de-DE" sz="2800" dirty="0"/>
              <a:t>für Blockflöte, </a:t>
            </a:r>
            <a:br>
              <a:rPr lang="de-DE" sz="2800" dirty="0"/>
            </a:br>
            <a:r>
              <a:rPr lang="de-DE" sz="2800" dirty="0"/>
              <a:t>Streicher und </a:t>
            </a:r>
            <a:r>
              <a:rPr lang="de-DE" sz="2800" dirty="0" err="1"/>
              <a:t>B.c.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66556B8-89DA-7B15-9E16-9907F153A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566" y="198672"/>
            <a:ext cx="474450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3476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333</Words>
  <Application>Microsoft Office PowerPoint</Application>
  <PresentationFormat>Bildschirmpräsentation (4:3)</PresentationFormat>
  <Paragraphs>25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Teatro San Bartolmeo in Neapel</vt:lpstr>
      <vt:lpstr>Klangbeispiel: Francesco Mancini (1672-1737) Sonata XIII g-moll für Blockflöte, 2 Violinen und B.c. Conservartorio di Musica San Pietro a Maiella </vt:lpstr>
      <vt:lpstr>Francesco Solimena  1657-1747  Santa Cecilia Schutzpatronin der Musik</vt:lpstr>
      <vt:lpstr> Francesco Solimena:  Sophonisbe empfängt das Gift  durch den Boten ihres Gatten (1704/08),  Dresden, Gemäldegalerie Alter Meister, 179 x 230 cm</vt:lpstr>
      <vt:lpstr>Francesco Solimena: Judith und Holofernes</vt:lpstr>
      <vt:lpstr>PowerPoint-Präsentation</vt:lpstr>
      <vt:lpstr>Antonio Vivaldi 1678-1741</vt:lpstr>
      <vt:lpstr>Antonio Vivaldi: Konzert C-Dur  für Fagott, Streicher und B.c.: Autographe Partitur Biblioteca Nazionale Universitaria di Torino</vt:lpstr>
      <vt:lpstr>Klangbeispiel:  Antonio Vivaldi:  Concerto F-Dur  für Blockflöte,  Streicher und B.c.</vt:lpstr>
      <vt:lpstr>Entwicklung des Konzertwesens</vt:lpstr>
      <vt:lpstr>Versailles</vt:lpstr>
      <vt:lpstr>Klangbeispiel: Jean-Féry Rebel (1666-1747)  Tombeau de Monsieur de Lully für Violinen, Gambe und B.c (1695, Druck Paris 1712)</vt:lpstr>
      <vt:lpstr>Vingt-quatre Violons du Roi (1626-1761) 6 dessus de violon - 4 hautes-contre de violon - 4 tailles de violon - 4 quintes de violon - 6 basses de violon </vt:lpstr>
      <vt:lpstr>Klangbeispiel: François Couperin (1668-1733): Les Folies françoises, ou Les Dominos für Cembalo: La Jalousie Taciturne sous le Domino gris de maure (lentement et mesuré) – La Frénésoe, ou le Désespoir sous le Domino noir (Très vite) – L’âme-en peine (Languissament) Verschwiegene Eifersucht unter dem grauen Domino des Mohren (Langsam und gemessen) - Raserei, oder Verzweiflung unter dem schwarzen Domino (Sehr schnell) - Die Seele in Not (Langsam)</vt:lpstr>
      <vt:lpstr>Élisabeth-Claude Jacquet de la Guerre (1665-1733)</vt:lpstr>
      <vt:lpstr>Paris</vt:lpstr>
      <vt:lpstr>Klangbeispiel: Élisabeth-Claude Jacquet de la Guerre: Sonata: (Grave) – Presto – [Adagio – Courante] – Aria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21</cp:revision>
  <dcterms:created xsi:type="dcterms:W3CDTF">2024-10-17T15:33:41Z</dcterms:created>
  <dcterms:modified xsi:type="dcterms:W3CDTF">2025-06-17T06:48:16Z</dcterms:modified>
</cp:coreProperties>
</file>