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37"/>
  </p:notesMasterIdLst>
  <p:sldIdLst>
    <p:sldId id="365" r:id="rId5"/>
    <p:sldId id="338" r:id="rId6"/>
    <p:sldId id="349" r:id="rId7"/>
    <p:sldId id="339" r:id="rId8"/>
    <p:sldId id="343" r:id="rId9"/>
    <p:sldId id="366" r:id="rId10"/>
    <p:sldId id="342" r:id="rId11"/>
    <p:sldId id="367" r:id="rId12"/>
    <p:sldId id="368" r:id="rId13"/>
    <p:sldId id="369" r:id="rId14"/>
    <p:sldId id="370" r:id="rId15"/>
    <p:sldId id="371" r:id="rId16"/>
    <p:sldId id="321" r:id="rId17"/>
    <p:sldId id="347" r:id="rId18"/>
    <p:sldId id="345" r:id="rId19"/>
    <p:sldId id="357" r:id="rId20"/>
    <p:sldId id="346" r:id="rId21"/>
    <p:sldId id="372" r:id="rId22"/>
    <p:sldId id="373" r:id="rId23"/>
    <p:sldId id="344" r:id="rId24"/>
    <p:sldId id="374" r:id="rId25"/>
    <p:sldId id="375" r:id="rId26"/>
    <p:sldId id="352" r:id="rId27"/>
    <p:sldId id="355" r:id="rId28"/>
    <p:sldId id="353" r:id="rId29"/>
    <p:sldId id="376" r:id="rId30"/>
    <p:sldId id="377" r:id="rId31"/>
    <p:sldId id="379" r:id="rId32"/>
    <p:sldId id="380" r:id="rId33"/>
    <p:sldId id="381" r:id="rId34"/>
    <p:sldId id="350" r:id="rId35"/>
    <p:sldId id="351" r:id="rId3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365"/>
            <p14:sldId id="338"/>
            <p14:sldId id="349"/>
            <p14:sldId id="339"/>
            <p14:sldId id="343"/>
            <p14:sldId id="366"/>
            <p14:sldId id="342"/>
            <p14:sldId id="367"/>
            <p14:sldId id="368"/>
            <p14:sldId id="369"/>
            <p14:sldId id="370"/>
            <p14:sldId id="371"/>
            <p14:sldId id="321"/>
            <p14:sldId id="347"/>
            <p14:sldId id="345"/>
            <p14:sldId id="357"/>
            <p14:sldId id="346"/>
            <p14:sldId id="372"/>
            <p14:sldId id="373"/>
            <p14:sldId id="344"/>
            <p14:sldId id="374"/>
            <p14:sldId id="375"/>
            <p14:sldId id="352"/>
            <p14:sldId id="355"/>
            <p14:sldId id="353"/>
            <p14:sldId id="376"/>
            <p14:sldId id="377"/>
            <p14:sldId id="379"/>
            <p14:sldId id="380"/>
            <p14:sldId id="381"/>
          </p14:sldIdLst>
        </p14:section>
        <p14:section name="Abschnitt ohne Titel" id="{509ADD6C-F2CB-4C7A-8F7D-8F764C674EBC}">
          <p14:sldIdLst>
            <p14:sldId id="350"/>
            <p14:sldId id="351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3" autoAdjust="0"/>
    <p:restoredTop sz="94660" autoAdjust="0"/>
  </p:normalViewPr>
  <p:slideViewPr>
    <p:cSldViewPr snapToGrid="0" showGuides="1">
      <p:cViewPr varScale="1">
        <p:scale>
          <a:sx n="105" d="100"/>
          <a:sy n="105" d="100"/>
        </p:scale>
        <p:origin x="108" y="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36978-7C1A-4017-41F1-5BD5D7836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FD1C1EE-4966-6A6C-D1C4-F77C76A943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B9B0A71-EF5B-57C9-278D-0BDCD632461B}"/>
              </a:ext>
            </a:extLst>
          </p:cNvPr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4CA8B5A-A353-0118-DCB3-78F9D13A0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A4D5D5C-1E83-B75F-0F7F-026EF93FA7B4}"/>
              </a:ext>
            </a:extLst>
          </p:cNvPr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FEC761-4540-7602-2AB9-4668781B6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199CF83-D5D4-CCA5-65DE-E5C4C67AA33F}"/>
              </a:ext>
            </a:extLst>
          </p:cNvPr>
          <p:cNvSpPr txBox="1"/>
          <p:nvPr/>
        </p:nvSpPr>
        <p:spPr>
          <a:xfrm rot="21000000">
            <a:off x="605990" y="3578283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Light" panose="020B0303020203060202" pitchFamily="34" charset="0"/>
                <a:ea typeface="+mn-ea"/>
                <a:cs typeface="+mn-cs"/>
              </a:rPr>
              <a:t>26.05.2025: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Light" panose="020B0303020203060202" pitchFamily="34" charset="0"/>
                <a:ea typeface="+mn-ea"/>
                <a:cs typeface="+mn-cs"/>
              </a:rPr>
              <a:t>Oper in Frankreich: Lully und Rameau</a:t>
            </a:r>
          </a:p>
        </p:txBody>
      </p:sp>
    </p:spTree>
    <p:extLst>
      <p:ext uri="{BB962C8B-B14F-4D97-AF65-F5344CB8AC3E}">
        <p14:creationId xmlns:p14="http://schemas.microsoft.com/office/powerpoint/2010/main" val="3667338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9EC48C-3C95-AEB5-7FED-FB77344AC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b="1" dirty="0"/>
              <a:t>Oper als Repräsentationskunst / </a:t>
            </a:r>
            <a:br>
              <a:rPr lang="de-DE" sz="3200" b="1" dirty="0"/>
            </a:br>
            <a:r>
              <a:rPr lang="de-DE" sz="3200" b="1" dirty="0"/>
              <a:t>Politische Indienstnahme der Oper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087BF7-99F3-D686-C9F1-F0A4C269D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621447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Fritz </a:t>
            </a:r>
            <a:r>
              <a:rPr lang="de-DE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Reckow</a:t>
            </a:r>
            <a:r>
              <a:rPr lang="de-DE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Der inszenierte Fürst. Situationsbezug und Stilprägung der Oper im absolutistischen Frankreich,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in: </a:t>
            </a:r>
            <a:r>
              <a:rPr lang="de-DE" sz="2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Inszenierung des Absolutismus. Politische Begründung und künstlerische Gestaltung höfischer Feste im Frankreich Ludwigs XIV. </a:t>
            </a:r>
            <a:r>
              <a:rPr lang="de-DE" sz="26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Atzelsberger</a:t>
            </a:r>
            <a:r>
              <a:rPr lang="de-DE" sz="2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Gespräche 1990</a:t>
            </a:r>
            <a:r>
              <a:rPr lang="de-DE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5 Vorträge, hrsg. von Fritz </a:t>
            </a:r>
            <a:r>
              <a:rPr lang="de-DE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Reckow</a:t>
            </a:r>
            <a:r>
              <a:rPr lang="de-DE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Erlangen 1992 (Erlanger Forschungen. Reihe A. Geistes­wissenschaften 60), S. 71-104.</a:t>
            </a:r>
            <a:endParaRPr lang="de-DE" sz="2600" dirty="0"/>
          </a:p>
        </p:txBody>
      </p:sp>
    </p:spTree>
    <p:extLst>
      <p:ext uri="{BB962C8B-B14F-4D97-AF65-F5344CB8AC3E}">
        <p14:creationId xmlns:p14="http://schemas.microsoft.com/office/powerpoint/2010/main" val="109883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AD6ABC-85D1-E148-5A25-1183BFE8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84811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200" dirty="0"/>
              <a:t>Johann Gottfried Walther: </a:t>
            </a:r>
            <a:r>
              <a:rPr lang="de-DE" sz="3200" i="1" dirty="0" err="1"/>
              <a:t>Musicalisches</a:t>
            </a:r>
            <a:r>
              <a:rPr lang="de-DE" sz="3200" i="1" dirty="0"/>
              <a:t> </a:t>
            </a:r>
            <a:r>
              <a:rPr lang="de-DE" sz="3200" i="1" dirty="0" err="1"/>
              <a:t>Lexicon</a:t>
            </a:r>
            <a:r>
              <a:rPr lang="de-DE" sz="3200" i="1" dirty="0"/>
              <a:t> </a:t>
            </a:r>
            <a:r>
              <a:rPr lang="de-DE" sz="3200" dirty="0"/>
              <a:t>(1732) über Jean-Baptiste Lully (1632-1697)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3CC6C7-3AAA-99E2-FB0F-6A03F47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7871"/>
            <a:ext cx="7886700" cy="390736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Lulli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[…] kam,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ohngefehr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12 Jahre alt, nach Frankreich an des Königs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Brudern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Tochter Hof als Küchen-Junge,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bey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welcher schlechten Bedingung er anfänglich für sich allein, hernach aber, als man sein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muicalisches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Naturel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wahrgenommen, unter Anführung eines Meisters, sich auf der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Violin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übte; wurde hierauf unter die 24 Violons des Königs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gethan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da er denn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anfieng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allerhand Arien zu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componieren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 bekam hernach eine eigene Bande, so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petits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Violons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genennet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wurde, unter seine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weiter die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-Intendanten-Stelle der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Königl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Music, und anno 1672, als er 39 Jahr alt war, dergleichen über die Opera. Kurz: er brachte sich durch seine unvergleichliche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Compositiones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so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grosse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Gnade,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daß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er […] auch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Königl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Secretarius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und Rath geworden; ist gestorben anno 1687 den 22. Mertz, im 54. Jahr seines Alters.“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88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579C2-E71B-6757-31C9-98B8E796F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34" y="2209523"/>
            <a:ext cx="7886700" cy="1042042"/>
          </a:xfrm>
        </p:spPr>
        <p:txBody>
          <a:bodyPr>
            <a:noAutofit/>
          </a:bodyPr>
          <a:lstStyle/>
          <a:p>
            <a:r>
              <a:rPr lang="de-DE" sz="2600" dirty="0"/>
              <a:t>Jean-Baptiste Lully:</a:t>
            </a:r>
            <a:br>
              <a:rPr lang="de-DE" sz="2600" i="1" dirty="0"/>
            </a:br>
            <a:r>
              <a:rPr lang="de-DE" sz="2600" i="1" dirty="0" err="1"/>
              <a:t>Ballet</a:t>
            </a:r>
            <a:r>
              <a:rPr lang="de-DE" sz="2600" i="1" dirty="0"/>
              <a:t> de la </a:t>
            </a:r>
            <a:r>
              <a:rPr lang="de-DE" sz="2600" i="1" dirty="0" err="1"/>
              <a:t>Nuit</a:t>
            </a:r>
            <a:r>
              <a:rPr lang="de-DE" sz="2600" i="1" dirty="0"/>
              <a:t> </a:t>
            </a:r>
            <a:br>
              <a:rPr lang="de-DE" sz="2600" i="1" dirty="0"/>
            </a:br>
            <a:r>
              <a:rPr lang="de-DE" sz="2600" dirty="0"/>
              <a:t>1653</a:t>
            </a:r>
            <a:br>
              <a:rPr lang="de-DE" sz="2600" dirty="0"/>
            </a:br>
            <a:r>
              <a:rPr lang="de-DE" sz="2600" dirty="0"/>
              <a:t>Kostüm der Nacht</a:t>
            </a:r>
            <a:br>
              <a:rPr lang="de-DE" sz="2600" dirty="0"/>
            </a:br>
            <a:r>
              <a:rPr lang="de-DE" sz="2600" dirty="0"/>
              <a:t>getanzt von Ludwig XIV.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2B8E14D-56B6-207B-CF12-3E3DD16DB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0849" y="18000"/>
            <a:ext cx="466315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01D65C-83C1-E98D-11FC-3FC10908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9834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600" dirty="0"/>
              <a:t>Der tanzende Sonnenkönig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24659F9-894A-DB21-C292-F6AB33E28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418" y="1519268"/>
            <a:ext cx="3253361" cy="504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2CEDCF6-0DD6-C6CC-33C9-C1AC47CF6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614" y="1519268"/>
            <a:ext cx="323943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26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0A818-6CD6-06FC-7546-D90A51A10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6598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200" dirty="0"/>
              <a:t>Jean-Baptiste Lully: </a:t>
            </a:r>
            <a:r>
              <a:rPr lang="de-DE" sz="2200" i="1" dirty="0"/>
              <a:t>La </a:t>
            </a:r>
            <a:r>
              <a:rPr lang="de-DE" sz="2200" i="1" dirty="0" err="1"/>
              <a:t>Pricesse</a:t>
            </a:r>
            <a:r>
              <a:rPr lang="de-DE" sz="2200" i="1" dirty="0"/>
              <a:t> </a:t>
            </a:r>
            <a:r>
              <a:rPr lang="de-DE" sz="2200" i="1" dirty="0" err="1"/>
              <a:t>d‘Elide</a:t>
            </a:r>
            <a:r>
              <a:rPr lang="de-DE" sz="2200" dirty="0"/>
              <a:t>, Text: Molière</a:t>
            </a:r>
            <a:br>
              <a:rPr lang="de-DE" sz="2200" dirty="0"/>
            </a:br>
            <a:r>
              <a:rPr lang="de-DE" sz="2200" dirty="0"/>
              <a:t>1664 im Schlosspark von Versailles, Bühnenbild: Carlo </a:t>
            </a:r>
            <a:r>
              <a:rPr lang="de-DE" sz="2200" dirty="0" err="1"/>
              <a:t>Vigarani</a:t>
            </a:r>
            <a:endParaRPr lang="de-DE" sz="2200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E11D943-53EC-F86D-7660-9AA20164FD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99" y="1708028"/>
            <a:ext cx="75799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82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2138D-CD76-FD1E-42C6-FE9CCEF3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7067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dirty="0"/>
              <a:t>Lully und Molière: </a:t>
            </a:r>
            <a:r>
              <a:rPr lang="de-DE" sz="2600" i="1" dirty="0"/>
              <a:t>Le Bourgeois </a:t>
            </a:r>
            <a:r>
              <a:rPr lang="de-DE" sz="2600" i="1" dirty="0" err="1"/>
              <a:t>gentilhomme</a:t>
            </a:r>
            <a:r>
              <a:rPr lang="de-DE" sz="2600" i="1" dirty="0"/>
              <a:t> </a:t>
            </a:r>
            <a:r>
              <a:rPr lang="de-DE" sz="2600" dirty="0"/>
              <a:t>(1670)</a:t>
            </a:r>
            <a:br>
              <a:rPr lang="de-DE" sz="2600" dirty="0"/>
            </a:br>
            <a:r>
              <a:rPr lang="de-DE" sz="2800" dirty="0"/>
              <a:t>Monsieur Jourdain / Türkenszene</a:t>
            </a:r>
            <a:endParaRPr lang="de-DE" sz="26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6E57AD5-59DB-AD0B-CBF9-2E95F6B46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35368" y="1889109"/>
            <a:ext cx="5625255" cy="4680000"/>
          </a:xfrm>
          <a:prstGeom prst="rect">
            <a:avLst/>
          </a:prstGeom>
        </p:spPr>
      </p:pic>
      <p:pic>
        <p:nvPicPr>
          <p:cNvPr id="5" name="Picture 2" descr="Le Bourgeois gentilhomme - Wikipedia">
            <a:extLst>
              <a:ext uri="{FF2B5EF4-FFF2-40B4-BE49-F238E27FC236}">
                <a16:creationId xmlns:a16="http://schemas.microsoft.com/office/drawing/2014/main" id="{2916AEFC-9F92-77AF-8A20-EBA3FACC6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373" y="1889109"/>
            <a:ext cx="592077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548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4A84FB-0FA5-771D-5D66-445D739B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58" y="874499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b="1" dirty="0"/>
              <a:t>Klangbeispiel: </a:t>
            </a:r>
            <a:br>
              <a:rPr lang="de-DE" sz="2600" b="1" dirty="0"/>
            </a:br>
            <a:r>
              <a:rPr lang="de-DE" sz="2600" dirty="0"/>
              <a:t>Molière und Lully: </a:t>
            </a:r>
            <a:r>
              <a:rPr lang="de-DE" sz="2600" i="1" dirty="0"/>
              <a:t>Le Bourgeois </a:t>
            </a:r>
            <a:r>
              <a:rPr lang="de-DE" sz="2600" i="1" dirty="0" err="1"/>
              <a:t>gentilhomme</a:t>
            </a:r>
            <a:endParaRPr lang="de-DE" sz="2600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EA34FD8-B86F-8DD8-1362-5774A42D0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208" y="2020478"/>
            <a:ext cx="4320000" cy="43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6896DBE-DD9D-A30E-86FF-A6DA90068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93" y="2020478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55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430BE-0F15-C7B5-0F26-7A83A05F2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18" y="1743179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Lully und Philippe </a:t>
            </a:r>
            <a:r>
              <a:rPr lang="de-DE" sz="3200" dirty="0" err="1"/>
              <a:t>Quinault</a:t>
            </a:r>
            <a:br>
              <a:rPr lang="de-DE" sz="3200" dirty="0"/>
            </a:br>
            <a:br>
              <a:rPr lang="de-DE" sz="3200" dirty="0"/>
            </a:br>
            <a:r>
              <a:rPr lang="de-DE" sz="3200" b="1" dirty="0" err="1"/>
              <a:t>Tragédie</a:t>
            </a:r>
            <a:r>
              <a:rPr lang="de-DE" sz="3200" b="1" dirty="0"/>
              <a:t> en </a:t>
            </a:r>
            <a:r>
              <a:rPr lang="de-DE" sz="3200" b="1" dirty="0" err="1"/>
              <a:t>musique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8BBE07E-B695-396F-78AF-011C7C086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912" y="-702000"/>
            <a:ext cx="4812631" cy="7560000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D16F8A-F2A1-FB26-B9EC-38D4360D2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818" y="3202500"/>
            <a:ext cx="7886700" cy="3907369"/>
          </a:xfrm>
        </p:spPr>
        <p:txBody>
          <a:bodyPr/>
          <a:lstStyle/>
          <a:p>
            <a:pPr marL="0" indent="0">
              <a:buNone/>
            </a:pPr>
            <a:r>
              <a:rPr lang="de-DE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Cadmus et Hermione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1673</a:t>
            </a:r>
            <a:endParaRPr lang="de-DE" sz="2400" i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Alceste </a:t>
            </a:r>
            <a:r>
              <a:rPr lang="de-DE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de-DE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Le Triomphe </a:t>
            </a:r>
            <a:r>
              <a:rPr lang="de-DE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d’Alcide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1674</a:t>
            </a:r>
          </a:p>
          <a:p>
            <a:pPr marL="0" indent="0">
              <a:buNone/>
            </a:pPr>
            <a:r>
              <a:rPr lang="de-DE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Atys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1676 </a:t>
            </a:r>
          </a:p>
          <a:p>
            <a:pPr marL="0" indent="0">
              <a:buNone/>
            </a:pPr>
            <a:r>
              <a:rPr lang="de-DE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Alceste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1674</a:t>
            </a:r>
          </a:p>
          <a:p>
            <a:pPr marL="0" indent="0">
              <a:buNone/>
            </a:pPr>
            <a:r>
              <a:rPr lang="de-DE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Phaëton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1683</a:t>
            </a:r>
          </a:p>
          <a:p>
            <a:pPr marL="0" indent="0">
              <a:buNone/>
            </a:pPr>
            <a:r>
              <a:rPr lang="de-DE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Armide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1686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8556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ECC069-4243-1E49-F5EB-AFF24251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46" y="2386958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b="1" dirty="0"/>
              <a:t>Klangbeispiel</a:t>
            </a:r>
            <a:r>
              <a:rPr lang="de-DE" sz="3200" dirty="0"/>
              <a:t>: </a:t>
            </a:r>
            <a:br>
              <a:rPr lang="de-DE" sz="3200" dirty="0"/>
            </a:br>
            <a:r>
              <a:rPr lang="de-DE" sz="3200" dirty="0"/>
              <a:t>Lully/</a:t>
            </a:r>
            <a:r>
              <a:rPr lang="de-DE" sz="3200" dirty="0" err="1"/>
              <a:t>Quinault</a:t>
            </a:r>
            <a:r>
              <a:rPr lang="de-DE" sz="3200" dirty="0"/>
              <a:t>: </a:t>
            </a:r>
            <a:br>
              <a:rPr lang="de-DE" sz="3200" dirty="0"/>
            </a:br>
            <a:r>
              <a:rPr lang="de-DE" sz="3200" i="1" dirty="0"/>
              <a:t>Alceste </a:t>
            </a:r>
            <a:r>
              <a:rPr lang="de-DE" sz="3200" i="1" dirty="0" err="1"/>
              <a:t>ou</a:t>
            </a:r>
            <a:r>
              <a:rPr lang="de-DE" sz="3200" i="1" dirty="0"/>
              <a:t> Le Triomphe</a:t>
            </a:r>
            <a:br>
              <a:rPr lang="de-DE" sz="3200" i="1" dirty="0"/>
            </a:br>
            <a:r>
              <a:rPr lang="de-DE" sz="3200" i="1" dirty="0" err="1"/>
              <a:t>d‘Alcide</a:t>
            </a:r>
            <a:br>
              <a:rPr lang="de-DE" sz="3200" i="1" dirty="0"/>
            </a:br>
            <a:r>
              <a:rPr lang="de-DE" sz="3200" dirty="0"/>
              <a:t>4. Akt, 1. Szene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2485BB5-16F3-B907-BE4A-4871FE2C1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2373" y="995362"/>
            <a:ext cx="495015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6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09AE22-B254-BD2B-5192-E3EED9198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98" y="773915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3200" b="1" dirty="0"/>
              <a:t>Klangbeispiel</a:t>
            </a:r>
            <a:r>
              <a:rPr lang="de-DE" sz="3200" dirty="0"/>
              <a:t>: </a:t>
            </a:r>
            <a:br>
              <a:rPr lang="de-DE" sz="3200" dirty="0"/>
            </a:br>
            <a:r>
              <a:rPr lang="de-DE" sz="3200" dirty="0"/>
              <a:t>Lully/</a:t>
            </a:r>
            <a:r>
              <a:rPr lang="de-DE" sz="3200" dirty="0" err="1"/>
              <a:t>Quinault</a:t>
            </a:r>
            <a:r>
              <a:rPr lang="de-DE" sz="3200" dirty="0"/>
              <a:t>: </a:t>
            </a:r>
            <a:r>
              <a:rPr lang="de-DE" sz="3200" i="1" dirty="0"/>
              <a:t>Alceste </a:t>
            </a:r>
            <a:r>
              <a:rPr lang="de-DE" sz="3200" i="1" dirty="0" err="1"/>
              <a:t>ou</a:t>
            </a:r>
            <a:r>
              <a:rPr lang="de-DE" sz="3200" i="1" dirty="0"/>
              <a:t> Le Triomphe</a:t>
            </a:r>
            <a:br>
              <a:rPr lang="de-DE" sz="3200" i="1" dirty="0"/>
            </a:br>
            <a:r>
              <a:rPr lang="de-DE" sz="3200" i="1" dirty="0" err="1"/>
              <a:t>d‘Alcide</a:t>
            </a:r>
            <a:r>
              <a:rPr lang="de-DE" sz="3200" i="1" dirty="0"/>
              <a:t>, </a:t>
            </a:r>
            <a:r>
              <a:rPr lang="de-DE" sz="3200" dirty="0"/>
              <a:t>4. Akt, 2. Szene</a:t>
            </a:r>
          </a:p>
        </p:txBody>
      </p:sp>
      <p:pic>
        <p:nvPicPr>
          <p:cNvPr id="3074" name="Picture 2" descr="Szenenbild des vierten Akts. Partiturausgabe von 1708">
            <a:extLst>
              <a:ext uri="{FF2B5EF4-FFF2-40B4-BE49-F238E27FC236}">
                <a16:creationId xmlns:a16="http://schemas.microsoft.com/office/drawing/2014/main" id="{DCFC7BB4-FE72-BBCB-CC60-9061B5E1FA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19" y="2053701"/>
            <a:ext cx="778647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1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3E5D6-1359-650B-C0D4-CE74F131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02" y="2386958"/>
            <a:ext cx="7886700" cy="1042042"/>
          </a:xfrm>
        </p:spPr>
        <p:txBody>
          <a:bodyPr>
            <a:normAutofit/>
          </a:bodyPr>
          <a:lstStyle/>
          <a:p>
            <a:r>
              <a:rPr lang="de-DE" sz="2600" dirty="0"/>
              <a:t>Ludwig XIV. </a:t>
            </a:r>
            <a:br>
              <a:rPr lang="de-DE" sz="2600" dirty="0"/>
            </a:br>
            <a:r>
              <a:rPr lang="de-DE" sz="2600" dirty="0"/>
              <a:t>1638-1715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79040E3-414A-0054-E327-F40DE1824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9924" y="18000"/>
            <a:ext cx="481407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80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7E00E3-0E1E-9D57-D6C6-A48A4E862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8235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200" b="1" dirty="0"/>
              <a:t>Klangbeispiel</a:t>
            </a:r>
            <a:r>
              <a:rPr lang="de-DE" sz="3200" dirty="0"/>
              <a:t>: </a:t>
            </a:r>
            <a:br>
              <a:rPr lang="de-DE" sz="3200" dirty="0"/>
            </a:br>
            <a:r>
              <a:rPr lang="de-DE" sz="3200" dirty="0"/>
              <a:t>Lully/</a:t>
            </a:r>
            <a:r>
              <a:rPr lang="de-DE" sz="3200" dirty="0" err="1"/>
              <a:t>Quinault</a:t>
            </a:r>
            <a:r>
              <a:rPr lang="de-DE" sz="3200" dirty="0"/>
              <a:t>: </a:t>
            </a:r>
            <a:r>
              <a:rPr lang="de-DE" sz="3200" i="1" dirty="0"/>
              <a:t>Alceste</a:t>
            </a:r>
            <a:r>
              <a:rPr lang="de-DE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de-DE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Le Triomphe </a:t>
            </a:r>
            <a:r>
              <a:rPr lang="de-DE" sz="32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d’Alcide</a:t>
            </a:r>
            <a:br>
              <a:rPr lang="de-DE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4. Akt, 3. Szene</a:t>
            </a:r>
            <a:endParaRPr lang="de-DE" sz="32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D7E0DE7-82CF-6606-DB81-B64CA5752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886" y="2293810"/>
            <a:ext cx="605622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62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7F2AF-3DF6-2ACE-7238-27D345F72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D5D593-E0E8-9B2B-BF8B-8FD42E82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b="1" dirty="0"/>
              <a:t>Oper als </a:t>
            </a:r>
            <a:r>
              <a:rPr lang="de-DE" sz="3200" b="1" dirty="0" err="1"/>
              <a:t>Affektendrama</a:t>
            </a:r>
            <a:r>
              <a:rPr lang="de-DE" sz="3200" b="1" dirty="0"/>
              <a:t> / </a:t>
            </a:r>
            <a:br>
              <a:rPr lang="de-DE" sz="3200" b="1" dirty="0"/>
            </a:br>
            <a:r>
              <a:rPr lang="de-DE" sz="3200" b="1" dirty="0"/>
              <a:t>Affekte und ihre Beherrschung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CA23F6-36F0-6A5E-ECAE-A74F45070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621447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Johann </a:t>
            </a:r>
            <a:r>
              <a:rPr lang="de-DE" sz="2400" dirty="0" err="1">
                <a:effectLst/>
                <a:ea typeface="Calibri" panose="020F0502020204030204" pitchFamily="34" charset="0"/>
              </a:rPr>
              <a:t>Mattheson</a:t>
            </a:r>
            <a:r>
              <a:rPr lang="de-DE" sz="2400" dirty="0">
                <a:effectLst/>
                <a:ea typeface="Calibri" panose="020F0502020204030204" pitchFamily="34" charset="0"/>
              </a:rPr>
              <a:t>: 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Der vollkommene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Capellmeister</a:t>
            </a:r>
            <a:r>
              <a:rPr lang="de-DE" sz="2400" dirty="0">
                <a:effectLst/>
                <a:ea typeface="Calibri" panose="020F0502020204030204" pitchFamily="34" charset="0"/>
              </a:rPr>
              <a:t> (1739):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„Es hat also derjenige, welcher eine Oper mit Melodien versehen will, auf nichts so sehr sein </a:t>
            </a:r>
            <a:r>
              <a:rPr lang="de-DE" sz="2400" dirty="0" err="1">
                <a:effectLst/>
                <a:ea typeface="Calibri" panose="020F0502020204030204" pitchFamily="34" charset="0"/>
              </a:rPr>
              <a:t>Augenmerck</a:t>
            </a:r>
            <a:r>
              <a:rPr lang="de-DE" sz="2400" dirty="0">
                <a:effectLst/>
                <a:ea typeface="Calibri" panose="020F0502020204030204" pitchFamily="34" charset="0"/>
              </a:rPr>
              <a:t> zu richten, als auf die </a:t>
            </a:r>
            <a:r>
              <a:rPr lang="de-DE" sz="2400" dirty="0" err="1">
                <a:effectLst/>
                <a:ea typeface="Calibri" panose="020F0502020204030204" pitchFamily="34" charset="0"/>
              </a:rPr>
              <a:t>lebhaffteste</a:t>
            </a:r>
            <a:r>
              <a:rPr lang="de-DE" sz="2400" dirty="0">
                <a:effectLst/>
                <a:ea typeface="Calibri" panose="020F0502020204030204" pitchFamily="34" charset="0"/>
              </a:rPr>
              <a:t> </a:t>
            </a:r>
            <a:r>
              <a:rPr lang="de-DE" sz="2400" dirty="0" err="1">
                <a:effectLst/>
                <a:ea typeface="Calibri" panose="020F0502020204030204" pitchFamily="34" charset="0"/>
              </a:rPr>
              <a:t>Ausdrückung</a:t>
            </a:r>
            <a:r>
              <a:rPr lang="de-DE" sz="2400" dirty="0">
                <a:effectLst/>
                <a:ea typeface="Calibri" panose="020F0502020204030204" pitchFamily="34" charset="0"/>
              </a:rPr>
              <a:t> der vor­kommen­den </a:t>
            </a:r>
            <a:r>
              <a:rPr lang="de-DE" sz="2400" dirty="0" err="1">
                <a:effectLst/>
                <a:ea typeface="Calibri" panose="020F0502020204030204" pitchFamily="34" charset="0"/>
              </a:rPr>
              <a:t>Leidenschafften</a:t>
            </a:r>
            <a:r>
              <a:rPr lang="de-DE" sz="2400" dirty="0">
                <a:effectLst/>
                <a:ea typeface="Calibri" panose="020F0502020204030204" pitchFamily="34" charset="0"/>
              </a:rPr>
              <a:t>: denn obgleich […] die gewaltige Liebe fast immer der Haupt-</a:t>
            </a:r>
            <a:r>
              <a:rPr lang="de-DE" sz="2400" dirty="0" err="1">
                <a:effectLst/>
                <a:ea typeface="Calibri" panose="020F0502020204030204" pitchFamily="34" charset="0"/>
              </a:rPr>
              <a:t>Affect</a:t>
            </a:r>
            <a:r>
              <a:rPr lang="de-DE" sz="2400" dirty="0">
                <a:effectLst/>
                <a:ea typeface="Calibri" panose="020F0502020204030204" pitchFamily="34" charset="0"/>
              </a:rPr>
              <a:t> ist, so erreget sie doch unfehlbar einen </a:t>
            </a:r>
            <a:r>
              <a:rPr lang="de-DE" sz="2400" dirty="0" err="1">
                <a:effectLst/>
                <a:ea typeface="Calibri" panose="020F0502020204030204" pitchFamily="34" charset="0"/>
              </a:rPr>
              <a:t>Hauffen</a:t>
            </a:r>
            <a:r>
              <a:rPr lang="de-DE" sz="2400" dirty="0">
                <a:effectLst/>
                <a:ea typeface="Calibri" panose="020F0502020204030204" pitchFamily="34" charset="0"/>
              </a:rPr>
              <a:t> Unruhe und Bewe­gungen mit der Eifersucht, Traurigkeit, Hoffnung, Vergnügung, Rache, Wut, Raserei etc. Ich hätte wahrlich </a:t>
            </a:r>
            <a:r>
              <a:rPr lang="de-DE" sz="2400" dirty="0" err="1">
                <a:effectLst/>
                <a:ea typeface="Calibri" panose="020F0502020204030204" pitchFamily="34" charset="0"/>
              </a:rPr>
              <a:t>grosse</a:t>
            </a:r>
            <a:r>
              <a:rPr lang="de-DE" sz="2400" dirty="0">
                <a:effectLst/>
                <a:ea typeface="Calibri" panose="020F0502020204030204" pitchFamily="34" charset="0"/>
              </a:rPr>
              <a:t> Lust den vornehmsten Character einer Oper in der Unruhe selbst zu suchen.“</a:t>
            </a:r>
          </a:p>
        </p:txBody>
      </p:sp>
    </p:spTree>
    <p:extLst>
      <p:ext uri="{BB962C8B-B14F-4D97-AF65-F5344CB8AC3E}">
        <p14:creationId xmlns:p14="http://schemas.microsoft.com/office/powerpoint/2010/main" val="3014995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72566-41A3-B219-07DA-1462C469C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90" y="41065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dirty="0">
                <a:effectLst/>
                <a:latin typeface="+mn-lt"/>
                <a:ea typeface="Calibri" panose="020F0502020204030204" pitchFamily="34" charset="0"/>
              </a:rPr>
              <a:t>Johann Joseph Fux: </a:t>
            </a:r>
            <a:r>
              <a:rPr lang="de-DE" sz="2600" i="1" dirty="0">
                <a:effectLst/>
                <a:latin typeface="+mn-lt"/>
                <a:ea typeface="Calibri" panose="020F0502020204030204" pitchFamily="34" charset="0"/>
              </a:rPr>
              <a:t>Gradus ad </a:t>
            </a:r>
            <a:r>
              <a:rPr lang="de-DE" sz="2600" i="1" dirty="0" err="1">
                <a:effectLst/>
                <a:latin typeface="+mn-lt"/>
                <a:ea typeface="Calibri" panose="020F0502020204030204" pitchFamily="34" charset="0"/>
              </a:rPr>
              <a:t>parnassum</a:t>
            </a:r>
            <a:r>
              <a:rPr lang="de-DE" sz="2600" dirty="0">
                <a:effectLst/>
                <a:latin typeface="+mn-lt"/>
                <a:ea typeface="Calibri" panose="020F0502020204030204" pitchFamily="34" charset="0"/>
              </a:rPr>
              <a:t> (1725)</a:t>
            </a:r>
            <a:endParaRPr lang="de-DE" sz="2600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577215-C537-F382-D494-0C2542511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290" y="1338155"/>
            <a:ext cx="7886700" cy="390736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„Der Zorn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kan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mit einer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hefftigen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Melodie, da die Tone in die Höhe gehen, und wenn solcher sehr groß ist, mit einem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Geschrey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da die Stimme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jähling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steigt, ausgedruckt werden: und dieses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geschiehet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wenn man kleine Noten, die fast immer in die Höhe laufen, nimmt, und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dabey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den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Baß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oft verändert. Es kommt auch hier viel auf den Zustand der erzürnten Person an. Denn wenn es ein König ist, wird er keineswegs ein weibisches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Geschrey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machen: Sondern er wird durch eine seiner Majestät anständige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Ernsthafftigkeit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seine Ungnade zu erkennen geben.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Die Erbarmung will eine klägliche,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manchmahl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unterbrochene Melodie haben,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wobey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man etwas lange Noten, die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mehrentheils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Dissonanzen sind, gebrauchen, und den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Baß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einige Zeit an einem und demselben Ort liegen lassen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kan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Die Furcht verlangt eine erniedrigte Melodie, die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manchmahl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zweifelhafft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und stockend ist.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Die Gewalt wird durch eine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starcke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Melodie, die durchdringend und </a:t>
            </a:r>
            <a:r>
              <a:rPr lang="de-DE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ernsthafft</a:t>
            </a:r>
            <a:r>
              <a:rPr lang="de-DE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ist, ausgedruckt.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509589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F47F1-070F-49DF-8286-844DE798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3429000"/>
            <a:ext cx="7886700" cy="1042042"/>
          </a:xfrm>
        </p:spPr>
        <p:txBody>
          <a:bodyPr>
            <a:noAutofit/>
          </a:bodyPr>
          <a:lstStyle/>
          <a:p>
            <a:r>
              <a:rPr lang="de-DE" sz="3000" b="1" i="1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Phaëton</a:t>
            </a:r>
            <a:r>
              <a:rPr lang="de-DE" sz="3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DE" sz="3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von</a:t>
            </a:r>
            <a:r>
              <a:rPr lang="de-DE" sz="3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Lully und </a:t>
            </a:r>
            <a:r>
              <a:rPr lang="de-DE" sz="30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Quinault</a:t>
            </a:r>
            <a:br>
              <a:rPr lang="de-DE" sz="3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DE" sz="3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nach Ovids </a:t>
            </a:r>
            <a:br>
              <a:rPr lang="de-DE" sz="3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000" i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Metamorphosen</a:t>
            </a:r>
            <a:br>
              <a:rPr lang="de-DE" sz="3000" i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000" i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DE" sz="3000" i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000" b="0" i="0" dirty="0">
                <a:solidFill>
                  <a:srgbClr val="202122"/>
                </a:solidFill>
                <a:effectLst/>
                <a:latin typeface="+mn-lt"/>
              </a:rPr>
              <a:t>Jean Berain: </a:t>
            </a:r>
            <a:br>
              <a:rPr lang="fr-FR" sz="3000" b="0" i="0" dirty="0">
                <a:solidFill>
                  <a:srgbClr val="202122"/>
                </a:solidFill>
                <a:effectLst/>
                <a:latin typeface="+mn-lt"/>
              </a:rPr>
            </a:br>
            <a:r>
              <a:rPr lang="fr-FR" sz="3000" b="0" i="0" dirty="0">
                <a:solidFill>
                  <a:srgbClr val="202122"/>
                </a:solidFill>
                <a:effectLst/>
                <a:latin typeface="+mn-lt"/>
              </a:rPr>
              <a:t>Costume de dieu </a:t>
            </a:r>
            <a:br>
              <a:rPr lang="fr-FR" sz="3000" b="0" i="0" dirty="0">
                <a:solidFill>
                  <a:srgbClr val="202122"/>
                </a:solidFill>
                <a:effectLst/>
                <a:latin typeface="+mn-lt"/>
              </a:rPr>
            </a:br>
            <a:r>
              <a:rPr lang="fr-FR" sz="3000" b="0" i="0" dirty="0">
                <a:solidFill>
                  <a:srgbClr val="202122"/>
                </a:solidFill>
                <a:effectLst/>
                <a:latin typeface="+mn-lt"/>
              </a:rPr>
              <a:t>marin dansant</a:t>
            </a:r>
            <a:br>
              <a:rPr lang="de-DE" sz="3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3200" dirty="0">
              <a:latin typeface="+mn-lt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F2B175F-E5A4-2568-21F1-292AAF8843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18000"/>
            <a:ext cx="555721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417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DA4D8-B876-58F4-029D-8BF86C7A7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8264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i="1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Phaëton</a:t>
            </a:r>
            <a:r>
              <a:rPr lang="de-DE" sz="2600" b="1" i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600" dirty="0" err="1">
                <a:latin typeface="+mn-lt"/>
              </a:rPr>
              <a:t>stüzt</a:t>
            </a:r>
            <a:r>
              <a:rPr lang="de-DE" sz="2600" dirty="0">
                <a:latin typeface="+mn-lt"/>
              </a:rPr>
              <a:t> mit dem Sonnenwagen ab</a:t>
            </a:r>
          </a:p>
        </p:txBody>
      </p:sp>
      <p:pic>
        <p:nvPicPr>
          <p:cNvPr id="13314" name="Picture 2" descr="Xl_avatar">
            <a:extLst>
              <a:ext uri="{FF2B5EF4-FFF2-40B4-BE49-F238E27FC236}">
                <a16:creationId xmlns:a16="http://schemas.microsoft.com/office/drawing/2014/main" id="{2C6BF338-1CEF-4809-CC54-895D8AEDF3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86" y="1690306"/>
            <a:ext cx="672702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228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C87457-53EA-ADDC-31DC-6973009A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14" y="3017894"/>
            <a:ext cx="7886700" cy="1042042"/>
          </a:xfrm>
        </p:spPr>
        <p:txBody>
          <a:bodyPr>
            <a:noAutofit/>
          </a:bodyPr>
          <a:lstStyle/>
          <a:p>
            <a:r>
              <a:rPr lang="fr-FR" sz="3000" b="1" i="0" dirty="0" err="1">
                <a:solidFill>
                  <a:srgbClr val="202122"/>
                </a:solidFill>
                <a:effectLst/>
                <a:latin typeface="+mn-lt"/>
              </a:rPr>
              <a:t>Klangbeispiel</a:t>
            </a:r>
            <a:r>
              <a:rPr lang="fr-FR" sz="3000" b="1" i="0" dirty="0">
                <a:solidFill>
                  <a:srgbClr val="202122"/>
                </a:solidFill>
                <a:effectLst/>
                <a:latin typeface="+mn-lt"/>
              </a:rPr>
              <a:t>:</a:t>
            </a:r>
            <a:r>
              <a:rPr lang="fr-FR" sz="3000" b="0" i="0" dirty="0">
                <a:solidFill>
                  <a:srgbClr val="202122"/>
                </a:solidFill>
                <a:effectLst/>
                <a:latin typeface="+mn-lt"/>
              </a:rPr>
              <a:t> </a:t>
            </a:r>
            <a:br>
              <a:rPr lang="fr-FR" sz="3000" b="0" i="0" dirty="0">
                <a:solidFill>
                  <a:srgbClr val="202122"/>
                </a:solidFill>
                <a:effectLst/>
                <a:latin typeface="+mn-lt"/>
              </a:rPr>
            </a:br>
            <a:r>
              <a:rPr lang="fr-FR" sz="3000" b="0" i="0" dirty="0">
                <a:solidFill>
                  <a:srgbClr val="202122"/>
                </a:solidFill>
                <a:effectLst/>
                <a:latin typeface="+mn-lt"/>
              </a:rPr>
              <a:t>Jean-Baptiste Lully: </a:t>
            </a:r>
            <a:br>
              <a:rPr lang="fr-FR" sz="3000" b="0" i="0" dirty="0">
                <a:solidFill>
                  <a:srgbClr val="202122"/>
                </a:solidFill>
                <a:effectLst/>
                <a:latin typeface="+mn-lt"/>
              </a:rPr>
            </a:br>
            <a:r>
              <a:rPr lang="de-DE" sz="3000" i="1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Phaëton</a:t>
            </a:r>
            <a:br>
              <a:rPr lang="de-DE" sz="3000" i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e-DE" sz="3000" i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4. Akt, Palast des </a:t>
            </a:r>
            <a:br>
              <a:rPr lang="de-DE" sz="3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Sonnengottes</a:t>
            </a:r>
            <a:br>
              <a:rPr lang="de-DE" sz="3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e-DE" sz="3000" b="1" i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000" b="0" i="0" dirty="0">
                <a:solidFill>
                  <a:srgbClr val="202122"/>
                </a:solidFill>
                <a:effectLst/>
                <a:latin typeface="+mn-lt"/>
              </a:rPr>
              <a:t>Jean Berain: Costume du </a:t>
            </a:r>
            <a:br>
              <a:rPr lang="fr-FR" sz="3000" b="0" i="0" dirty="0">
                <a:solidFill>
                  <a:srgbClr val="202122"/>
                </a:solidFill>
                <a:effectLst/>
                <a:latin typeface="+mn-lt"/>
              </a:rPr>
            </a:br>
            <a:r>
              <a:rPr lang="fr-FR" sz="3000" b="0" i="0" dirty="0">
                <a:solidFill>
                  <a:srgbClr val="202122"/>
                </a:solidFill>
                <a:effectLst/>
                <a:latin typeface="+mn-lt"/>
              </a:rPr>
              <a:t>Soleil pour l'acte IV</a:t>
            </a:r>
            <a:endParaRPr lang="de-DE" sz="3000" dirty="0">
              <a:latin typeface="+mn-lt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EC47463-DC7B-25B0-50FA-C7C8C9680D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538" y="0"/>
            <a:ext cx="5277777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580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9C9CF-1152-6B27-684B-28F531938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8" y="1560299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9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Jean-Philipp Rameau </a:t>
            </a:r>
            <a:br>
              <a:rPr lang="de-DE" sz="29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9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1683-1764</a:t>
            </a:r>
            <a:br>
              <a:rPr lang="de-DE" sz="2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2600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FA51F7-7098-4D6A-BFAF-5E680849F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48" y="2761631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i="1" dirty="0">
                <a:effectLst/>
                <a:ea typeface="Calibri" panose="020F0502020204030204" pitchFamily="34" charset="0"/>
              </a:rPr>
              <a:t>Hippolyte et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Aricie</a:t>
            </a:r>
            <a:r>
              <a:rPr lang="de-DE" sz="2400" dirty="0">
                <a:effectLst/>
                <a:ea typeface="Calibri" panose="020F0502020204030204" pitchFamily="34" charset="0"/>
              </a:rPr>
              <a:t> (1733) </a:t>
            </a:r>
          </a:p>
          <a:p>
            <a:pPr marL="0" indent="0">
              <a:buNone/>
            </a:pPr>
            <a:r>
              <a:rPr lang="de-DE" sz="2400" i="1" dirty="0">
                <a:effectLst/>
                <a:ea typeface="Calibri" panose="020F0502020204030204" pitchFamily="34" charset="0"/>
              </a:rPr>
              <a:t>Castor et Pollux</a:t>
            </a:r>
            <a:r>
              <a:rPr lang="de-DE" sz="2400" dirty="0">
                <a:effectLst/>
                <a:ea typeface="Calibri" panose="020F0502020204030204" pitchFamily="34" charset="0"/>
              </a:rPr>
              <a:t> (1737/1754)</a:t>
            </a:r>
          </a:p>
          <a:p>
            <a:pPr marL="0" indent="0">
              <a:buNone/>
            </a:pPr>
            <a:r>
              <a:rPr lang="de-DE" sz="2400" i="1" dirty="0" err="1">
                <a:effectLst/>
                <a:ea typeface="Calibri" panose="020F0502020204030204" pitchFamily="34" charset="0"/>
              </a:rPr>
              <a:t>Dardanus</a:t>
            </a:r>
            <a:r>
              <a:rPr lang="de-DE" sz="2400" dirty="0">
                <a:effectLst/>
                <a:ea typeface="Calibri" panose="020F0502020204030204" pitchFamily="34" charset="0"/>
              </a:rPr>
              <a:t> (1739/1744)</a:t>
            </a:r>
          </a:p>
          <a:p>
            <a:pPr marL="0" indent="0">
              <a:buNone/>
            </a:pPr>
            <a:r>
              <a:rPr lang="de-DE" sz="2400" i="1" dirty="0" err="1">
                <a:ea typeface="Calibri" panose="020F0502020204030204" pitchFamily="34" charset="0"/>
              </a:rPr>
              <a:t>Z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oroastre</a:t>
            </a:r>
            <a:r>
              <a:rPr lang="de-DE" sz="2400" dirty="0">
                <a:effectLst/>
                <a:ea typeface="Calibri" panose="020F0502020204030204" pitchFamily="34" charset="0"/>
              </a:rPr>
              <a:t> (1749/1756)</a:t>
            </a:r>
          </a:p>
          <a:p>
            <a:pPr marL="0" indent="0">
              <a:buNone/>
            </a:pPr>
            <a:r>
              <a:rPr lang="de-DE" sz="2400" i="1" dirty="0" err="1">
                <a:effectLst/>
                <a:ea typeface="Calibri" panose="020F0502020204030204" pitchFamily="34" charset="0"/>
              </a:rPr>
              <a:t>Abaris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ou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Les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Boréades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</a:t>
            </a:r>
            <a:r>
              <a:rPr lang="de-DE" sz="2400" dirty="0">
                <a:effectLst/>
                <a:ea typeface="Calibri" panose="020F0502020204030204" pitchFamily="34" charset="0"/>
              </a:rPr>
              <a:t>(1763)</a:t>
            </a:r>
            <a:endParaRPr lang="de-DE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720353-3E58-1060-8D27-0AB751A42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398" y="189000"/>
            <a:ext cx="4754602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82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A2CC8E-C36B-128E-F3C5-FD5D1363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600" dirty="0"/>
              <a:t>Rameaus Harmonielehre</a:t>
            </a:r>
          </a:p>
        </p:txBody>
      </p:sp>
      <p:pic>
        <p:nvPicPr>
          <p:cNvPr id="5122" name="Picture 2" descr="Rameau Traité de l'harmonie 1722 édition originale">
            <a:extLst>
              <a:ext uri="{FF2B5EF4-FFF2-40B4-BE49-F238E27FC236}">
                <a16:creationId xmlns:a16="http://schemas.microsoft.com/office/drawing/2014/main" id="{3351C760-0A8F-795D-04D7-13E5BC4BAA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00" y="190690"/>
            <a:ext cx="4696172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ean-Philippe Rameau: &quot;Traité de l'harmonie&quot; - Vater der Harmonielehre">
            <a:extLst>
              <a:ext uri="{FF2B5EF4-FFF2-40B4-BE49-F238E27FC236}">
                <a16:creationId xmlns:a16="http://schemas.microsoft.com/office/drawing/2014/main" id="{5EC9E697-1F3F-90BE-260D-F4B8D7DE3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2626"/>
            <a:ext cx="44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150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CFBE2-DA9D-C511-4166-8736CF4E6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152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dirty="0"/>
              <a:t>Jean-Philipp Rameau: </a:t>
            </a:r>
            <a:r>
              <a:rPr lang="de-DE" sz="2600" i="1" dirty="0"/>
              <a:t>Castor et Pollux</a:t>
            </a:r>
            <a:r>
              <a:rPr lang="de-DE" sz="2600" dirty="0"/>
              <a:t>. </a:t>
            </a:r>
            <a:r>
              <a:rPr lang="de-DE" sz="2600" dirty="0" err="1"/>
              <a:t>Tragédie</a:t>
            </a:r>
            <a:r>
              <a:rPr lang="de-DE" sz="2600" dirty="0"/>
              <a:t> (1737)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8DCB6A1-D354-F457-8453-757DE735D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298" y="1754314"/>
            <a:ext cx="832740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41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0665F-CCFD-B7F2-ABA7-62C057D14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83" y="4550387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3000" b="1" dirty="0"/>
              <a:t>Klangbeispiel: </a:t>
            </a:r>
            <a:br>
              <a:rPr lang="de-DE" sz="3000" b="1" dirty="0"/>
            </a:br>
            <a:r>
              <a:rPr lang="de-DE" sz="3000" dirty="0"/>
              <a:t>Jean-Philipp</a:t>
            </a:r>
            <a:r>
              <a:rPr lang="de-DE" sz="3000" b="1" dirty="0"/>
              <a:t> </a:t>
            </a:r>
            <a:r>
              <a:rPr lang="de-DE" sz="3000" dirty="0"/>
              <a:t>Rameau: </a:t>
            </a:r>
            <a:r>
              <a:rPr lang="de-DE" sz="3000" i="1" dirty="0"/>
              <a:t>Castor et Pollux</a:t>
            </a:r>
            <a:r>
              <a:rPr lang="de-DE" sz="3000" dirty="0"/>
              <a:t>, 4. Akt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75CE6BB-08E4-A4B8-9D17-C687366D9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5388" y="-4536758"/>
            <a:ext cx="6097388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1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6A43A-6B1D-CE51-690A-1B263EF00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3984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dirty="0"/>
              <a:t>Ludwig XIV. als Feldherr</a:t>
            </a:r>
          </a:p>
        </p:txBody>
      </p:sp>
      <p:pic>
        <p:nvPicPr>
          <p:cNvPr id="8194" name="Picture 2" descr="Ludwig XIV: Wie der Sonnenkönig Europas Erde verbrannte - WELT">
            <a:extLst>
              <a:ext uri="{FF2B5EF4-FFF2-40B4-BE49-F238E27FC236}">
                <a16:creationId xmlns:a16="http://schemas.microsoft.com/office/drawing/2014/main" id="{97A68073-A682-BAC3-4F17-78BF112F4D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0" y="1736026"/>
            <a:ext cx="83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681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CD1BB-BCCA-3D0D-99EC-B5FA17566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09BBB5-8985-0A6B-88EB-6A21143F6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507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6A3E4-C77E-C9A4-F593-5718656CE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Der großzügige Türke aus </a:t>
            </a:r>
            <a:r>
              <a:rPr lang="de-DE" dirty="0" err="1"/>
              <a:t>Les</a:t>
            </a:r>
            <a:r>
              <a:rPr lang="de-DE"/>
              <a:t> Indes</a:t>
            </a: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27F4E1C-A300-A864-13AA-96BA3A9BA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1240" y="2595563"/>
            <a:ext cx="5154570" cy="39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00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09584-7785-CA97-7AF5-E1943EDF5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Les</a:t>
            </a:r>
            <a:r>
              <a:rPr lang="de-DE" dirty="0"/>
              <a:t> Indes galante</a:t>
            </a:r>
          </a:p>
        </p:txBody>
      </p:sp>
      <p:pic>
        <p:nvPicPr>
          <p:cNvPr id="9218" name="Picture 2" descr="Les Indes Galantes, opéra-ballet de Rameau (1735) | BnF Essentiels">
            <a:extLst>
              <a:ext uri="{FF2B5EF4-FFF2-40B4-BE49-F238E27FC236}">
                <a16:creationId xmlns:a16="http://schemas.microsoft.com/office/drawing/2014/main" id="{B956BA22-6FC2-1A44-D0F9-1C0CBD4637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595563"/>
            <a:ext cx="7813674" cy="39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104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CD715-771C-3CA2-7E84-904527CB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8589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600" b="1" i="0" dirty="0">
                <a:effectLst/>
                <a:latin typeface="+mn-lt"/>
              </a:rPr>
              <a:t>Versailles</a:t>
            </a:r>
            <a:r>
              <a:rPr lang="de-DE" sz="2600" b="0" i="0" dirty="0">
                <a:effectLst/>
                <a:latin typeface="+mn-lt"/>
              </a:rPr>
              <a:t>: für die königliche Familie sowie </a:t>
            </a:r>
            <a:br>
              <a:rPr lang="de-DE" sz="2600" b="0" i="0" dirty="0">
                <a:effectLst/>
                <a:latin typeface="+mn-lt"/>
              </a:rPr>
            </a:br>
            <a:r>
              <a:rPr lang="de-DE" sz="2600" b="0" i="0" dirty="0">
                <a:effectLst/>
                <a:latin typeface="+mn-lt"/>
              </a:rPr>
              <a:t>rund 1000 Adelige gibt es rund 350 Räume, </a:t>
            </a:r>
            <a:br>
              <a:rPr lang="de-DE" sz="2600" b="0" i="0" dirty="0">
                <a:effectLst/>
                <a:latin typeface="+mn-lt"/>
              </a:rPr>
            </a:br>
            <a:r>
              <a:rPr lang="de-DE" sz="2600" b="0" i="0" dirty="0">
                <a:effectLst/>
                <a:latin typeface="+mn-lt"/>
              </a:rPr>
              <a:t>teils sind dies Dachkammern</a:t>
            </a:r>
            <a:endParaRPr lang="de-DE" sz="2600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2EC392-EDA8-73BF-034C-47A4FAD34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EA64CC-9E0C-01A2-3607-CB2DF022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51" y="1730498"/>
            <a:ext cx="756788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97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8E8D8-D8A6-F93D-6AC5-01A1AB3C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709907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dirty="0"/>
              <a:t>Spiegelsaal in Versailles</a:t>
            </a:r>
          </a:p>
        </p:txBody>
      </p:sp>
      <p:pic>
        <p:nvPicPr>
          <p:cNvPr id="3074" name="Picture 2" descr="Spiegelsaal von Versailles – Wikipedia">
            <a:extLst>
              <a:ext uri="{FF2B5EF4-FFF2-40B4-BE49-F238E27FC236}">
                <a16:creationId xmlns:a16="http://schemas.microsoft.com/office/drawing/2014/main" id="{E0766A1F-C284-0192-C4A0-599B252520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96" y="1626298"/>
            <a:ext cx="7591207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244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65A9B-635D-18B6-0CE8-F5130D21F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5740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dirty="0"/>
              <a:t>Tanz im vierten Schlafzimmer </a:t>
            </a:r>
            <a:br>
              <a:rPr lang="de-DE" sz="2600" dirty="0"/>
            </a:br>
            <a:r>
              <a:rPr lang="de-DE" sz="2600" dirty="0"/>
              <a:t>der königlichen Familie von Ludwig XIV.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7B9A227-1287-F6A4-0DCC-B19F408CD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8571" y="1699450"/>
            <a:ext cx="647339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67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619705-FFDD-A1CE-AA02-F069779FD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1619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dirty="0" err="1"/>
              <a:t>Cinquieme</a:t>
            </a:r>
            <a:r>
              <a:rPr lang="de-DE" sz="2600" dirty="0"/>
              <a:t> Chambre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901FE6-22A2-305A-975D-DF70FA810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0C4ED5E-5DB5-21FA-02BF-B50148CFC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590" y="1528717"/>
            <a:ext cx="649325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67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86859-601E-5783-20D2-DAFA945C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699653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600" i="1" dirty="0" err="1"/>
              <a:t>Les</a:t>
            </a:r>
            <a:r>
              <a:rPr lang="de-DE" sz="2600" i="1" dirty="0"/>
              <a:t> </a:t>
            </a:r>
            <a:r>
              <a:rPr lang="de-DE" sz="2600" i="1" dirty="0" err="1"/>
              <a:t>Plaisirs</a:t>
            </a:r>
            <a:r>
              <a:rPr lang="de-DE" sz="2600" i="1" dirty="0"/>
              <a:t> de </a:t>
            </a:r>
            <a:r>
              <a:rPr lang="de-DE" sz="2600" i="1" dirty="0" err="1"/>
              <a:t>l‘Isle</a:t>
            </a:r>
            <a:r>
              <a:rPr lang="de-DE" sz="2600" i="1" dirty="0"/>
              <a:t> </a:t>
            </a:r>
            <a:r>
              <a:rPr lang="de-DE" sz="2600" i="1" dirty="0" err="1"/>
              <a:t>Enchantée</a:t>
            </a:r>
            <a:br>
              <a:rPr lang="de-DE" sz="2600" i="1" dirty="0"/>
            </a:br>
            <a:r>
              <a:rPr lang="de-DE" sz="2600" dirty="0"/>
              <a:t>Schlosspark in Versailles 1683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D74589-F3E2-2210-16D9-772B2EDFD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BED928-076A-BFE5-5ED6-1BD689B8D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4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59461-AA8D-93FB-11C5-C3F110950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109E5AE-663B-06CC-E01D-E1108E8AF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75" y="1404851"/>
            <a:ext cx="904332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0494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914</Words>
  <Application>Microsoft Office PowerPoint</Application>
  <PresentationFormat>Bildschirmpräsentation (4:3)</PresentationFormat>
  <Paragraphs>53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32</vt:i4>
      </vt:variant>
    </vt:vector>
  </HeadingPairs>
  <TitlesOfParts>
    <vt:vector size="44" baseType="lpstr">
      <vt:lpstr>Arial</vt:lpstr>
      <vt:lpstr>Brandon Grotesque Bold</vt:lpstr>
      <vt:lpstr>Brandon Grotesque Light</vt:lpstr>
      <vt:lpstr>Brandon Grotesque Medium</vt:lpstr>
      <vt:lpstr>Brandon Grotesque Regular</vt:lpstr>
      <vt:lpstr>Calibri</vt:lpstr>
      <vt:lpstr>Calibri Light</vt:lpstr>
      <vt:lpstr>Times New Roman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Ludwig XIV.  1638-1715</vt:lpstr>
      <vt:lpstr>Ludwig XIV. als Feldherr</vt:lpstr>
      <vt:lpstr>Versailles: für die königliche Familie sowie  rund 1000 Adelige gibt es rund 350 Räume,  teils sind dies Dachkammern</vt:lpstr>
      <vt:lpstr>Spiegelsaal in Versailles</vt:lpstr>
      <vt:lpstr>Tanz im vierten Schlafzimmer  der königlichen Familie von Ludwig XIV.</vt:lpstr>
      <vt:lpstr>Cinquieme Chambre</vt:lpstr>
      <vt:lpstr>Les Plaisirs de l‘Isle Enchantée Schlosspark in Versailles 1683</vt:lpstr>
      <vt:lpstr>PowerPoint-Präsentation</vt:lpstr>
      <vt:lpstr>Oper als Repräsentationskunst /  Politische Indienstnahme der Oper</vt:lpstr>
      <vt:lpstr>Johann Gottfried Walther: Musicalisches Lexicon (1732) über Jean-Baptiste Lully (1632-1697)</vt:lpstr>
      <vt:lpstr>Jean-Baptiste Lully: Ballet de la Nuit  1653 Kostüm der Nacht getanzt von Ludwig XIV.</vt:lpstr>
      <vt:lpstr>Der tanzende Sonnenkönig </vt:lpstr>
      <vt:lpstr>Jean-Baptiste Lully: La Pricesse d‘Elide, Text: Molière 1664 im Schlosspark von Versailles, Bühnenbild: Carlo Vigarani</vt:lpstr>
      <vt:lpstr>Lully und Molière: Le Bourgeois gentilhomme (1670) Monsieur Jourdain / Türkenszene</vt:lpstr>
      <vt:lpstr>Klangbeispiel:  Molière und Lully: Le Bourgeois gentilhomme</vt:lpstr>
      <vt:lpstr>Lully und Philippe Quinault  Tragédie en musique </vt:lpstr>
      <vt:lpstr>Klangbeispiel:  Lully/Quinault:  Alceste ou Le Triomphe d‘Alcide 4. Akt, 1. Szene</vt:lpstr>
      <vt:lpstr>Klangbeispiel:  Lully/Quinault: Alceste ou Le Triomphe d‘Alcide, 4. Akt, 2. Szene</vt:lpstr>
      <vt:lpstr>Klangbeispiel:  Lully/Quinault: Alceste ou Le Triomphe d’Alcide 4. Akt, 3. Szene</vt:lpstr>
      <vt:lpstr>Oper als Affektendrama /  Affekte und ihre Beherrschung</vt:lpstr>
      <vt:lpstr>Johann Joseph Fux: Gradus ad parnassum (1725)</vt:lpstr>
      <vt:lpstr>Phaëton  von Lully und Quinault   nach Ovids  Metamorphosen   Jean Berain:  Costume de dieu  marin dansant </vt:lpstr>
      <vt:lpstr>Phaëton stüzt mit dem Sonnenwagen ab</vt:lpstr>
      <vt:lpstr>Klangbeispiel:  Jean-Baptiste Lully:  Phaëton  4. Akt, Palast des  Sonnengottes  Jean Berain: Costume du  Soleil pour l'acte IV</vt:lpstr>
      <vt:lpstr>Jean-Philipp Rameau  1683-1764 </vt:lpstr>
      <vt:lpstr>Rameaus Harmonielehre</vt:lpstr>
      <vt:lpstr>Jean-Philipp Rameau: Castor et Pollux. Tragédie (1737)</vt:lpstr>
      <vt:lpstr>Klangbeispiel:  Jean-Philipp Rameau: Castor et Pollux, 4. Akt</vt:lpstr>
      <vt:lpstr>PowerPoint-Präsentation</vt:lpstr>
      <vt:lpstr>Der großzügige Türke aus Les Indes</vt:lpstr>
      <vt:lpstr>Les Indes galante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Rode-Breymann</cp:lastModifiedBy>
  <cp:revision>15</cp:revision>
  <dcterms:created xsi:type="dcterms:W3CDTF">2024-10-17T15:33:41Z</dcterms:created>
  <dcterms:modified xsi:type="dcterms:W3CDTF">2025-05-25T16:43:14Z</dcterms:modified>
</cp:coreProperties>
</file>