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30"/>
  </p:notesMasterIdLst>
  <p:sldIdLst>
    <p:sldId id="260" r:id="rId5"/>
    <p:sldId id="304" r:id="rId6"/>
    <p:sldId id="305" r:id="rId7"/>
    <p:sldId id="307" r:id="rId8"/>
    <p:sldId id="306" r:id="rId9"/>
    <p:sldId id="309" r:id="rId10"/>
    <p:sldId id="312" r:id="rId11"/>
    <p:sldId id="310" r:id="rId12"/>
    <p:sldId id="311" r:id="rId13"/>
    <p:sldId id="313" r:id="rId14"/>
    <p:sldId id="314" r:id="rId15"/>
    <p:sldId id="315" r:id="rId16"/>
    <p:sldId id="317" r:id="rId17"/>
    <p:sldId id="318" r:id="rId18"/>
    <p:sldId id="319" r:id="rId19"/>
    <p:sldId id="320" r:id="rId20"/>
    <p:sldId id="321" r:id="rId21"/>
    <p:sldId id="322" r:id="rId22"/>
    <p:sldId id="324" r:id="rId23"/>
    <p:sldId id="325" r:id="rId24"/>
    <p:sldId id="323" r:id="rId25"/>
    <p:sldId id="326" r:id="rId26"/>
    <p:sldId id="328" r:id="rId27"/>
    <p:sldId id="327" r:id="rId28"/>
    <p:sldId id="329" r:id="rId2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304"/>
            <p14:sldId id="305"/>
            <p14:sldId id="307"/>
            <p14:sldId id="306"/>
            <p14:sldId id="309"/>
            <p14:sldId id="312"/>
            <p14:sldId id="310"/>
            <p14:sldId id="311"/>
            <p14:sldId id="313"/>
            <p14:sldId id="314"/>
            <p14:sldId id="315"/>
            <p14:sldId id="317"/>
            <p14:sldId id="318"/>
            <p14:sldId id="319"/>
            <p14:sldId id="320"/>
            <p14:sldId id="321"/>
            <p14:sldId id="322"/>
            <p14:sldId id="324"/>
            <p14:sldId id="325"/>
            <p14:sldId id="323"/>
            <p14:sldId id="326"/>
            <p14:sldId id="328"/>
            <p14:sldId id="327"/>
            <p14:sldId id="329"/>
          </p14:sldIdLst>
        </p14:section>
        <p14:section name="Abschnitt ohne Titel" id="{4C10D232-A8AE-427E-B4EE-B341B003519B}">
          <p14:sldIdLst/>
        </p14:section>
        <p14:section name="Abschnitt ohne Titel" id="{C464A0A4-E9EC-438F-B5E0-9D92C98D0DB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73" autoAdjust="0"/>
    <p:restoredTop sz="94660" autoAdjust="0"/>
  </p:normalViewPr>
  <p:slideViewPr>
    <p:cSldViewPr snapToGrid="0" showGuides="1">
      <p:cViewPr varScale="1">
        <p:scale>
          <a:sx n="105" d="100"/>
          <a:sy n="105" d="100"/>
        </p:scale>
        <p:origin x="108" y="7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18.05.2025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18.05.2025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18.05.2025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18.05.2025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18.05.2025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18.05.2025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18.05.2025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18.05.2025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18.05.2025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18.05.2025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18.05.2025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18.05.2025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18.05.2025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18.05.2025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18.05.2025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18.05.2025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18.05.2025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18.05.2025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18.05.2025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18.05.2025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18.05.2025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18.05.2025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18.05.2025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18.05.2025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18.05.2025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18.05.2025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18.05.2025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18.05.2025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2" name="Textfeld 21"/>
          <p:cNvSpPr txBox="1"/>
          <p:nvPr/>
        </p:nvSpPr>
        <p:spPr>
          <a:xfrm rot="21000000">
            <a:off x="605990" y="3809114"/>
            <a:ext cx="6480720"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3000" dirty="0">
                <a:solidFill>
                  <a:prstClr val="white"/>
                </a:solidFill>
                <a:latin typeface="Brandon Grotesque Light" panose="020B0303020203060202" pitchFamily="34" charset="0"/>
              </a:rPr>
              <a:t>19. Mai 2025: Musik – Krieg – Frieden </a:t>
            </a:r>
            <a:endParaRPr kumimoji="0" lang="de-DE" sz="3000" b="0" i="0" u="none" strike="noStrike" kern="1200" cap="none" spc="0" normalizeH="0" baseline="0" noProof="0" dirty="0">
              <a:ln>
                <a:noFill/>
              </a:ln>
              <a:solidFill>
                <a:prstClr val="white"/>
              </a:solidFill>
              <a:effectLst/>
              <a:uLnTx/>
              <a:uFillTx/>
              <a:latin typeface="Brandon Grotesque Light" panose="020B0303020203060202" pitchFamily="34" charset="0"/>
              <a:ea typeface="+mn-ea"/>
              <a:cs typeface="+mn-cs"/>
            </a:endParaRP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4B89A-9674-4F4A-AF17-82F637875C77}"/>
              </a:ext>
            </a:extLst>
          </p:cNvPr>
          <p:cNvSpPr>
            <a:spLocks noGrp="1"/>
          </p:cNvSpPr>
          <p:nvPr>
            <p:ph type="title"/>
          </p:nvPr>
        </p:nvSpPr>
        <p:spPr>
          <a:xfrm>
            <a:off x="3977640" y="4516816"/>
            <a:ext cx="7886700" cy="1042042"/>
          </a:xfrm>
        </p:spPr>
        <p:txBody>
          <a:bodyPr>
            <a:normAutofit fontScale="90000"/>
          </a:bodyPr>
          <a:lstStyle/>
          <a:p>
            <a:r>
              <a:rPr lang="de-DE" sz="3000" b="1" dirty="0">
                <a:effectLst/>
                <a:latin typeface="+mn-lt"/>
                <a:ea typeface="Times New Roman" panose="02020603050405020304" pitchFamily="18" charset="0"/>
              </a:rPr>
              <a:t>Klangbeispiel: </a:t>
            </a:r>
            <a:br>
              <a:rPr lang="de-DE" sz="3000" b="1" dirty="0">
                <a:effectLst/>
                <a:latin typeface="+mn-lt"/>
                <a:ea typeface="Times New Roman" panose="02020603050405020304" pitchFamily="18" charset="0"/>
              </a:rPr>
            </a:br>
            <a:r>
              <a:rPr lang="de-DE" sz="3000" dirty="0">
                <a:effectLst/>
                <a:latin typeface="+mn-lt"/>
                <a:ea typeface="Times New Roman" panose="02020603050405020304" pitchFamily="18" charset="0"/>
              </a:rPr>
              <a:t>Johann Hermann</a:t>
            </a:r>
            <a:r>
              <a:rPr lang="de-DE" sz="3000" b="1" dirty="0">
                <a:effectLst/>
                <a:latin typeface="+mn-lt"/>
                <a:ea typeface="Times New Roman" panose="02020603050405020304" pitchFamily="18" charset="0"/>
              </a:rPr>
              <a:t> </a:t>
            </a:r>
            <a:r>
              <a:rPr lang="de-DE" sz="3000" dirty="0">
                <a:effectLst/>
                <a:latin typeface="+mn-lt"/>
                <a:ea typeface="Times New Roman" panose="02020603050405020304" pitchFamily="18" charset="0"/>
              </a:rPr>
              <a:t>Schein </a:t>
            </a:r>
            <a:br>
              <a:rPr lang="de-DE" sz="3000" dirty="0">
                <a:effectLst/>
                <a:latin typeface="+mn-lt"/>
                <a:ea typeface="Times New Roman" panose="02020603050405020304" pitchFamily="18" charset="0"/>
              </a:rPr>
            </a:br>
            <a:r>
              <a:rPr lang="de-DE" sz="3000" dirty="0">
                <a:effectLst/>
                <a:latin typeface="+mn-lt"/>
                <a:ea typeface="Times New Roman" panose="02020603050405020304" pitchFamily="18" charset="0"/>
              </a:rPr>
              <a:t>1586-1630</a:t>
            </a:r>
            <a:br>
              <a:rPr lang="de-DE" sz="3000" dirty="0">
                <a:effectLst/>
                <a:latin typeface="+mn-lt"/>
                <a:ea typeface="Times New Roman" panose="02020603050405020304" pitchFamily="18" charset="0"/>
              </a:rPr>
            </a:br>
            <a:r>
              <a:rPr lang="de-DE" sz="3000" i="1" dirty="0">
                <a:effectLst/>
                <a:latin typeface="+mn-lt"/>
                <a:ea typeface="Times New Roman" panose="02020603050405020304" pitchFamily="18" charset="0"/>
              </a:rPr>
              <a:t>Wende dich, Herr</a:t>
            </a:r>
            <a:r>
              <a:rPr lang="de-DE" sz="3000" dirty="0">
                <a:effectLst/>
                <a:latin typeface="+mn-lt"/>
                <a:ea typeface="Times New Roman" panose="02020603050405020304" pitchFamily="18" charset="0"/>
              </a:rPr>
              <a:t> </a:t>
            </a:r>
            <a:br>
              <a:rPr lang="de-DE" sz="3000" dirty="0">
                <a:effectLst/>
                <a:latin typeface="+mn-lt"/>
                <a:ea typeface="Times New Roman" panose="02020603050405020304" pitchFamily="18" charset="0"/>
              </a:rPr>
            </a:br>
            <a:r>
              <a:rPr lang="de-DE" sz="3000" dirty="0">
                <a:effectLst/>
                <a:latin typeface="+mn-lt"/>
                <a:ea typeface="Times New Roman" panose="02020603050405020304" pitchFamily="18" charset="0"/>
              </a:rPr>
              <a:t>aus: </a:t>
            </a:r>
            <a:r>
              <a:rPr lang="de-DE" sz="3000" i="1" dirty="0">
                <a:effectLst/>
                <a:latin typeface="+mn-lt"/>
                <a:ea typeface="Times New Roman" panose="02020603050405020304" pitchFamily="18" charset="0"/>
              </a:rPr>
              <a:t>Israels Brünnlein</a:t>
            </a:r>
            <a:endParaRPr lang="de-DE" sz="3000" i="1" dirty="0">
              <a:latin typeface="+mn-lt"/>
            </a:endParaRPr>
          </a:p>
        </p:txBody>
      </p:sp>
      <p:pic>
        <p:nvPicPr>
          <p:cNvPr id="7170" name="Picture 2">
            <a:extLst>
              <a:ext uri="{FF2B5EF4-FFF2-40B4-BE49-F238E27FC236}">
                <a16:creationId xmlns:a16="http://schemas.microsoft.com/office/drawing/2014/main" id="{41D8AA4B-0CE3-30E3-A103-FA89E94288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23530"/>
            <a:ext cx="3356492" cy="5040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Johann Hermann Schein : Israelsbrünnlein: Johann Hermann Schein,  Hans-Christoph Rademann, Dresden Chamber Choir, Monika Frimmer, soprano,  Kerstin Klein, soprano, Kai Wessel, alto: Amazon.fr: CD et Vinyles}">
            <a:extLst>
              <a:ext uri="{FF2B5EF4-FFF2-40B4-BE49-F238E27FC236}">
                <a16:creationId xmlns:a16="http://schemas.microsoft.com/office/drawing/2014/main" id="{A99046CB-6532-4A09-4CDA-B0E994B9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640" y="-1836677"/>
            <a:ext cx="540000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346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CEEE4-50A7-FA8C-34E5-C5E93B501CB2}"/>
              </a:ext>
            </a:extLst>
          </p:cNvPr>
          <p:cNvSpPr>
            <a:spLocks noGrp="1"/>
          </p:cNvSpPr>
          <p:nvPr>
            <p:ph type="title"/>
          </p:nvPr>
        </p:nvSpPr>
        <p:spPr/>
        <p:txBody>
          <a:bodyPr>
            <a:noAutofit/>
          </a:bodyPr>
          <a:lstStyle/>
          <a:p>
            <a:r>
              <a:rPr lang="de-DE" sz="2200" b="0" i="0" dirty="0">
                <a:solidFill>
                  <a:srgbClr val="111111"/>
                </a:solidFill>
                <a:effectLst/>
                <a:latin typeface="+mn-lt"/>
              </a:rPr>
              <a:t>Augsburg: „Einzug zu Augsburg Ihro </a:t>
            </a:r>
            <a:r>
              <a:rPr lang="de-DE" sz="2200" b="0" i="0" dirty="0" err="1">
                <a:solidFill>
                  <a:srgbClr val="111111"/>
                </a:solidFill>
                <a:effectLst/>
                <a:latin typeface="+mn-lt"/>
              </a:rPr>
              <a:t>Königl</a:t>
            </a:r>
            <a:r>
              <a:rPr lang="de-DE" sz="2200" b="0" i="0" dirty="0">
                <a:solidFill>
                  <a:srgbClr val="111111"/>
                </a:solidFill>
                <a:effectLst/>
                <a:latin typeface="+mn-lt"/>
              </a:rPr>
              <a:t>. </a:t>
            </a:r>
            <a:r>
              <a:rPr lang="de-DE" sz="2200" b="0" i="0" dirty="0" err="1">
                <a:solidFill>
                  <a:srgbClr val="111111"/>
                </a:solidFill>
                <a:effectLst/>
                <a:latin typeface="+mn-lt"/>
              </a:rPr>
              <a:t>Maj</a:t>
            </a:r>
            <a:r>
              <a:rPr lang="de-DE" sz="2200" b="0" i="0" dirty="0">
                <a:solidFill>
                  <a:srgbClr val="111111"/>
                </a:solidFill>
                <a:effectLst/>
                <a:latin typeface="+mn-lt"/>
              </a:rPr>
              <a:t>. </a:t>
            </a:r>
            <a:r>
              <a:rPr lang="de-DE" sz="2200" b="0" i="0" dirty="0" err="1">
                <a:solidFill>
                  <a:srgbClr val="111111"/>
                </a:solidFill>
                <a:effectLst/>
                <a:latin typeface="+mn-lt"/>
              </a:rPr>
              <a:t>Gustavi</a:t>
            </a:r>
            <a:r>
              <a:rPr lang="de-DE" sz="2200" b="0" i="0" dirty="0">
                <a:solidFill>
                  <a:srgbClr val="111111"/>
                </a:solidFill>
                <a:effectLst/>
                <a:latin typeface="+mn-lt"/>
              </a:rPr>
              <a:t> Adolphi wie solcher A. 1632 den 24. April geschehen“. Gustav Adolph zieht mit seinem Heer durch das Jakober Tor in die Stadt ein und wird dort von einer protestantischen Abordnung empfangen</a:t>
            </a:r>
            <a:br>
              <a:rPr lang="de-DE" sz="2200" b="0" i="0" dirty="0">
                <a:solidFill>
                  <a:srgbClr val="111111"/>
                </a:solidFill>
                <a:effectLst/>
                <a:latin typeface="+mn-lt"/>
              </a:rPr>
            </a:br>
            <a:endParaRPr lang="de-DE" sz="2200" dirty="0">
              <a:latin typeface="+mn-lt"/>
            </a:endParaRPr>
          </a:p>
        </p:txBody>
      </p:sp>
      <p:pic>
        <p:nvPicPr>
          <p:cNvPr id="4" name="Inhaltsplatzhalter 3">
            <a:extLst>
              <a:ext uri="{FF2B5EF4-FFF2-40B4-BE49-F238E27FC236}">
                <a16:creationId xmlns:a16="http://schemas.microsoft.com/office/drawing/2014/main" id="{F2A0BFED-C3FD-933E-0EEF-80A06C22F905}"/>
              </a:ext>
            </a:extLst>
          </p:cNvPr>
          <p:cNvPicPr>
            <a:picLocks noGrp="1" noChangeAspect="1"/>
          </p:cNvPicPr>
          <p:nvPr>
            <p:ph idx="1"/>
          </p:nvPr>
        </p:nvPicPr>
        <p:blipFill>
          <a:blip r:embed="rId2"/>
          <a:stretch>
            <a:fillRect/>
          </a:stretch>
        </p:blipFill>
        <p:spPr>
          <a:xfrm>
            <a:off x="423089" y="2446893"/>
            <a:ext cx="8297821" cy="4320000"/>
          </a:xfrm>
          <a:prstGeom prst="rect">
            <a:avLst/>
          </a:prstGeom>
        </p:spPr>
      </p:pic>
    </p:spTree>
    <p:extLst>
      <p:ext uri="{BB962C8B-B14F-4D97-AF65-F5344CB8AC3E}">
        <p14:creationId xmlns:p14="http://schemas.microsoft.com/office/powerpoint/2010/main" val="366285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864B4-C6C9-2A69-97AE-BF02C51ECF10}"/>
              </a:ext>
            </a:extLst>
          </p:cNvPr>
          <p:cNvSpPr>
            <a:spLocks noGrp="1"/>
          </p:cNvSpPr>
          <p:nvPr>
            <p:ph type="title"/>
          </p:nvPr>
        </p:nvSpPr>
        <p:spPr>
          <a:xfrm>
            <a:off x="774010" y="1075667"/>
            <a:ext cx="7886700" cy="1042042"/>
          </a:xfrm>
        </p:spPr>
        <p:txBody>
          <a:bodyPr>
            <a:normAutofit fontScale="90000"/>
          </a:bodyPr>
          <a:lstStyle/>
          <a:p>
            <a:pPr algn="ctr"/>
            <a:r>
              <a:rPr lang="de-DE" sz="3000" b="1" dirty="0">
                <a:effectLst/>
                <a:latin typeface="+mn-lt"/>
                <a:ea typeface="Times New Roman" panose="02020603050405020304" pitchFamily="18" charset="0"/>
              </a:rPr>
              <a:t>Klangbeispiel:</a:t>
            </a:r>
            <a:r>
              <a:rPr lang="de-DE" sz="3000" dirty="0">
                <a:effectLst/>
                <a:latin typeface="+mn-lt"/>
                <a:ea typeface="Times New Roman" panose="02020603050405020304" pitchFamily="18" charset="0"/>
              </a:rPr>
              <a:t> </a:t>
            </a:r>
            <a:br>
              <a:rPr lang="de-DE" sz="3000" dirty="0">
                <a:effectLst/>
                <a:latin typeface="+mn-lt"/>
                <a:ea typeface="Times New Roman" panose="02020603050405020304" pitchFamily="18" charset="0"/>
              </a:rPr>
            </a:br>
            <a:r>
              <a:rPr lang="de-DE" sz="3000" dirty="0">
                <a:effectLst/>
                <a:latin typeface="+mn-lt"/>
                <a:ea typeface="Times New Roman" panose="02020603050405020304" pitchFamily="18" charset="0"/>
              </a:rPr>
              <a:t>Johann Hermann</a:t>
            </a:r>
            <a:r>
              <a:rPr lang="de-DE" sz="3000" b="1" dirty="0">
                <a:effectLst/>
                <a:latin typeface="+mn-lt"/>
                <a:ea typeface="Times New Roman" panose="02020603050405020304" pitchFamily="18" charset="0"/>
              </a:rPr>
              <a:t> </a:t>
            </a:r>
            <a:r>
              <a:rPr lang="de-DE" sz="3000" dirty="0">
                <a:effectLst/>
                <a:latin typeface="+mn-lt"/>
                <a:ea typeface="Times New Roman" panose="02020603050405020304" pitchFamily="18" charset="0"/>
              </a:rPr>
              <a:t>Schein: </a:t>
            </a:r>
            <a:r>
              <a:rPr lang="de-DE" sz="3000" i="1" dirty="0">
                <a:effectLst/>
                <a:latin typeface="+mn-lt"/>
                <a:ea typeface="Times New Roman" panose="02020603050405020304" pitchFamily="18" charset="0"/>
              </a:rPr>
              <a:t>Ach, Herr, ach meiner schone</a:t>
            </a:r>
            <a:r>
              <a:rPr lang="de-DE" sz="3000" dirty="0">
                <a:effectLst/>
                <a:latin typeface="+mn-lt"/>
                <a:ea typeface="Times New Roman" panose="02020603050405020304" pitchFamily="18" charset="0"/>
              </a:rPr>
              <a:t> aus: </a:t>
            </a:r>
            <a:r>
              <a:rPr lang="de-DE" sz="3000" i="1" dirty="0">
                <a:effectLst/>
                <a:latin typeface="+mn-lt"/>
                <a:ea typeface="Times New Roman" panose="02020603050405020304" pitchFamily="18" charset="0"/>
              </a:rPr>
              <a:t>Israels Brünnlein</a:t>
            </a:r>
            <a:endParaRPr lang="de-DE" sz="3000" i="1" dirty="0">
              <a:latin typeface="+mn-lt"/>
            </a:endParaRPr>
          </a:p>
        </p:txBody>
      </p:sp>
      <p:pic>
        <p:nvPicPr>
          <p:cNvPr id="4" name="Inhaltsplatzhalter 3">
            <a:extLst>
              <a:ext uri="{FF2B5EF4-FFF2-40B4-BE49-F238E27FC236}">
                <a16:creationId xmlns:a16="http://schemas.microsoft.com/office/drawing/2014/main" id="{C8736E5F-5093-49D0-87E7-E521FD7C34AA}"/>
              </a:ext>
            </a:extLst>
          </p:cNvPr>
          <p:cNvPicPr>
            <a:picLocks noGrp="1" noChangeAspect="1"/>
          </p:cNvPicPr>
          <p:nvPr>
            <p:ph idx="1"/>
          </p:nvPr>
        </p:nvPicPr>
        <p:blipFill>
          <a:blip r:embed="rId2"/>
          <a:stretch>
            <a:fillRect/>
          </a:stretch>
        </p:blipFill>
        <p:spPr>
          <a:xfrm>
            <a:off x="699134" y="2366962"/>
            <a:ext cx="7680000" cy="4320000"/>
          </a:xfrm>
          <a:prstGeom prst="rect">
            <a:avLst/>
          </a:prstGeom>
        </p:spPr>
      </p:pic>
    </p:spTree>
    <p:extLst>
      <p:ext uri="{BB962C8B-B14F-4D97-AF65-F5344CB8AC3E}">
        <p14:creationId xmlns:p14="http://schemas.microsoft.com/office/powerpoint/2010/main" val="236295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D0032D-65E6-1FF2-7633-0576E33F4665}"/>
              </a:ext>
            </a:extLst>
          </p:cNvPr>
          <p:cNvSpPr>
            <a:spLocks noGrp="1"/>
          </p:cNvSpPr>
          <p:nvPr>
            <p:ph type="title"/>
          </p:nvPr>
        </p:nvSpPr>
        <p:spPr>
          <a:xfrm>
            <a:off x="628650" y="1247455"/>
            <a:ext cx="7886700" cy="1042042"/>
          </a:xfrm>
        </p:spPr>
        <p:txBody>
          <a:bodyPr>
            <a:normAutofit/>
          </a:bodyPr>
          <a:lstStyle/>
          <a:p>
            <a:pPr algn="ctr"/>
            <a:r>
              <a:rPr lang="de-DE" sz="3000" dirty="0" err="1"/>
              <a:t>Gesäng</a:t>
            </a:r>
            <a:r>
              <a:rPr lang="de-DE" sz="3000" dirty="0"/>
              <a:t> unter Eindruck von </a:t>
            </a:r>
            <a:r>
              <a:rPr lang="de-DE" sz="3000" dirty="0" err="1"/>
              <a:t>Kriegsläufften</a:t>
            </a:r>
            <a:endParaRPr lang="de-DE" sz="3000" dirty="0"/>
          </a:p>
        </p:txBody>
      </p:sp>
      <p:pic>
        <p:nvPicPr>
          <p:cNvPr id="4" name="Picture 2" descr="Die Dynamik des Dreißigjährigen Krieges - Universität Würzburg">
            <a:extLst>
              <a:ext uri="{FF2B5EF4-FFF2-40B4-BE49-F238E27FC236}">
                <a16:creationId xmlns:a16="http://schemas.microsoft.com/office/drawing/2014/main" id="{5094AA0F-8D6D-6335-079E-DBFA15366F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34131" y="2218292"/>
            <a:ext cx="3329094" cy="432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6AF13CA9-0273-4C96-D989-3A8B31AD94C4}"/>
              </a:ext>
            </a:extLst>
          </p:cNvPr>
          <p:cNvSpPr txBox="1"/>
          <p:nvPr/>
        </p:nvSpPr>
        <p:spPr>
          <a:xfrm>
            <a:off x="562131" y="2806989"/>
            <a:ext cx="4572000" cy="2308324"/>
          </a:xfrm>
          <a:prstGeom prst="rect">
            <a:avLst/>
          </a:prstGeom>
          <a:noFill/>
        </p:spPr>
        <p:txBody>
          <a:bodyPr wrap="square">
            <a:spAutoFit/>
          </a:bodyPr>
          <a:lstStyle/>
          <a:p>
            <a:pPr marL="0" indent="0">
              <a:buNone/>
            </a:pPr>
            <a:r>
              <a:rPr lang="de-DE" sz="1800" b="0" i="0" dirty="0">
                <a:effectLst/>
              </a:rPr>
              <a:t>Um 1600 lebten im Deutschen Reich etwa 18 Millionen Menschen; nach dem Dreißigjährigen Krieg waren es knapp 10 Millionen. Auf Flugblättern wurden massenhaft Lieder unters Volk gebracht, die das grauenhafte Geschehen ausmalten - für die Fürsten ein wichtiges Mittel der psychologischen Kriegsführung. </a:t>
            </a:r>
            <a:endParaRPr lang="de-DE" sz="1800" dirty="0"/>
          </a:p>
        </p:txBody>
      </p:sp>
    </p:spTree>
    <p:extLst>
      <p:ext uri="{BB962C8B-B14F-4D97-AF65-F5344CB8AC3E}">
        <p14:creationId xmlns:p14="http://schemas.microsoft.com/office/powerpoint/2010/main" val="2629190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E26A8-13F5-AA2E-E878-42D776A7322A}"/>
              </a:ext>
            </a:extLst>
          </p:cNvPr>
          <p:cNvSpPr>
            <a:spLocks noGrp="1"/>
          </p:cNvSpPr>
          <p:nvPr>
            <p:ph type="title"/>
          </p:nvPr>
        </p:nvSpPr>
        <p:spPr>
          <a:xfrm>
            <a:off x="765174" y="1176251"/>
            <a:ext cx="7886700" cy="1042042"/>
          </a:xfrm>
        </p:spPr>
        <p:txBody>
          <a:bodyPr>
            <a:noAutofit/>
          </a:bodyPr>
          <a:lstStyle/>
          <a:p>
            <a:pPr algn="ctr"/>
            <a:r>
              <a:rPr lang="de-DE" sz="3200" b="1" dirty="0">
                <a:effectLst/>
                <a:latin typeface="+mn-lt"/>
                <a:ea typeface="Times New Roman" panose="02020603050405020304" pitchFamily="18" charset="0"/>
              </a:rPr>
              <a:t>Klangbeispiel</a:t>
            </a:r>
            <a:r>
              <a:rPr lang="de-DE" sz="3200" dirty="0">
                <a:effectLst/>
                <a:latin typeface="+mn-lt"/>
                <a:ea typeface="Times New Roman" panose="02020603050405020304" pitchFamily="18" charset="0"/>
              </a:rPr>
              <a:t>: Kindermann: </a:t>
            </a:r>
            <a:r>
              <a:rPr lang="de-DE" sz="3200" i="1" dirty="0">
                <a:effectLst/>
                <a:latin typeface="+mn-lt"/>
                <a:ea typeface="Times New Roman" panose="02020603050405020304" pitchFamily="18" charset="0"/>
              </a:rPr>
              <a:t>Ach Herr, </a:t>
            </a:r>
            <a:r>
              <a:rPr lang="de-DE" sz="3200" i="1" dirty="0" err="1">
                <a:effectLst/>
                <a:latin typeface="+mn-lt"/>
                <a:ea typeface="Times New Roman" panose="02020603050405020304" pitchFamily="18" charset="0"/>
              </a:rPr>
              <a:t>sih</a:t>
            </a:r>
            <a:r>
              <a:rPr lang="de-DE" sz="3200" i="1" dirty="0">
                <a:effectLst/>
                <a:latin typeface="+mn-lt"/>
                <a:ea typeface="Times New Roman" panose="02020603050405020304" pitchFamily="18" charset="0"/>
              </a:rPr>
              <a:t> doch, wie bang ist mir</a:t>
            </a:r>
            <a:r>
              <a:rPr lang="de-DE" sz="3200" dirty="0">
                <a:effectLst/>
                <a:latin typeface="+mn-lt"/>
                <a:ea typeface="Times New Roman" panose="02020603050405020304" pitchFamily="18" charset="0"/>
              </a:rPr>
              <a:t> aus: </a:t>
            </a:r>
            <a:r>
              <a:rPr lang="de-DE" sz="3200" i="1" dirty="0" err="1">
                <a:effectLst/>
                <a:latin typeface="+mn-lt"/>
                <a:ea typeface="Times New Roman" panose="02020603050405020304" pitchFamily="18" charset="0"/>
              </a:rPr>
              <a:t>Musicalische</a:t>
            </a:r>
            <a:r>
              <a:rPr lang="de-DE" sz="3200" i="1" dirty="0">
                <a:effectLst/>
                <a:latin typeface="+mn-lt"/>
                <a:ea typeface="Times New Roman" panose="02020603050405020304" pitchFamily="18" charset="0"/>
              </a:rPr>
              <a:t> </a:t>
            </a:r>
            <a:r>
              <a:rPr lang="de-DE" sz="3200" i="1" dirty="0" err="1">
                <a:effectLst/>
                <a:latin typeface="+mn-lt"/>
                <a:ea typeface="Times New Roman" panose="02020603050405020304" pitchFamily="18" charset="0"/>
              </a:rPr>
              <a:t>FriedensSeufftzer</a:t>
            </a:r>
            <a:r>
              <a:rPr lang="de-DE" sz="3200" dirty="0">
                <a:effectLst/>
                <a:latin typeface="+mn-lt"/>
                <a:ea typeface="Times New Roman" panose="02020603050405020304" pitchFamily="18" charset="0"/>
              </a:rPr>
              <a:t>, Nürnberg 1642</a:t>
            </a:r>
            <a:endParaRPr lang="de-DE" sz="3200" dirty="0">
              <a:latin typeface="+mn-lt"/>
            </a:endParaRPr>
          </a:p>
        </p:txBody>
      </p:sp>
      <p:pic>
        <p:nvPicPr>
          <p:cNvPr id="2050" name="Picture 2" descr="Sieben Fakten über den Dreißigjährigen Krieg - Politik - SZ.de">
            <a:extLst>
              <a:ext uri="{FF2B5EF4-FFF2-40B4-BE49-F238E27FC236}">
                <a16:creationId xmlns:a16="http://schemas.microsoft.com/office/drawing/2014/main" id="{33887DA9-1FE8-DF50-A6A8-B3B2F6426E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5174" y="2479708"/>
            <a:ext cx="7673179"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350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4B85F-0EAF-288C-6811-D008D425EA5E}"/>
              </a:ext>
            </a:extLst>
          </p:cNvPr>
          <p:cNvSpPr>
            <a:spLocks noGrp="1"/>
          </p:cNvSpPr>
          <p:nvPr>
            <p:ph type="title"/>
          </p:nvPr>
        </p:nvSpPr>
        <p:spPr>
          <a:xfrm>
            <a:off x="628650" y="1084811"/>
            <a:ext cx="7886700" cy="1042042"/>
          </a:xfrm>
        </p:spPr>
        <p:txBody>
          <a:bodyPr>
            <a:noAutofit/>
          </a:bodyPr>
          <a:lstStyle/>
          <a:p>
            <a:pPr algn="ctr"/>
            <a:r>
              <a:rPr lang="de-DE" sz="2800" i="0" dirty="0">
                <a:effectLst/>
                <a:latin typeface="+mn-lt"/>
              </a:rPr>
              <a:t>Feuerwerk in Nürnberg anlässlich der Einigung über die Durchführung des Westfälischen Friedens (1650)</a:t>
            </a:r>
            <a:br>
              <a:rPr lang="de-DE" sz="2800" i="0" dirty="0">
                <a:effectLst/>
                <a:latin typeface="+mn-lt"/>
              </a:rPr>
            </a:br>
            <a:endParaRPr lang="de-DE" sz="2800" dirty="0">
              <a:latin typeface="+mn-lt"/>
            </a:endParaRPr>
          </a:p>
        </p:txBody>
      </p:sp>
      <p:pic>
        <p:nvPicPr>
          <p:cNvPr id="4" name="Inhaltsplatzhalter 3">
            <a:extLst>
              <a:ext uri="{FF2B5EF4-FFF2-40B4-BE49-F238E27FC236}">
                <a16:creationId xmlns:a16="http://schemas.microsoft.com/office/drawing/2014/main" id="{0DFA5A42-470F-DB3B-FEAA-1DE9072E7D72}"/>
              </a:ext>
            </a:extLst>
          </p:cNvPr>
          <p:cNvPicPr>
            <a:picLocks noGrp="1" noChangeAspect="1"/>
          </p:cNvPicPr>
          <p:nvPr>
            <p:ph idx="1"/>
          </p:nvPr>
        </p:nvPicPr>
        <p:blipFill>
          <a:blip r:embed="rId2"/>
          <a:stretch>
            <a:fillRect/>
          </a:stretch>
        </p:blipFill>
        <p:spPr>
          <a:xfrm>
            <a:off x="1047525" y="1925872"/>
            <a:ext cx="7048950" cy="5040000"/>
          </a:xfrm>
          <a:prstGeom prst="rect">
            <a:avLst/>
          </a:prstGeom>
        </p:spPr>
      </p:pic>
    </p:spTree>
    <p:extLst>
      <p:ext uri="{BB962C8B-B14F-4D97-AF65-F5344CB8AC3E}">
        <p14:creationId xmlns:p14="http://schemas.microsoft.com/office/powerpoint/2010/main" val="3472345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245FB-58CC-A473-B0A7-13A502408EE2}"/>
              </a:ext>
            </a:extLst>
          </p:cNvPr>
          <p:cNvSpPr>
            <a:spLocks noGrp="1"/>
          </p:cNvSpPr>
          <p:nvPr>
            <p:ph type="title"/>
          </p:nvPr>
        </p:nvSpPr>
        <p:spPr>
          <a:xfrm>
            <a:off x="628650" y="892787"/>
            <a:ext cx="7886700" cy="1042042"/>
          </a:xfrm>
        </p:spPr>
        <p:txBody>
          <a:bodyPr>
            <a:noAutofit/>
          </a:bodyPr>
          <a:lstStyle/>
          <a:p>
            <a:pPr algn="ctr"/>
            <a:r>
              <a:rPr lang="de-DE" sz="2800" i="0" dirty="0">
                <a:effectLst/>
                <a:latin typeface="+mn-lt"/>
              </a:rPr>
              <a:t>.</a:t>
            </a:r>
            <a:br>
              <a:rPr lang="de-DE" sz="2800" i="0" dirty="0">
                <a:effectLst/>
                <a:latin typeface="+mn-lt"/>
              </a:rPr>
            </a:br>
            <a:r>
              <a:rPr lang="de-DE" sz="2800" b="1" dirty="0">
                <a:latin typeface="+mn-lt"/>
                <a:ea typeface="Times New Roman" panose="02020603050405020304" pitchFamily="18" charset="0"/>
              </a:rPr>
              <a:t>Klangbeispiel:</a:t>
            </a:r>
            <a:r>
              <a:rPr lang="de-DE" sz="2800" dirty="0">
                <a:latin typeface="+mn-lt"/>
                <a:ea typeface="Times New Roman" panose="02020603050405020304" pitchFamily="18" charset="0"/>
              </a:rPr>
              <a:t> Kindermann: </a:t>
            </a:r>
            <a:br>
              <a:rPr lang="de-DE" sz="2800" dirty="0">
                <a:latin typeface="+mn-lt"/>
                <a:ea typeface="Times New Roman" panose="02020603050405020304" pitchFamily="18" charset="0"/>
              </a:rPr>
            </a:br>
            <a:r>
              <a:rPr lang="de-DE" sz="2800" i="1" dirty="0">
                <a:latin typeface="+mn-lt"/>
                <a:ea typeface="Times New Roman" panose="02020603050405020304" pitchFamily="18" charset="0"/>
              </a:rPr>
              <a:t>Lasst uns alle fröhlich singen</a:t>
            </a:r>
            <a:r>
              <a:rPr lang="de-DE" sz="2800" dirty="0">
                <a:latin typeface="+mn-lt"/>
                <a:ea typeface="Times New Roman" panose="02020603050405020304" pitchFamily="18" charset="0"/>
              </a:rPr>
              <a:t> aus: </a:t>
            </a:r>
            <a:r>
              <a:rPr lang="de-DE" sz="2800" i="1" dirty="0" err="1">
                <a:latin typeface="+mn-lt"/>
                <a:ea typeface="Times New Roman" panose="02020603050405020304" pitchFamily="18" charset="0"/>
              </a:rPr>
              <a:t>Musicalische</a:t>
            </a:r>
            <a:r>
              <a:rPr lang="de-DE" sz="2800" i="1" dirty="0">
                <a:latin typeface="+mn-lt"/>
                <a:ea typeface="Times New Roman" panose="02020603050405020304" pitchFamily="18" charset="0"/>
              </a:rPr>
              <a:t> Friedens-Freud</a:t>
            </a:r>
            <a:r>
              <a:rPr lang="de-DE" sz="2800" dirty="0">
                <a:latin typeface="+mn-lt"/>
                <a:ea typeface="Times New Roman" panose="02020603050405020304" pitchFamily="18" charset="0"/>
              </a:rPr>
              <a:t>, Nürnberg 1650</a:t>
            </a:r>
            <a:br>
              <a:rPr lang="de-DE" sz="2800" dirty="0">
                <a:latin typeface="+mn-lt"/>
                <a:ea typeface="Times New Roman" panose="02020603050405020304" pitchFamily="18" charset="0"/>
              </a:rPr>
            </a:br>
            <a:r>
              <a:rPr lang="de-DE" sz="2800" dirty="0">
                <a:latin typeface="+mn-lt"/>
              </a:rPr>
              <a:t>Beschlossenen Friedens=Unterschreibung in Nürnberg den 26. 16. </a:t>
            </a:r>
            <a:r>
              <a:rPr lang="de-DE" sz="2800" dirty="0" err="1">
                <a:latin typeface="+mn-lt"/>
              </a:rPr>
              <a:t>Juny</a:t>
            </a:r>
            <a:r>
              <a:rPr lang="de-DE" sz="2800" dirty="0">
                <a:latin typeface="+mn-lt"/>
              </a:rPr>
              <a:t> 1650</a:t>
            </a:r>
          </a:p>
        </p:txBody>
      </p:sp>
      <p:pic>
        <p:nvPicPr>
          <p:cNvPr id="4098" name="Picture 2">
            <a:extLst>
              <a:ext uri="{FF2B5EF4-FFF2-40B4-BE49-F238E27FC236}">
                <a16:creationId xmlns:a16="http://schemas.microsoft.com/office/drawing/2014/main" id="{6647E268-7631-4519-DB65-02ACF0DA77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5446" y="2538682"/>
            <a:ext cx="5453999"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037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8F8798-E766-3BBA-63EA-7A5DBCDFFA36}"/>
              </a:ext>
            </a:extLst>
          </p:cNvPr>
          <p:cNvSpPr>
            <a:spLocks noGrp="1"/>
          </p:cNvSpPr>
          <p:nvPr>
            <p:ph type="title"/>
          </p:nvPr>
        </p:nvSpPr>
        <p:spPr>
          <a:xfrm>
            <a:off x="737434" y="1002515"/>
            <a:ext cx="7886700" cy="1042042"/>
          </a:xfrm>
        </p:spPr>
        <p:txBody>
          <a:bodyPr>
            <a:normAutofit/>
          </a:bodyPr>
          <a:lstStyle/>
          <a:p>
            <a:pPr algn="ctr"/>
            <a:r>
              <a:rPr lang="de-DE" sz="3200" dirty="0"/>
              <a:t>Heinrich Schütz‘ Komponieren:</a:t>
            </a:r>
            <a:br>
              <a:rPr lang="de-DE" sz="3200" dirty="0"/>
            </a:br>
            <a:r>
              <a:rPr lang="de-DE" sz="3200" dirty="0"/>
              <a:t>Spiegel von Kriegserfahrungen?</a:t>
            </a:r>
          </a:p>
        </p:txBody>
      </p:sp>
      <p:pic>
        <p:nvPicPr>
          <p:cNvPr id="2050" name="Picture 2" descr="Heinrich-Schütz-Haus Bad Köstritz - SWV 306-337 - Titelblatt Kleine  Geistliche Konzerte II">
            <a:extLst>
              <a:ext uri="{FF2B5EF4-FFF2-40B4-BE49-F238E27FC236}">
                <a16:creationId xmlns:a16="http://schemas.microsoft.com/office/drawing/2014/main" id="{A09E4FC8-27A8-F23C-AEA4-61E4091ED7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3070" y="2446893"/>
            <a:ext cx="2830930" cy="39068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or 350 Jahren starb der &quot;Vater der deutschen Musik&quot; | MDR.DE">
            <a:extLst>
              <a:ext uri="{FF2B5EF4-FFF2-40B4-BE49-F238E27FC236}">
                <a16:creationId xmlns:a16="http://schemas.microsoft.com/office/drawing/2014/main" id="{195D708F-C156-5808-316B-7957EC3C5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92" y="2446893"/>
            <a:ext cx="64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902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A2BDE0-30C6-A9B4-80B1-812D18E51C2D}"/>
              </a:ext>
            </a:extLst>
          </p:cNvPr>
          <p:cNvSpPr>
            <a:spLocks noGrp="1"/>
          </p:cNvSpPr>
          <p:nvPr>
            <p:ph type="title"/>
          </p:nvPr>
        </p:nvSpPr>
        <p:spPr>
          <a:xfrm>
            <a:off x="628649" y="700763"/>
            <a:ext cx="7886700" cy="1042042"/>
          </a:xfrm>
        </p:spPr>
        <p:txBody>
          <a:bodyPr>
            <a:noAutofit/>
          </a:bodyPr>
          <a:lstStyle/>
          <a:p>
            <a:pPr algn="ctr"/>
            <a:r>
              <a:rPr lang="de-DE" sz="2600" b="0" i="0" dirty="0">
                <a:solidFill>
                  <a:srgbClr val="333333"/>
                </a:solidFill>
                <a:effectLst/>
                <a:latin typeface="+mn-lt"/>
              </a:rPr>
              <a:t>Dresdner Schlosskapelle mit Heinrich Schütz </a:t>
            </a:r>
            <a:br>
              <a:rPr lang="de-DE" sz="2600" b="0" i="0" dirty="0">
                <a:solidFill>
                  <a:srgbClr val="333333"/>
                </a:solidFill>
                <a:effectLst/>
                <a:latin typeface="+mn-lt"/>
              </a:rPr>
            </a:br>
            <a:r>
              <a:rPr lang="de-DE" sz="2600" b="0" i="0" dirty="0">
                <a:solidFill>
                  <a:srgbClr val="333333"/>
                </a:solidFill>
                <a:effectLst/>
                <a:latin typeface="+mn-lt"/>
              </a:rPr>
              <a:t>im Kreise der Kantorei. </a:t>
            </a:r>
            <a:br>
              <a:rPr lang="de-DE" sz="2600" b="0" i="0" dirty="0">
                <a:solidFill>
                  <a:srgbClr val="333333"/>
                </a:solidFill>
                <a:effectLst/>
                <a:latin typeface="+mn-lt"/>
              </a:rPr>
            </a:br>
            <a:r>
              <a:rPr lang="de-DE" sz="2600" b="0" i="0" dirty="0">
                <a:solidFill>
                  <a:srgbClr val="333333"/>
                </a:solidFill>
                <a:effectLst/>
                <a:latin typeface="+mn-lt"/>
              </a:rPr>
              <a:t>Titelkupfer zu "Geistreiches Gesangbuch" 1676</a:t>
            </a:r>
            <a:endParaRPr lang="de-DE" sz="2600" dirty="0">
              <a:latin typeface="+mn-lt"/>
            </a:endParaRPr>
          </a:p>
        </p:txBody>
      </p:sp>
      <p:pic>
        <p:nvPicPr>
          <p:cNvPr id="1026" name="Picture 2" descr="SLUB Dresden Blog: &quot;Heinrich Schütz und die Kapellknaben: Historisches  Gesangbuch für die Hofkapelle unter Johann Georg II. von Sachsen  wiederentdeckt&quot;">
            <a:extLst>
              <a:ext uri="{FF2B5EF4-FFF2-40B4-BE49-F238E27FC236}">
                <a16:creationId xmlns:a16="http://schemas.microsoft.com/office/drawing/2014/main" id="{34A2D3E4-FBAE-4C01-870A-9EEFB0917E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4339" y="1879965"/>
            <a:ext cx="7755319" cy="48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336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00D30-5A02-FB14-89CA-0200FA8EA2B7}"/>
              </a:ext>
            </a:extLst>
          </p:cNvPr>
          <p:cNvSpPr>
            <a:spLocks noGrp="1"/>
          </p:cNvSpPr>
          <p:nvPr>
            <p:ph type="title"/>
          </p:nvPr>
        </p:nvSpPr>
        <p:spPr>
          <a:xfrm>
            <a:off x="628650" y="1157963"/>
            <a:ext cx="7886700" cy="1042042"/>
          </a:xfrm>
        </p:spPr>
        <p:txBody>
          <a:bodyPr>
            <a:noAutofit/>
          </a:bodyPr>
          <a:lstStyle/>
          <a:p>
            <a:pPr algn="ctr"/>
            <a:r>
              <a:rPr lang="de-DE" sz="2800" b="1" dirty="0">
                <a:effectLst/>
                <a:latin typeface="+mn-lt"/>
                <a:ea typeface="Times New Roman" panose="02020603050405020304" pitchFamily="18" charset="0"/>
              </a:rPr>
              <a:t>Klangbeispiel:</a:t>
            </a:r>
            <a:r>
              <a:rPr lang="de-DE" sz="2800" dirty="0">
                <a:effectLst/>
                <a:latin typeface="+mn-lt"/>
                <a:ea typeface="Times New Roman" panose="02020603050405020304" pitchFamily="18" charset="0"/>
              </a:rPr>
              <a:t> Heinrich Schütz (1585-1672): </a:t>
            </a:r>
            <a:br>
              <a:rPr lang="de-DE" sz="2800" dirty="0">
                <a:effectLst/>
                <a:latin typeface="+mn-lt"/>
                <a:ea typeface="Times New Roman" panose="02020603050405020304" pitchFamily="18" charset="0"/>
              </a:rPr>
            </a:br>
            <a:r>
              <a:rPr lang="de-DE" sz="2800" i="1" dirty="0">
                <a:effectLst/>
                <a:latin typeface="+mn-lt"/>
                <a:ea typeface="Times New Roman" panose="02020603050405020304" pitchFamily="18" charset="0"/>
              </a:rPr>
              <a:t>Der Herr schauet aus dem Himmel</a:t>
            </a:r>
            <a:r>
              <a:rPr lang="de-DE" sz="2800" dirty="0">
                <a:effectLst/>
                <a:latin typeface="+mn-lt"/>
                <a:ea typeface="Times New Roman" panose="02020603050405020304" pitchFamily="18" charset="0"/>
              </a:rPr>
              <a:t>, aus: </a:t>
            </a:r>
            <a:br>
              <a:rPr lang="de-DE" sz="2800" dirty="0">
                <a:effectLst/>
                <a:latin typeface="+mn-lt"/>
                <a:ea typeface="Times New Roman" panose="02020603050405020304" pitchFamily="18" charset="0"/>
              </a:rPr>
            </a:br>
            <a:r>
              <a:rPr lang="de-DE" sz="2800" i="1" dirty="0">
                <a:effectLst/>
                <a:latin typeface="+mn-lt"/>
                <a:ea typeface="Times New Roman" panose="02020603050405020304" pitchFamily="18" charset="0"/>
              </a:rPr>
              <a:t>Kleine geistliche Konzerte</a:t>
            </a:r>
            <a:r>
              <a:rPr lang="de-DE" sz="2800" dirty="0">
                <a:effectLst/>
                <a:latin typeface="+mn-lt"/>
                <a:ea typeface="Times New Roman" panose="02020603050405020304" pitchFamily="18" charset="0"/>
              </a:rPr>
              <a:t>. Erster Theil (Leipzig 1636)</a:t>
            </a:r>
            <a:endParaRPr lang="de-DE" sz="2800" dirty="0">
              <a:latin typeface="+mn-lt"/>
            </a:endParaRPr>
          </a:p>
        </p:txBody>
      </p:sp>
      <p:pic>
        <p:nvPicPr>
          <p:cNvPr id="3074" name="Picture 2" descr="Heinrich Schütz: Geistliche Chormusik | Klassik entdecken | BR-KLASSIK |  Bayerischer Rundfunk">
            <a:extLst>
              <a:ext uri="{FF2B5EF4-FFF2-40B4-BE49-F238E27FC236}">
                <a16:creationId xmlns:a16="http://schemas.microsoft.com/office/drawing/2014/main" id="{3328D975-5550-79CE-3854-509A8F1B95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2254" y="2604707"/>
            <a:ext cx="6959491" cy="390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090E4-154A-DFF2-CA86-829B70AE56FE}"/>
              </a:ext>
            </a:extLst>
          </p:cNvPr>
          <p:cNvSpPr>
            <a:spLocks noGrp="1"/>
          </p:cNvSpPr>
          <p:nvPr>
            <p:ph type="title"/>
          </p:nvPr>
        </p:nvSpPr>
        <p:spPr>
          <a:xfrm>
            <a:off x="700858" y="1084811"/>
            <a:ext cx="7886700" cy="1042042"/>
          </a:xfrm>
        </p:spPr>
        <p:txBody>
          <a:bodyPr>
            <a:noAutofit/>
          </a:bodyPr>
          <a:lstStyle/>
          <a:p>
            <a:pPr algn="ctr"/>
            <a:r>
              <a:rPr lang="de-DE" sz="2200" dirty="0"/>
              <a:t>Verleihungszeremonie des Erbrechts an Erzherzog Karl zum </a:t>
            </a:r>
            <a:br>
              <a:rPr lang="de-DE" sz="2200" dirty="0"/>
            </a:br>
            <a:r>
              <a:rPr lang="de-DE" sz="2200" dirty="0"/>
              <a:t>König von Spanien (Kupferstich von Johann Christoph Weigel, 1700) und Prinz Eugen von Savoyen (1663-1736), Feldherr der Habsburgermonarchie</a:t>
            </a:r>
          </a:p>
        </p:txBody>
      </p:sp>
      <p:pic>
        <p:nvPicPr>
          <p:cNvPr id="1026" name="Picture 2" descr="Eugen von Savoyen – Wikipedia">
            <a:extLst>
              <a:ext uri="{FF2B5EF4-FFF2-40B4-BE49-F238E27FC236}">
                <a16:creationId xmlns:a16="http://schemas.microsoft.com/office/drawing/2014/main" id="{940D3634-DBEF-D5F3-230C-F45132B4C52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92399" y="2300588"/>
            <a:ext cx="3493261"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mpf um das spanische Erbe | Die Welt der Habsburger">
            <a:extLst>
              <a:ext uri="{FF2B5EF4-FFF2-40B4-BE49-F238E27FC236}">
                <a16:creationId xmlns:a16="http://schemas.microsoft.com/office/drawing/2014/main" id="{26662A1B-9EEB-CDB2-8444-5BAB5802B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0" y="2300588"/>
            <a:ext cx="5265231"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52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0E8563-D4AC-3E7F-DD3C-5A04F92EB109}"/>
              </a:ext>
            </a:extLst>
          </p:cNvPr>
          <p:cNvSpPr>
            <a:spLocks noGrp="1"/>
          </p:cNvSpPr>
          <p:nvPr>
            <p:ph type="title"/>
          </p:nvPr>
        </p:nvSpPr>
        <p:spPr>
          <a:xfrm>
            <a:off x="838018" y="3169643"/>
            <a:ext cx="7886700" cy="1042042"/>
          </a:xfrm>
        </p:spPr>
        <p:txBody>
          <a:bodyPr>
            <a:noAutofit/>
          </a:bodyPr>
          <a:lstStyle/>
          <a:p>
            <a:r>
              <a:rPr lang="de-DE" sz="2800" b="1" dirty="0">
                <a:effectLst/>
                <a:latin typeface="+mn-lt"/>
                <a:ea typeface="Times New Roman" panose="02020603050405020304" pitchFamily="18" charset="0"/>
              </a:rPr>
              <a:t>Klangbeispiel:</a:t>
            </a:r>
            <a:r>
              <a:rPr lang="de-DE" sz="2800" dirty="0">
                <a:effectLst/>
                <a:latin typeface="+mn-lt"/>
                <a:ea typeface="Times New Roman" panose="02020603050405020304" pitchFamily="18" charset="0"/>
              </a:rPr>
              <a:t> </a:t>
            </a:r>
            <a:br>
              <a:rPr lang="de-DE" sz="2800" dirty="0">
                <a:effectLst/>
                <a:latin typeface="+mn-lt"/>
                <a:ea typeface="Times New Roman" panose="02020603050405020304" pitchFamily="18" charset="0"/>
              </a:rPr>
            </a:br>
            <a:br>
              <a:rPr lang="de-DE" sz="2800" dirty="0">
                <a:effectLst/>
                <a:latin typeface="+mn-lt"/>
                <a:ea typeface="Times New Roman" panose="02020603050405020304" pitchFamily="18" charset="0"/>
              </a:rPr>
            </a:br>
            <a:r>
              <a:rPr lang="de-DE" sz="2800" dirty="0">
                <a:effectLst/>
                <a:latin typeface="+mn-lt"/>
                <a:ea typeface="Times New Roman" panose="02020603050405020304" pitchFamily="18" charset="0"/>
              </a:rPr>
              <a:t>Heinrich Schütz: </a:t>
            </a:r>
            <a:br>
              <a:rPr lang="de-DE" sz="2800" dirty="0">
                <a:effectLst/>
                <a:latin typeface="+mn-lt"/>
                <a:ea typeface="Times New Roman" panose="02020603050405020304" pitchFamily="18" charset="0"/>
              </a:rPr>
            </a:br>
            <a:r>
              <a:rPr lang="de-DE" sz="2800" i="1" dirty="0">
                <a:effectLst/>
                <a:latin typeface="+mn-lt"/>
                <a:ea typeface="Times New Roman" panose="02020603050405020304" pitchFamily="18" charset="0"/>
              </a:rPr>
              <a:t>Verleih uns Frieden </a:t>
            </a:r>
            <a:br>
              <a:rPr lang="de-DE" sz="2800" i="1" dirty="0">
                <a:effectLst/>
                <a:latin typeface="+mn-lt"/>
                <a:ea typeface="Times New Roman" panose="02020603050405020304" pitchFamily="18" charset="0"/>
              </a:rPr>
            </a:br>
            <a:r>
              <a:rPr lang="de-DE" sz="2800" i="1" dirty="0" err="1">
                <a:effectLst/>
                <a:latin typeface="+mn-lt"/>
                <a:ea typeface="Times New Roman" panose="02020603050405020304" pitchFamily="18" charset="0"/>
              </a:rPr>
              <a:t>gnädiglich</a:t>
            </a:r>
            <a:r>
              <a:rPr lang="de-DE" sz="2800" dirty="0">
                <a:effectLst/>
                <a:latin typeface="+mn-lt"/>
                <a:ea typeface="Times New Roman" panose="02020603050405020304" pitchFamily="18" charset="0"/>
              </a:rPr>
              <a:t> </a:t>
            </a:r>
            <a:br>
              <a:rPr lang="de-DE" sz="2800" dirty="0">
                <a:effectLst/>
                <a:latin typeface="+mn-lt"/>
                <a:ea typeface="Times New Roman" panose="02020603050405020304" pitchFamily="18" charset="0"/>
              </a:rPr>
            </a:br>
            <a:br>
              <a:rPr lang="de-DE" sz="2800" dirty="0">
                <a:effectLst/>
                <a:latin typeface="+mn-lt"/>
                <a:ea typeface="Times New Roman" panose="02020603050405020304" pitchFamily="18" charset="0"/>
              </a:rPr>
            </a:br>
            <a:r>
              <a:rPr lang="de-DE" sz="2800" dirty="0">
                <a:effectLst/>
                <a:latin typeface="+mn-lt"/>
                <a:ea typeface="Times New Roman" panose="02020603050405020304" pitchFamily="18" charset="0"/>
              </a:rPr>
              <a:t>aus: </a:t>
            </a:r>
            <a:r>
              <a:rPr lang="de-DE" sz="2800" i="1" dirty="0">
                <a:effectLst/>
                <a:latin typeface="+mn-lt"/>
                <a:ea typeface="Times New Roman" panose="02020603050405020304" pitchFamily="18" charset="0"/>
              </a:rPr>
              <a:t>Geistliche </a:t>
            </a:r>
            <a:br>
              <a:rPr lang="de-DE" sz="2800" i="1" dirty="0">
                <a:effectLst/>
                <a:latin typeface="+mn-lt"/>
                <a:ea typeface="Times New Roman" panose="02020603050405020304" pitchFamily="18" charset="0"/>
              </a:rPr>
            </a:br>
            <a:r>
              <a:rPr lang="de-DE" sz="2800" i="1" dirty="0">
                <a:effectLst/>
                <a:latin typeface="+mn-lt"/>
                <a:ea typeface="Times New Roman" panose="02020603050405020304" pitchFamily="18" charset="0"/>
              </a:rPr>
              <a:t>Chor-Musik</a:t>
            </a:r>
            <a:r>
              <a:rPr lang="de-DE" sz="2800" dirty="0">
                <a:effectLst/>
                <a:latin typeface="+mn-lt"/>
                <a:ea typeface="Times New Roman" panose="02020603050405020304" pitchFamily="18" charset="0"/>
              </a:rPr>
              <a:t> </a:t>
            </a:r>
            <a:br>
              <a:rPr lang="de-DE" sz="2800" dirty="0">
                <a:effectLst/>
                <a:latin typeface="+mn-lt"/>
                <a:ea typeface="Times New Roman" panose="02020603050405020304" pitchFamily="18" charset="0"/>
              </a:rPr>
            </a:br>
            <a:r>
              <a:rPr lang="de-DE" sz="2800" dirty="0">
                <a:effectLst/>
                <a:latin typeface="+mn-lt"/>
                <a:ea typeface="Times New Roman" panose="02020603050405020304" pitchFamily="18" charset="0"/>
              </a:rPr>
              <a:t>1648</a:t>
            </a:r>
            <a:endParaRPr lang="de-DE" sz="2800" dirty="0">
              <a:latin typeface="+mn-lt"/>
            </a:endParaRPr>
          </a:p>
        </p:txBody>
      </p:sp>
      <p:pic>
        <p:nvPicPr>
          <p:cNvPr id="4100" name="Picture 4" descr="Geistliche Chormusik – Wikipedia">
            <a:extLst>
              <a:ext uri="{FF2B5EF4-FFF2-40B4-BE49-F238E27FC236}">
                <a16:creationId xmlns:a16="http://schemas.microsoft.com/office/drawing/2014/main" id="{7172E62D-9078-F4EE-5F9C-48DB326C2F5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14213" y="9000"/>
            <a:ext cx="4729787"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809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06786-F34B-9245-8DE1-7B9A0202ADF2}"/>
              </a:ext>
            </a:extLst>
          </p:cNvPr>
          <p:cNvSpPr>
            <a:spLocks noGrp="1"/>
          </p:cNvSpPr>
          <p:nvPr>
            <p:ph type="title"/>
          </p:nvPr>
        </p:nvSpPr>
        <p:spPr>
          <a:xfrm>
            <a:off x="765175" y="984227"/>
            <a:ext cx="7886700" cy="1042042"/>
          </a:xfrm>
        </p:spPr>
        <p:txBody>
          <a:bodyPr>
            <a:normAutofit/>
          </a:bodyPr>
          <a:lstStyle/>
          <a:p>
            <a:pPr algn="ctr"/>
            <a:r>
              <a:rPr lang="de-DE" sz="2800" dirty="0"/>
              <a:t>Königsberg: Kürbishütte</a:t>
            </a:r>
          </a:p>
        </p:txBody>
      </p:sp>
      <p:pic>
        <p:nvPicPr>
          <p:cNvPr id="5" name="Inhaltsplatzhalter 4">
            <a:extLst>
              <a:ext uri="{FF2B5EF4-FFF2-40B4-BE49-F238E27FC236}">
                <a16:creationId xmlns:a16="http://schemas.microsoft.com/office/drawing/2014/main" id="{CB964EBC-11C7-844E-5216-01D0FEED19D5}"/>
              </a:ext>
            </a:extLst>
          </p:cNvPr>
          <p:cNvPicPr>
            <a:picLocks noGrp="1" noChangeAspect="1"/>
          </p:cNvPicPr>
          <p:nvPr>
            <p:ph idx="1"/>
          </p:nvPr>
        </p:nvPicPr>
        <p:blipFill>
          <a:blip r:embed="rId2"/>
          <a:stretch>
            <a:fillRect/>
          </a:stretch>
        </p:blipFill>
        <p:spPr>
          <a:xfrm>
            <a:off x="413233" y="1852533"/>
            <a:ext cx="8317534" cy="4680000"/>
          </a:xfrm>
          <a:prstGeom prst="rect">
            <a:avLst/>
          </a:prstGeom>
        </p:spPr>
      </p:pic>
    </p:spTree>
    <p:extLst>
      <p:ext uri="{BB962C8B-B14F-4D97-AF65-F5344CB8AC3E}">
        <p14:creationId xmlns:p14="http://schemas.microsoft.com/office/powerpoint/2010/main" val="4133472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A8650-23D7-5C43-163B-5134FAB1DE9B}"/>
              </a:ext>
            </a:extLst>
          </p:cNvPr>
          <p:cNvSpPr>
            <a:spLocks noGrp="1"/>
          </p:cNvSpPr>
          <p:nvPr>
            <p:ph type="title"/>
          </p:nvPr>
        </p:nvSpPr>
        <p:spPr>
          <a:xfrm>
            <a:off x="119192" y="853834"/>
            <a:ext cx="7886700" cy="1042042"/>
          </a:xfrm>
        </p:spPr>
        <p:txBody>
          <a:bodyPr>
            <a:normAutofit/>
          </a:bodyPr>
          <a:lstStyle/>
          <a:p>
            <a:pPr algn="r"/>
            <a:r>
              <a:rPr lang="de-DE" sz="2800" dirty="0"/>
              <a:t>Georg Philipp Harsdörffer</a:t>
            </a:r>
            <a:br>
              <a:rPr lang="de-DE" sz="2800" dirty="0"/>
            </a:br>
            <a:r>
              <a:rPr lang="de-DE" sz="2800" dirty="0" err="1"/>
              <a:t>Pegnesischer</a:t>
            </a:r>
            <a:r>
              <a:rPr lang="de-DE" sz="2800" dirty="0"/>
              <a:t> Blumenorden</a:t>
            </a:r>
          </a:p>
        </p:txBody>
      </p:sp>
      <p:pic>
        <p:nvPicPr>
          <p:cNvPr id="5122" name="Picture 2">
            <a:extLst>
              <a:ext uri="{FF2B5EF4-FFF2-40B4-BE49-F238E27FC236}">
                <a16:creationId xmlns:a16="http://schemas.microsoft.com/office/drawing/2014/main" id="{049D4DD4-74C9-B619-2DBD-D350D01FA1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5257" y="1895876"/>
            <a:ext cx="5279551" cy="468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7CBBF767-D2EE-92CA-D974-ECE8304F7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92" y="1175876"/>
            <a:ext cx="3541249"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75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7BAF1-94DE-FE5C-FAB6-A235A5710709}"/>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AC22F4F8-1E0F-9A9F-E651-F8CA5BDECC41}"/>
              </a:ext>
            </a:extLst>
          </p:cNvPr>
          <p:cNvPicPr>
            <a:picLocks noGrp="1" noChangeAspect="1"/>
          </p:cNvPicPr>
          <p:nvPr>
            <p:ph idx="1"/>
          </p:nvPr>
        </p:nvPicPr>
        <p:blipFill>
          <a:blip r:embed="rId2"/>
          <a:stretch>
            <a:fillRect/>
          </a:stretch>
        </p:blipFill>
        <p:spPr>
          <a:xfrm>
            <a:off x="-82296" y="-6710557"/>
            <a:ext cx="10532159" cy="16560000"/>
          </a:xfrm>
          <a:prstGeom prst="rect">
            <a:avLst/>
          </a:prstGeom>
        </p:spPr>
      </p:pic>
    </p:spTree>
    <p:extLst>
      <p:ext uri="{BB962C8B-B14F-4D97-AF65-F5344CB8AC3E}">
        <p14:creationId xmlns:p14="http://schemas.microsoft.com/office/powerpoint/2010/main" val="1790998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69F63-6D67-F59F-4337-C14A3EE60B23}"/>
              </a:ext>
            </a:extLst>
          </p:cNvPr>
          <p:cNvSpPr>
            <a:spLocks noGrp="1"/>
          </p:cNvSpPr>
          <p:nvPr>
            <p:ph type="title"/>
          </p:nvPr>
        </p:nvSpPr>
        <p:spPr>
          <a:xfrm>
            <a:off x="628650" y="2386958"/>
            <a:ext cx="7886700" cy="1042042"/>
          </a:xfrm>
        </p:spPr>
        <p:txBody>
          <a:bodyPr>
            <a:normAutofit fontScale="90000"/>
          </a:bodyPr>
          <a:lstStyle/>
          <a:p>
            <a:r>
              <a:rPr lang="de-DE" sz="2800" b="1" dirty="0">
                <a:effectLst/>
                <a:latin typeface="+mn-lt"/>
                <a:ea typeface="Times New Roman" panose="02020603050405020304" pitchFamily="18" charset="0"/>
              </a:rPr>
              <a:t>Klangbeispiel</a:t>
            </a:r>
            <a:r>
              <a:rPr lang="de-DE" sz="2800" dirty="0">
                <a:effectLst/>
                <a:latin typeface="+mn-lt"/>
                <a:ea typeface="Times New Roman" panose="02020603050405020304" pitchFamily="18" charset="0"/>
              </a:rPr>
              <a:t>: </a:t>
            </a:r>
            <a:br>
              <a:rPr lang="de-DE" sz="2800" dirty="0">
                <a:effectLst/>
                <a:latin typeface="+mn-lt"/>
                <a:ea typeface="Times New Roman" panose="02020603050405020304" pitchFamily="18" charset="0"/>
              </a:rPr>
            </a:br>
            <a:r>
              <a:rPr lang="de-DE" sz="2800" dirty="0">
                <a:effectLst/>
                <a:latin typeface="+mn-lt"/>
                <a:ea typeface="Times New Roman" panose="02020603050405020304" pitchFamily="18" charset="0"/>
              </a:rPr>
              <a:t>Heinrich Albert: </a:t>
            </a:r>
            <a:br>
              <a:rPr lang="de-DE" sz="2800" dirty="0">
                <a:effectLst/>
                <a:latin typeface="+mn-lt"/>
                <a:ea typeface="Times New Roman" panose="02020603050405020304" pitchFamily="18" charset="0"/>
              </a:rPr>
            </a:br>
            <a:r>
              <a:rPr lang="de-DE" sz="2800" dirty="0">
                <a:effectLst/>
                <a:latin typeface="+mn-lt"/>
                <a:ea typeface="Times New Roman" panose="02020603050405020304" pitchFamily="18" charset="0"/>
              </a:rPr>
              <a:t>1604-1651</a:t>
            </a:r>
            <a:br>
              <a:rPr lang="de-DE" sz="2800" dirty="0">
                <a:effectLst/>
                <a:latin typeface="+mn-lt"/>
                <a:ea typeface="Times New Roman" panose="02020603050405020304" pitchFamily="18" charset="0"/>
              </a:rPr>
            </a:br>
            <a:r>
              <a:rPr lang="de-DE" sz="2800" i="1" dirty="0">
                <a:effectLst/>
                <a:latin typeface="+mn-lt"/>
                <a:ea typeface="Times New Roman" panose="02020603050405020304" pitchFamily="18" charset="0"/>
              </a:rPr>
              <a:t>Der Mai des Jahres Herz</a:t>
            </a:r>
            <a:br>
              <a:rPr lang="de-DE" sz="2800" i="1" dirty="0">
                <a:effectLst/>
                <a:latin typeface="+mn-lt"/>
                <a:ea typeface="Times New Roman" panose="02020603050405020304" pitchFamily="18" charset="0"/>
              </a:rPr>
            </a:br>
            <a:endParaRPr lang="de-DE" sz="2800" dirty="0">
              <a:latin typeface="+mn-lt"/>
            </a:endParaRPr>
          </a:p>
        </p:txBody>
      </p:sp>
      <p:pic>
        <p:nvPicPr>
          <p:cNvPr id="2052" name="Picture 4" descr="Erster (-achter) Theil der Arien etlicher theils Geistlicher, theils  Weltlicher, zur Andacht, guten Sitten, keuscher Liebe und Ehren-Lust  dienender ...">
            <a:extLst>
              <a:ext uri="{FF2B5EF4-FFF2-40B4-BE49-F238E27FC236}">
                <a16:creationId xmlns:a16="http://schemas.microsoft.com/office/drawing/2014/main" id="{FC0DC9A0-D180-08A1-0A9C-705AEFAF0E1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323451" y="-356904"/>
            <a:ext cx="5052299" cy="79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93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F46BCD-F102-3265-1EB3-957659C263DA}"/>
              </a:ext>
            </a:extLst>
          </p:cNvPr>
          <p:cNvSpPr>
            <a:spLocks noGrp="1"/>
          </p:cNvSpPr>
          <p:nvPr>
            <p:ph type="title"/>
          </p:nvPr>
        </p:nvSpPr>
        <p:spPr>
          <a:xfrm>
            <a:off x="628650" y="2988979"/>
            <a:ext cx="7886700" cy="1042042"/>
          </a:xfrm>
        </p:spPr>
        <p:txBody>
          <a:bodyPr>
            <a:noAutofit/>
          </a:bodyPr>
          <a:lstStyle/>
          <a:p>
            <a:r>
              <a:rPr lang="de-DE" sz="2800" b="1" dirty="0">
                <a:effectLst/>
                <a:latin typeface="+mn-lt"/>
                <a:ea typeface="Times New Roman" panose="02020603050405020304" pitchFamily="18" charset="0"/>
              </a:rPr>
              <a:t>Klangbeispiel:</a:t>
            </a:r>
            <a:r>
              <a:rPr lang="de-DE" sz="2800" dirty="0">
                <a:effectLst/>
                <a:latin typeface="+mn-lt"/>
                <a:ea typeface="Times New Roman" panose="02020603050405020304" pitchFamily="18" charset="0"/>
              </a:rPr>
              <a:t> </a:t>
            </a:r>
            <a:br>
              <a:rPr lang="de-DE" sz="2800" dirty="0">
                <a:effectLst/>
                <a:latin typeface="+mn-lt"/>
                <a:ea typeface="Times New Roman" panose="02020603050405020304" pitchFamily="18" charset="0"/>
              </a:rPr>
            </a:br>
            <a:r>
              <a:rPr lang="de-DE" sz="2800" dirty="0">
                <a:effectLst/>
                <a:latin typeface="+mn-lt"/>
                <a:ea typeface="Times New Roman" panose="02020603050405020304" pitchFamily="18" charset="0"/>
              </a:rPr>
              <a:t>Heinrich Albert: </a:t>
            </a:r>
            <a:br>
              <a:rPr lang="de-DE" sz="2800" dirty="0">
                <a:effectLst/>
                <a:latin typeface="+mn-lt"/>
                <a:ea typeface="Times New Roman" panose="02020603050405020304" pitchFamily="18" charset="0"/>
              </a:rPr>
            </a:br>
            <a:r>
              <a:rPr lang="de-DE" sz="2800" i="1" dirty="0">
                <a:effectLst/>
                <a:latin typeface="+mn-lt"/>
                <a:ea typeface="Times New Roman" panose="02020603050405020304" pitchFamily="18" charset="0"/>
              </a:rPr>
              <a:t>Letzte</a:t>
            </a:r>
            <a:r>
              <a:rPr lang="de-DE" sz="2800" dirty="0">
                <a:effectLst/>
                <a:latin typeface="+mn-lt"/>
                <a:ea typeface="Times New Roman" panose="02020603050405020304" pitchFamily="18" charset="0"/>
              </a:rPr>
              <a:t> </a:t>
            </a:r>
            <a:r>
              <a:rPr lang="de-DE" sz="2800" i="1" dirty="0">
                <a:effectLst/>
                <a:latin typeface="+mn-lt"/>
                <a:ea typeface="Times New Roman" panose="02020603050405020304" pitchFamily="18" charset="0"/>
              </a:rPr>
              <a:t>Rede einer </a:t>
            </a:r>
            <a:br>
              <a:rPr lang="de-DE" sz="2800" i="1" dirty="0">
                <a:effectLst/>
                <a:latin typeface="+mn-lt"/>
                <a:ea typeface="Times New Roman" panose="02020603050405020304" pitchFamily="18" charset="0"/>
              </a:rPr>
            </a:br>
            <a:r>
              <a:rPr lang="de-DE" sz="2800" i="1" dirty="0">
                <a:effectLst/>
                <a:latin typeface="+mn-lt"/>
                <a:ea typeface="Times New Roman" panose="02020603050405020304" pitchFamily="18" charset="0"/>
              </a:rPr>
              <a:t>vormals </a:t>
            </a:r>
            <a:r>
              <a:rPr lang="de-DE" sz="2800" i="1" dirty="0" err="1">
                <a:effectLst/>
                <a:latin typeface="+mn-lt"/>
                <a:ea typeface="Times New Roman" panose="02020603050405020304" pitchFamily="18" charset="0"/>
              </a:rPr>
              <a:t>stoltzen</a:t>
            </a:r>
            <a:r>
              <a:rPr lang="de-DE" sz="2800" i="1" dirty="0">
                <a:effectLst/>
                <a:latin typeface="+mn-lt"/>
                <a:ea typeface="Times New Roman" panose="02020603050405020304" pitchFamily="18" charset="0"/>
              </a:rPr>
              <a:t> und </a:t>
            </a:r>
            <a:br>
              <a:rPr lang="de-DE" sz="2800" i="1" dirty="0">
                <a:effectLst/>
                <a:latin typeface="+mn-lt"/>
                <a:ea typeface="Times New Roman" panose="02020603050405020304" pitchFamily="18" charset="0"/>
              </a:rPr>
            </a:br>
            <a:r>
              <a:rPr lang="de-DE" sz="2800" i="1" dirty="0">
                <a:effectLst/>
                <a:latin typeface="+mn-lt"/>
                <a:ea typeface="Times New Roman" panose="02020603050405020304" pitchFamily="18" charset="0"/>
              </a:rPr>
              <a:t>sterbenden Jungfer</a:t>
            </a:r>
            <a:br>
              <a:rPr lang="de-DE" sz="2800" i="1" dirty="0">
                <a:effectLst/>
                <a:latin typeface="+mn-lt"/>
                <a:ea typeface="Times New Roman" panose="02020603050405020304" pitchFamily="18" charset="0"/>
              </a:rPr>
            </a:br>
            <a:br>
              <a:rPr lang="de-DE" sz="2800" i="1" dirty="0">
                <a:effectLst/>
                <a:latin typeface="+mn-lt"/>
                <a:ea typeface="Times New Roman" panose="02020603050405020304" pitchFamily="18" charset="0"/>
              </a:rPr>
            </a:br>
            <a:br>
              <a:rPr lang="de-DE" sz="2800" i="1" dirty="0">
                <a:effectLst/>
                <a:latin typeface="+mn-lt"/>
                <a:ea typeface="Times New Roman" panose="02020603050405020304" pitchFamily="18" charset="0"/>
              </a:rPr>
            </a:br>
            <a:r>
              <a:rPr lang="de-DE" sz="2800" dirty="0">
                <a:effectLst/>
                <a:latin typeface="+mn-lt"/>
                <a:ea typeface="Times New Roman" panose="02020603050405020304" pitchFamily="18" charset="0"/>
              </a:rPr>
              <a:t>Faksimile aus:</a:t>
            </a:r>
            <a:br>
              <a:rPr lang="de-DE" sz="2800" i="1" dirty="0">
                <a:effectLst/>
                <a:latin typeface="+mn-lt"/>
                <a:ea typeface="Times New Roman" panose="02020603050405020304" pitchFamily="18" charset="0"/>
              </a:rPr>
            </a:br>
            <a:r>
              <a:rPr lang="de-DE" sz="2800" b="0" i="1" dirty="0">
                <a:effectLst/>
                <a:latin typeface="+mn-lt"/>
              </a:rPr>
              <a:t>Sechster Theil der Arien</a:t>
            </a:r>
            <a:r>
              <a:rPr lang="de-DE" sz="2800" b="0" dirty="0">
                <a:effectLst/>
                <a:latin typeface="+mn-lt"/>
              </a:rPr>
              <a:t> </a:t>
            </a:r>
            <a:br>
              <a:rPr lang="de-DE" sz="2800" b="0" dirty="0">
                <a:effectLst/>
                <a:latin typeface="+mn-lt"/>
              </a:rPr>
            </a:br>
            <a:r>
              <a:rPr lang="de-DE" sz="2800" b="0" dirty="0">
                <a:effectLst/>
                <a:latin typeface="+mn-lt"/>
              </a:rPr>
              <a:t>(Königsberg 1645).</a:t>
            </a:r>
            <a:endParaRPr lang="de-DE" sz="2800" dirty="0">
              <a:latin typeface="+mn-lt"/>
            </a:endParaRPr>
          </a:p>
        </p:txBody>
      </p:sp>
      <p:pic>
        <p:nvPicPr>
          <p:cNvPr id="4098" name="Picture 2" descr="Musik als Trost in Krisenzeiten – [gab_log] Geisteswissenschaft als Beruf">
            <a:extLst>
              <a:ext uri="{FF2B5EF4-FFF2-40B4-BE49-F238E27FC236}">
                <a16:creationId xmlns:a16="http://schemas.microsoft.com/office/drawing/2014/main" id="{DC7579CF-E567-2AC2-6190-130AD67E483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89408" y="0"/>
            <a:ext cx="4354592" cy="70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118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BD30E5-C4D8-574A-971A-807155E465AB}"/>
              </a:ext>
            </a:extLst>
          </p:cNvPr>
          <p:cNvSpPr>
            <a:spLocks noGrp="1"/>
          </p:cNvSpPr>
          <p:nvPr>
            <p:ph type="title"/>
          </p:nvPr>
        </p:nvSpPr>
        <p:spPr>
          <a:xfrm>
            <a:off x="628650" y="1203683"/>
            <a:ext cx="7886700" cy="1042042"/>
          </a:xfrm>
        </p:spPr>
        <p:txBody>
          <a:bodyPr>
            <a:normAutofit fontScale="90000"/>
          </a:bodyPr>
          <a:lstStyle/>
          <a:p>
            <a:pPr algn="ctr"/>
            <a:r>
              <a:rPr lang="de-DE" sz="3300" b="1" dirty="0">
                <a:effectLst/>
                <a:latin typeface="+mn-lt"/>
                <a:ea typeface="Times New Roman" panose="02020603050405020304" pitchFamily="18" charset="0"/>
              </a:rPr>
              <a:t>Klangbeispiel</a:t>
            </a:r>
            <a:r>
              <a:rPr lang="de-DE" sz="3300" dirty="0">
                <a:effectLst/>
                <a:latin typeface="+mn-lt"/>
                <a:ea typeface="Times New Roman" panose="02020603050405020304" pitchFamily="18" charset="0"/>
              </a:rPr>
              <a:t>: </a:t>
            </a:r>
            <a:br>
              <a:rPr lang="de-DE" sz="3300" dirty="0">
                <a:effectLst/>
                <a:latin typeface="+mn-lt"/>
                <a:ea typeface="Times New Roman" panose="02020603050405020304" pitchFamily="18" charset="0"/>
              </a:rPr>
            </a:br>
            <a:r>
              <a:rPr lang="de-DE" sz="3300" dirty="0">
                <a:effectLst/>
                <a:latin typeface="+mn-lt"/>
                <a:ea typeface="Times New Roman" panose="02020603050405020304" pitchFamily="18" charset="0"/>
              </a:rPr>
              <a:t>Johann Erasmus Kindermann (1616-1655)</a:t>
            </a:r>
            <a:br>
              <a:rPr lang="de-DE" sz="3300" dirty="0">
                <a:effectLst/>
                <a:latin typeface="+mn-lt"/>
                <a:ea typeface="Times New Roman" panose="02020603050405020304" pitchFamily="18" charset="0"/>
              </a:rPr>
            </a:br>
            <a:r>
              <a:rPr lang="de-DE" sz="3300" i="1" dirty="0">
                <a:effectLst/>
                <a:latin typeface="+mn-lt"/>
                <a:ea typeface="Times New Roman" panose="02020603050405020304" pitchFamily="18" charset="0"/>
              </a:rPr>
              <a:t>Fried, wo bist so lang geblieben</a:t>
            </a:r>
            <a:br>
              <a:rPr lang="de-DE" sz="5400" dirty="0"/>
            </a:br>
            <a:endParaRPr lang="de-DE" dirty="0"/>
          </a:p>
        </p:txBody>
      </p:sp>
      <p:pic>
        <p:nvPicPr>
          <p:cNvPr id="4" name="Inhaltsplatzhalter 3">
            <a:extLst>
              <a:ext uri="{FF2B5EF4-FFF2-40B4-BE49-F238E27FC236}">
                <a16:creationId xmlns:a16="http://schemas.microsoft.com/office/drawing/2014/main" id="{25F08099-BED5-F4BD-0137-D8B2C8B92CE1}"/>
              </a:ext>
            </a:extLst>
          </p:cNvPr>
          <p:cNvPicPr>
            <a:picLocks noGrp="1" noChangeAspect="1"/>
          </p:cNvPicPr>
          <p:nvPr>
            <p:ph idx="1"/>
          </p:nvPr>
        </p:nvPicPr>
        <p:blipFill>
          <a:blip r:embed="rId2"/>
          <a:stretch>
            <a:fillRect/>
          </a:stretch>
        </p:blipFill>
        <p:spPr>
          <a:xfrm>
            <a:off x="1516072" y="2245725"/>
            <a:ext cx="6111855" cy="4320000"/>
          </a:xfrm>
          <a:prstGeom prst="rect">
            <a:avLst/>
          </a:prstGeom>
        </p:spPr>
      </p:pic>
    </p:spTree>
    <p:extLst>
      <p:ext uri="{BB962C8B-B14F-4D97-AF65-F5344CB8AC3E}">
        <p14:creationId xmlns:p14="http://schemas.microsoft.com/office/powerpoint/2010/main" val="4125226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6B6A9-6B81-9751-D7F1-9F431231DBA0}"/>
              </a:ext>
            </a:extLst>
          </p:cNvPr>
          <p:cNvSpPr>
            <a:spLocks noGrp="1"/>
          </p:cNvSpPr>
          <p:nvPr>
            <p:ph type="title"/>
          </p:nvPr>
        </p:nvSpPr>
        <p:spPr>
          <a:xfrm>
            <a:off x="628650" y="3306803"/>
            <a:ext cx="7886700" cy="1042042"/>
          </a:xfrm>
        </p:spPr>
        <p:txBody>
          <a:bodyPr>
            <a:noAutofit/>
          </a:bodyPr>
          <a:lstStyle/>
          <a:p>
            <a:r>
              <a:rPr lang="de-DE" sz="2800" b="1" dirty="0">
                <a:latin typeface="+mn-lt"/>
              </a:rPr>
              <a:t>Westfälischer</a:t>
            </a:r>
            <a:br>
              <a:rPr lang="de-DE" sz="2800" b="1" dirty="0">
                <a:latin typeface="+mn-lt"/>
              </a:rPr>
            </a:br>
            <a:r>
              <a:rPr lang="de-DE" sz="2800" b="1" dirty="0">
                <a:latin typeface="+mn-lt"/>
              </a:rPr>
              <a:t>Friede (1648)</a:t>
            </a:r>
            <a:br>
              <a:rPr lang="de-DE" sz="2800" dirty="0">
                <a:latin typeface="+mn-lt"/>
              </a:rPr>
            </a:br>
            <a:br>
              <a:rPr lang="de-DE" sz="2800" dirty="0">
                <a:latin typeface="+mn-lt"/>
              </a:rPr>
            </a:br>
            <a:r>
              <a:rPr lang="de-DE" sz="2800" dirty="0">
                <a:latin typeface="+mn-lt"/>
              </a:rPr>
              <a:t>T</a:t>
            </a:r>
            <a:r>
              <a:rPr lang="de-DE" sz="2800" b="0" i="1" dirty="0">
                <a:solidFill>
                  <a:srgbClr val="202122"/>
                </a:solidFill>
                <a:effectLst/>
                <a:latin typeface="+mn-lt"/>
              </a:rPr>
              <a:t>riumph des </a:t>
            </a:r>
            <a:br>
              <a:rPr lang="de-DE" sz="2800" b="0" i="1" dirty="0">
                <a:solidFill>
                  <a:srgbClr val="202122"/>
                </a:solidFill>
                <a:effectLst/>
                <a:latin typeface="+mn-lt"/>
              </a:rPr>
            </a:br>
            <a:r>
              <a:rPr lang="de-DE" sz="2800" b="0" i="1" dirty="0">
                <a:solidFill>
                  <a:srgbClr val="202122"/>
                </a:solidFill>
                <a:effectLst/>
                <a:latin typeface="+mn-lt"/>
              </a:rPr>
              <a:t>Osnabrücker </a:t>
            </a:r>
            <a:br>
              <a:rPr lang="de-DE" sz="2800" b="0" i="1" dirty="0">
                <a:solidFill>
                  <a:srgbClr val="202122"/>
                </a:solidFill>
                <a:effectLst/>
                <a:latin typeface="+mn-lt"/>
              </a:rPr>
            </a:br>
            <a:r>
              <a:rPr lang="de-DE" sz="2800" b="0" i="1" dirty="0">
                <a:solidFill>
                  <a:srgbClr val="202122"/>
                </a:solidFill>
                <a:effectLst/>
                <a:latin typeface="+mn-lt"/>
              </a:rPr>
              <a:t>und Nürnberger</a:t>
            </a:r>
            <a:br>
              <a:rPr lang="de-DE" sz="2800" b="0" i="1" dirty="0">
                <a:solidFill>
                  <a:srgbClr val="202122"/>
                </a:solidFill>
                <a:effectLst/>
                <a:latin typeface="+mn-lt"/>
              </a:rPr>
            </a:br>
            <a:r>
              <a:rPr lang="de-DE" sz="2800" b="0" i="1" dirty="0">
                <a:solidFill>
                  <a:srgbClr val="202122"/>
                </a:solidFill>
                <a:effectLst/>
                <a:latin typeface="+mn-lt"/>
              </a:rPr>
              <a:t>Friedens</a:t>
            </a:r>
            <a:br>
              <a:rPr lang="de-DE" sz="2800" b="0" i="1" dirty="0">
                <a:solidFill>
                  <a:srgbClr val="202122"/>
                </a:solidFill>
                <a:effectLst/>
                <a:latin typeface="+mn-lt"/>
              </a:rPr>
            </a:br>
            <a:r>
              <a:rPr lang="de-DE" sz="2800" b="0" i="0" dirty="0">
                <a:solidFill>
                  <a:srgbClr val="202122"/>
                </a:solidFill>
                <a:effectLst/>
                <a:latin typeface="+mn-lt"/>
              </a:rPr>
              <a:t> </a:t>
            </a:r>
            <a:br>
              <a:rPr lang="de-DE" sz="2800" b="0" i="0" dirty="0">
                <a:solidFill>
                  <a:srgbClr val="202122"/>
                </a:solidFill>
                <a:effectLst/>
                <a:latin typeface="+mn-lt"/>
              </a:rPr>
            </a:br>
            <a:r>
              <a:rPr lang="de-DE" sz="2800" b="0" i="0" dirty="0">
                <a:solidFill>
                  <a:srgbClr val="202122"/>
                </a:solidFill>
                <a:effectLst/>
                <a:latin typeface="+mn-lt"/>
              </a:rPr>
              <a:t>allegorische </a:t>
            </a:r>
            <a:br>
              <a:rPr lang="de-DE" sz="2800" b="0" i="0" dirty="0">
                <a:solidFill>
                  <a:srgbClr val="202122"/>
                </a:solidFill>
                <a:effectLst/>
                <a:latin typeface="+mn-lt"/>
              </a:rPr>
            </a:br>
            <a:r>
              <a:rPr lang="de-DE" sz="2800" b="0" i="0" dirty="0">
                <a:solidFill>
                  <a:srgbClr val="202122"/>
                </a:solidFill>
                <a:effectLst/>
                <a:latin typeface="+mn-lt"/>
              </a:rPr>
              <a:t>Darstellung </a:t>
            </a:r>
            <a:br>
              <a:rPr lang="de-DE" sz="2800" b="0" i="0" dirty="0">
                <a:solidFill>
                  <a:srgbClr val="202122"/>
                </a:solidFill>
                <a:effectLst/>
                <a:latin typeface="+mn-lt"/>
              </a:rPr>
            </a:br>
            <a:r>
              <a:rPr lang="de-DE" sz="2800" b="0" i="0" dirty="0">
                <a:solidFill>
                  <a:srgbClr val="202122"/>
                </a:solidFill>
                <a:effectLst/>
                <a:latin typeface="+mn-lt"/>
              </a:rPr>
              <a:t>des Religions-</a:t>
            </a:r>
            <a:br>
              <a:rPr lang="de-DE" sz="2800" b="0" i="0" dirty="0">
                <a:solidFill>
                  <a:srgbClr val="202122"/>
                </a:solidFill>
                <a:effectLst/>
                <a:latin typeface="+mn-lt"/>
              </a:rPr>
            </a:br>
            <a:r>
              <a:rPr lang="de-DE" sz="2800" b="0" i="0" dirty="0" err="1">
                <a:solidFill>
                  <a:srgbClr val="202122"/>
                </a:solidFill>
                <a:effectLst/>
                <a:latin typeface="+mn-lt"/>
              </a:rPr>
              <a:t>friedens</a:t>
            </a:r>
            <a:r>
              <a:rPr lang="de-DE" sz="2800" b="0" i="0" dirty="0">
                <a:solidFill>
                  <a:srgbClr val="202122"/>
                </a:solidFill>
                <a:effectLst/>
                <a:latin typeface="+mn-lt"/>
              </a:rPr>
              <a:t> (1649)</a:t>
            </a:r>
            <a:endParaRPr lang="de-DE" sz="2800" dirty="0">
              <a:latin typeface="+mn-lt"/>
            </a:endParaRPr>
          </a:p>
        </p:txBody>
      </p:sp>
      <p:pic>
        <p:nvPicPr>
          <p:cNvPr id="2050" name="Picture 2" descr="Westfälischer Friede – Wikipedia">
            <a:extLst>
              <a:ext uri="{FF2B5EF4-FFF2-40B4-BE49-F238E27FC236}">
                <a16:creationId xmlns:a16="http://schemas.microsoft.com/office/drawing/2014/main" id="{556D0464-0FC2-7245-41A0-6641369825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0129" y="0"/>
            <a:ext cx="5883871"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42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40E9D-7C23-EBDB-D62B-FA00931193CC}"/>
              </a:ext>
            </a:extLst>
          </p:cNvPr>
          <p:cNvSpPr>
            <a:spLocks noGrp="1"/>
          </p:cNvSpPr>
          <p:nvPr>
            <p:ph type="title"/>
          </p:nvPr>
        </p:nvSpPr>
        <p:spPr>
          <a:xfrm>
            <a:off x="628650" y="1130531"/>
            <a:ext cx="7886700" cy="1042042"/>
          </a:xfrm>
        </p:spPr>
        <p:txBody>
          <a:bodyPr>
            <a:noAutofit/>
          </a:bodyPr>
          <a:lstStyle/>
          <a:p>
            <a:pPr algn="ctr"/>
            <a:r>
              <a:rPr lang="de-DE" sz="3000" b="1" dirty="0">
                <a:effectLst/>
                <a:latin typeface="+mn-lt"/>
                <a:ea typeface="Times New Roman" panose="02020603050405020304" pitchFamily="18" charset="0"/>
              </a:rPr>
              <a:t>Klangbeispiel:</a:t>
            </a:r>
            <a:r>
              <a:rPr lang="de-DE" sz="3000" dirty="0">
                <a:effectLst/>
                <a:latin typeface="+mn-lt"/>
                <a:ea typeface="Times New Roman" panose="02020603050405020304" pitchFamily="18" charset="0"/>
              </a:rPr>
              <a:t> </a:t>
            </a:r>
            <a:br>
              <a:rPr lang="de-DE" sz="3000" dirty="0">
                <a:effectLst/>
                <a:latin typeface="+mn-lt"/>
                <a:ea typeface="Times New Roman" panose="02020603050405020304" pitchFamily="18" charset="0"/>
              </a:rPr>
            </a:br>
            <a:r>
              <a:rPr lang="de-DE" sz="3000" dirty="0">
                <a:effectLst/>
                <a:latin typeface="+mn-lt"/>
                <a:ea typeface="Times New Roman" panose="02020603050405020304" pitchFamily="18" charset="0"/>
              </a:rPr>
              <a:t>Thomas Selle (1599-1663): </a:t>
            </a:r>
            <a:r>
              <a:rPr lang="de-DE" sz="3000" i="1" dirty="0">
                <a:effectLst/>
                <a:latin typeface="+mn-lt"/>
                <a:ea typeface="Times New Roman" panose="02020603050405020304" pitchFamily="18" charset="0"/>
              </a:rPr>
              <a:t>Lobet den Herrn</a:t>
            </a:r>
            <a:br>
              <a:rPr lang="de-DE" sz="3000" i="1" dirty="0">
                <a:effectLst/>
                <a:latin typeface="+mn-lt"/>
                <a:ea typeface="Times New Roman" panose="02020603050405020304" pitchFamily="18" charset="0"/>
              </a:rPr>
            </a:br>
            <a:r>
              <a:rPr lang="de-DE" sz="3000" i="1" dirty="0">
                <a:effectLst/>
                <a:latin typeface="+mn-lt"/>
                <a:ea typeface="Times New Roman" panose="02020603050405020304" pitchFamily="18" charset="0"/>
              </a:rPr>
              <a:t> in seinem </a:t>
            </a:r>
            <a:r>
              <a:rPr lang="de-DE" sz="3000" i="1" dirty="0" err="1">
                <a:effectLst/>
                <a:latin typeface="+mn-lt"/>
                <a:ea typeface="Times New Roman" panose="02020603050405020304" pitchFamily="18" charset="0"/>
              </a:rPr>
              <a:t>Heiligthum</a:t>
            </a:r>
            <a:r>
              <a:rPr lang="de-DE" sz="3000" dirty="0">
                <a:effectLst/>
                <a:latin typeface="+mn-lt"/>
                <a:ea typeface="Times New Roman" panose="02020603050405020304" pitchFamily="18" charset="0"/>
              </a:rPr>
              <a:t> (150. Psalm)</a:t>
            </a:r>
            <a:endParaRPr lang="de-DE" sz="3000" dirty="0">
              <a:latin typeface="+mn-lt"/>
            </a:endParaRPr>
          </a:p>
        </p:txBody>
      </p:sp>
      <p:pic>
        <p:nvPicPr>
          <p:cNvPr id="4" name="Inhaltsplatzhalter 3">
            <a:extLst>
              <a:ext uri="{FF2B5EF4-FFF2-40B4-BE49-F238E27FC236}">
                <a16:creationId xmlns:a16="http://schemas.microsoft.com/office/drawing/2014/main" id="{BD858ADF-6C59-E065-01A3-3D764AC700C2}"/>
              </a:ext>
            </a:extLst>
          </p:cNvPr>
          <p:cNvPicPr>
            <a:picLocks noGrp="1" noChangeAspect="1"/>
          </p:cNvPicPr>
          <p:nvPr>
            <p:ph idx="1"/>
          </p:nvPr>
        </p:nvPicPr>
        <p:blipFill>
          <a:blip r:embed="rId2"/>
          <a:stretch>
            <a:fillRect/>
          </a:stretch>
        </p:blipFill>
        <p:spPr>
          <a:xfrm>
            <a:off x="1203325" y="2610262"/>
            <a:ext cx="7020499" cy="3960000"/>
          </a:xfrm>
          <a:prstGeom prst="rect">
            <a:avLst/>
          </a:prstGeom>
        </p:spPr>
      </p:pic>
    </p:spTree>
    <p:extLst>
      <p:ext uri="{BB962C8B-B14F-4D97-AF65-F5344CB8AC3E}">
        <p14:creationId xmlns:p14="http://schemas.microsoft.com/office/powerpoint/2010/main" val="4576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A3A46-2328-AF10-42CF-C04C2EACBE19}"/>
              </a:ext>
            </a:extLst>
          </p:cNvPr>
          <p:cNvSpPr>
            <a:spLocks noGrp="1"/>
          </p:cNvSpPr>
          <p:nvPr>
            <p:ph type="title"/>
          </p:nvPr>
        </p:nvSpPr>
        <p:spPr>
          <a:xfrm>
            <a:off x="628650" y="682475"/>
            <a:ext cx="7886700" cy="1042042"/>
          </a:xfrm>
        </p:spPr>
        <p:txBody>
          <a:bodyPr>
            <a:normAutofit/>
          </a:bodyPr>
          <a:lstStyle/>
          <a:p>
            <a:pPr algn="ctr"/>
            <a:r>
              <a:rPr lang="de-DE" sz="2800" dirty="0"/>
              <a:t>Schwedisches Friedensmahl in Nürnberg 1649</a:t>
            </a:r>
          </a:p>
        </p:txBody>
      </p:sp>
      <p:pic>
        <p:nvPicPr>
          <p:cNvPr id="4" name="Inhaltsplatzhalter 3">
            <a:extLst>
              <a:ext uri="{FF2B5EF4-FFF2-40B4-BE49-F238E27FC236}">
                <a16:creationId xmlns:a16="http://schemas.microsoft.com/office/drawing/2014/main" id="{8D95B4F0-84A8-942C-0D4D-2AB903E8B364}"/>
              </a:ext>
            </a:extLst>
          </p:cNvPr>
          <p:cNvPicPr>
            <a:picLocks noGrp="1" noChangeAspect="1"/>
          </p:cNvPicPr>
          <p:nvPr>
            <p:ph idx="1"/>
          </p:nvPr>
        </p:nvPicPr>
        <p:blipFill>
          <a:blip r:embed="rId2"/>
          <a:stretch>
            <a:fillRect/>
          </a:stretch>
        </p:blipFill>
        <p:spPr>
          <a:xfrm>
            <a:off x="1368000" y="1458000"/>
            <a:ext cx="6408000" cy="5400000"/>
          </a:xfrm>
          <a:prstGeom prst="rect">
            <a:avLst/>
          </a:prstGeom>
        </p:spPr>
      </p:pic>
    </p:spTree>
    <p:extLst>
      <p:ext uri="{BB962C8B-B14F-4D97-AF65-F5344CB8AC3E}">
        <p14:creationId xmlns:p14="http://schemas.microsoft.com/office/powerpoint/2010/main" val="376074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4A3DE-9AC1-CD55-464D-E896A32445C1}"/>
              </a:ext>
            </a:extLst>
          </p:cNvPr>
          <p:cNvSpPr>
            <a:spLocks noGrp="1"/>
          </p:cNvSpPr>
          <p:nvPr>
            <p:ph type="title"/>
          </p:nvPr>
        </p:nvSpPr>
        <p:spPr>
          <a:xfrm>
            <a:off x="628650" y="1048235"/>
            <a:ext cx="7886700" cy="1042042"/>
          </a:xfrm>
        </p:spPr>
        <p:txBody>
          <a:bodyPr>
            <a:noAutofit/>
          </a:bodyPr>
          <a:lstStyle/>
          <a:p>
            <a:pPr algn="ctr"/>
            <a:r>
              <a:rPr lang="de-DE" sz="2800" dirty="0">
                <a:latin typeface="+mn-lt"/>
              </a:rPr>
              <a:t>Ulrich Franck (1590/95-1675): </a:t>
            </a:r>
            <a:r>
              <a:rPr lang="de-DE" sz="2800" b="0" i="1" dirty="0">
                <a:effectLst/>
                <a:latin typeface="+mn-lt"/>
              </a:rPr>
              <a:t>Schrecken des Dreißigjährigen Krieges </a:t>
            </a:r>
            <a:r>
              <a:rPr lang="de-DE" sz="2800" b="0" dirty="0">
                <a:effectLst/>
                <a:latin typeface="+mn-lt"/>
              </a:rPr>
              <a:t>(25 Radierungen)</a:t>
            </a:r>
            <a:endParaRPr lang="de-DE" sz="2800" dirty="0">
              <a:latin typeface="+mn-lt"/>
            </a:endParaRPr>
          </a:p>
        </p:txBody>
      </p:sp>
      <p:pic>
        <p:nvPicPr>
          <p:cNvPr id="5122" name="Picture 2" descr="Kämpfe zwischen Soldaten und Bauern - Klassik Stiftung Weimar digital">
            <a:extLst>
              <a:ext uri="{FF2B5EF4-FFF2-40B4-BE49-F238E27FC236}">
                <a16:creationId xmlns:a16="http://schemas.microsoft.com/office/drawing/2014/main" id="{11E79A63-ED93-2E91-13C4-8FB455226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0573" y="2250789"/>
            <a:ext cx="5373957"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143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21AAF-6179-DC4C-9065-9E2E36919FB5}"/>
              </a:ext>
            </a:extLst>
          </p:cNvPr>
          <p:cNvSpPr>
            <a:spLocks noGrp="1"/>
          </p:cNvSpPr>
          <p:nvPr>
            <p:ph type="title"/>
          </p:nvPr>
        </p:nvSpPr>
        <p:spPr>
          <a:xfrm>
            <a:off x="765175" y="691619"/>
            <a:ext cx="7886700" cy="1042042"/>
          </a:xfrm>
        </p:spPr>
        <p:txBody>
          <a:bodyPr>
            <a:normAutofit/>
          </a:bodyPr>
          <a:lstStyle/>
          <a:p>
            <a:pPr algn="ctr"/>
            <a:r>
              <a:rPr lang="de-DE" sz="2800" dirty="0"/>
              <a:t>Bauern werden niedergeritten</a:t>
            </a:r>
          </a:p>
        </p:txBody>
      </p:sp>
      <p:pic>
        <p:nvPicPr>
          <p:cNvPr id="3074" name="Picture 2">
            <a:extLst>
              <a:ext uri="{FF2B5EF4-FFF2-40B4-BE49-F238E27FC236}">
                <a16:creationId xmlns:a16="http://schemas.microsoft.com/office/drawing/2014/main" id="{E495E82A-6301-216F-161F-0EF4156790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1418" y="1617154"/>
            <a:ext cx="6694214"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616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BAFA3-0E00-B019-63DF-B4EB3EA4918C}"/>
              </a:ext>
            </a:extLst>
          </p:cNvPr>
          <p:cNvSpPr>
            <a:spLocks noGrp="1"/>
          </p:cNvSpPr>
          <p:nvPr>
            <p:ph type="title"/>
          </p:nvPr>
        </p:nvSpPr>
        <p:spPr>
          <a:xfrm>
            <a:off x="628649" y="657408"/>
            <a:ext cx="7886700" cy="1042042"/>
          </a:xfrm>
        </p:spPr>
        <p:txBody>
          <a:bodyPr>
            <a:normAutofit/>
          </a:bodyPr>
          <a:lstStyle/>
          <a:p>
            <a:pPr algn="ctr"/>
            <a:r>
              <a:rPr lang="de-DE" sz="2800" dirty="0"/>
              <a:t>Frauen droht Tod und Vergewaltigung</a:t>
            </a:r>
          </a:p>
        </p:txBody>
      </p:sp>
      <p:pic>
        <p:nvPicPr>
          <p:cNvPr id="4098" name="Picture 2" descr="Wars of Louis Quatorze: Hans Ulrich Franck">
            <a:extLst>
              <a:ext uri="{FF2B5EF4-FFF2-40B4-BE49-F238E27FC236}">
                <a16:creationId xmlns:a16="http://schemas.microsoft.com/office/drawing/2014/main" id="{CEAAFD26-639C-1C3E-3E4E-A55B980A69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6369" y="1699450"/>
            <a:ext cx="6291261"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75448"/>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486</Words>
  <Application>Microsoft Office PowerPoint</Application>
  <PresentationFormat>Bildschirmpräsentation (4:3)</PresentationFormat>
  <Paragraphs>27</Paragraphs>
  <Slides>25</Slides>
  <Notes>0</Notes>
  <HiddenSlides>0</HiddenSlides>
  <MMClips>0</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25</vt:i4>
      </vt:variant>
    </vt:vector>
  </HeadingPairs>
  <TitlesOfParts>
    <vt:vector size="36" baseType="lpstr">
      <vt:lpstr>Arial</vt:lpstr>
      <vt:lpstr>Brandon Grotesque Bold</vt:lpstr>
      <vt:lpstr>Brandon Grotesque Light</vt:lpstr>
      <vt:lpstr>Brandon Grotesque Medium</vt:lpstr>
      <vt:lpstr>Brandon Grotesque Regular</vt:lpstr>
      <vt:lpstr>Calibri</vt:lpstr>
      <vt:lpstr>Calibri Light</vt:lpstr>
      <vt:lpstr>Benutzerdefiniertes Design</vt:lpstr>
      <vt:lpstr>3_Benutzerdefiniertes Design</vt:lpstr>
      <vt:lpstr>1_Benutzerdefiniertes Design</vt:lpstr>
      <vt:lpstr>2_Benutzerdefiniertes Design</vt:lpstr>
      <vt:lpstr>PowerPoint-Präsentation</vt:lpstr>
      <vt:lpstr>Verleihungszeremonie des Erbrechts an Erzherzog Karl zum  König von Spanien (Kupferstich von Johann Christoph Weigel, 1700) und Prinz Eugen von Savoyen (1663-1736), Feldherr der Habsburgermonarchie</vt:lpstr>
      <vt:lpstr>Klangbeispiel:  Johann Erasmus Kindermann (1616-1655) Fried, wo bist so lang geblieben </vt:lpstr>
      <vt:lpstr>Westfälischer Friede (1648)  Triumph des  Osnabrücker  und Nürnberger Friedens   allegorische  Darstellung  des Religions- friedens (1649)</vt:lpstr>
      <vt:lpstr>Klangbeispiel:  Thomas Selle (1599-1663): Lobet den Herrn  in seinem Heiligthum (150. Psalm)</vt:lpstr>
      <vt:lpstr>Schwedisches Friedensmahl in Nürnberg 1649</vt:lpstr>
      <vt:lpstr>Ulrich Franck (1590/95-1675): Schrecken des Dreißigjährigen Krieges (25 Radierungen)</vt:lpstr>
      <vt:lpstr>Bauern werden niedergeritten</vt:lpstr>
      <vt:lpstr>Frauen droht Tod und Vergewaltigung</vt:lpstr>
      <vt:lpstr>Klangbeispiel:  Johann Hermann Schein  1586-1630 Wende dich, Herr  aus: Israels Brünnlein</vt:lpstr>
      <vt:lpstr>Augsburg: „Einzug zu Augsburg Ihro Königl. Maj. Gustavi Adolphi wie solcher A. 1632 den 24. April geschehen“. Gustav Adolph zieht mit seinem Heer durch das Jakober Tor in die Stadt ein und wird dort von einer protestantischen Abordnung empfangen </vt:lpstr>
      <vt:lpstr>Klangbeispiel:  Johann Hermann Schein: Ach, Herr, ach meiner schone aus: Israels Brünnlein</vt:lpstr>
      <vt:lpstr>Gesäng unter Eindruck von Kriegsläufften</vt:lpstr>
      <vt:lpstr>Klangbeispiel: Kindermann: Ach Herr, sih doch, wie bang ist mir aus: Musicalische FriedensSeufftzer, Nürnberg 1642</vt:lpstr>
      <vt:lpstr>Feuerwerk in Nürnberg anlässlich der Einigung über die Durchführung des Westfälischen Friedens (1650) </vt:lpstr>
      <vt:lpstr>. Klangbeispiel: Kindermann:  Lasst uns alle fröhlich singen aus: Musicalische Friedens-Freud, Nürnberg 1650 Beschlossenen Friedens=Unterschreibung in Nürnberg den 26. 16. Juny 1650</vt:lpstr>
      <vt:lpstr>Heinrich Schütz‘ Komponieren: Spiegel von Kriegserfahrungen?</vt:lpstr>
      <vt:lpstr>Dresdner Schlosskapelle mit Heinrich Schütz  im Kreise der Kantorei.  Titelkupfer zu "Geistreiches Gesangbuch" 1676</vt:lpstr>
      <vt:lpstr>Klangbeispiel: Heinrich Schütz (1585-1672):  Der Herr schauet aus dem Himmel, aus:  Kleine geistliche Konzerte. Erster Theil (Leipzig 1636)</vt:lpstr>
      <vt:lpstr>Klangbeispiel:   Heinrich Schütz:  Verleih uns Frieden  gnädiglich   aus: Geistliche  Chor-Musik  1648</vt:lpstr>
      <vt:lpstr>Königsberg: Kürbishütte</vt:lpstr>
      <vt:lpstr>Georg Philipp Harsdörffer Pegnesischer Blumenorden</vt:lpstr>
      <vt:lpstr>PowerPoint-Präsentation</vt:lpstr>
      <vt:lpstr>Klangbeispiel:  Heinrich Albert:  1604-1651 Der Mai des Jahres Herz </vt:lpstr>
      <vt:lpstr>Klangbeispiel:  Heinrich Albert:  Letzte Rede einer  vormals stoltzen und  sterbenden Jungfer   Faksimile aus: Sechster Theil der Arien  (Königsberg 1645).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Rode-Breymann</dc:creator>
  <cp:lastModifiedBy>Rode-Breymann</cp:lastModifiedBy>
  <cp:revision>13</cp:revision>
  <dcterms:created xsi:type="dcterms:W3CDTF">2024-10-17T15:33:41Z</dcterms:created>
  <dcterms:modified xsi:type="dcterms:W3CDTF">2025-05-18T15:24:59Z</dcterms:modified>
</cp:coreProperties>
</file>