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3"/>
  </p:notesMasterIdLst>
  <p:sldIdLst>
    <p:sldId id="260" r:id="rId5"/>
    <p:sldId id="321" r:id="rId6"/>
    <p:sldId id="305" r:id="rId7"/>
    <p:sldId id="304" r:id="rId8"/>
    <p:sldId id="327" r:id="rId9"/>
    <p:sldId id="316" r:id="rId10"/>
    <p:sldId id="323" r:id="rId11"/>
    <p:sldId id="325" r:id="rId12"/>
    <p:sldId id="311" r:id="rId13"/>
    <p:sldId id="326" r:id="rId14"/>
    <p:sldId id="328" r:id="rId15"/>
    <p:sldId id="315" r:id="rId16"/>
    <p:sldId id="319" r:id="rId17"/>
    <p:sldId id="317" r:id="rId18"/>
    <p:sldId id="329" r:id="rId19"/>
    <p:sldId id="310" r:id="rId20"/>
    <p:sldId id="307" r:id="rId21"/>
    <p:sldId id="308" r:id="rId22"/>
    <p:sldId id="309" r:id="rId23"/>
    <p:sldId id="312" r:id="rId24"/>
    <p:sldId id="330" r:id="rId25"/>
    <p:sldId id="333" r:id="rId26"/>
    <p:sldId id="331" r:id="rId27"/>
    <p:sldId id="306" r:id="rId28"/>
    <p:sldId id="313" r:id="rId29"/>
    <p:sldId id="314" r:id="rId30"/>
    <p:sldId id="318" r:id="rId31"/>
    <p:sldId id="334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21"/>
            <p14:sldId id="305"/>
            <p14:sldId id="304"/>
            <p14:sldId id="327"/>
            <p14:sldId id="316"/>
            <p14:sldId id="323"/>
            <p14:sldId id="325"/>
            <p14:sldId id="311"/>
            <p14:sldId id="326"/>
            <p14:sldId id="328"/>
            <p14:sldId id="315"/>
            <p14:sldId id="319"/>
            <p14:sldId id="317"/>
            <p14:sldId id="329"/>
            <p14:sldId id="310"/>
            <p14:sldId id="307"/>
            <p14:sldId id="308"/>
            <p14:sldId id="309"/>
            <p14:sldId id="312"/>
            <p14:sldId id="330"/>
            <p14:sldId id="333"/>
            <p14:sldId id="331"/>
            <p14:sldId id="306"/>
            <p14:sldId id="313"/>
            <p14:sldId id="314"/>
            <p14:sldId id="318"/>
            <p14:sldId id="334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3" autoAdjust="0"/>
    <p:restoredTop sz="94660" autoAdjust="0"/>
  </p:normalViewPr>
  <p:slideViewPr>
    <p:cSldViewPr snapToGrid="0" showGuides="1">
      <p:cViewPr varScale="1">
        <p:scale>
          <a:sx n="105" d="100"/>
          <a:sy n="105" d="100"/>
        </p:scale>
        <p:origin x="138" y="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12.05.2025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12.05.2025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12.05.2025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 rot="21000000">
            <a:off x="605990" y="3578282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000" dirty="0">
                <a:solidFill>
                  <a:prstClr val="white"/>
                </a:solidFill>
                <a:latin typeface="Brandon Grotesque Light" panose="020B0303020203060202" pitchFamily="34" charset="0"/>
              </a:rPr>
              <a:t>12. Mai 2025: Instrumentalmusik und Instrumentisten im 17. Jh.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Light" panose="020B03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7C7E9-0988-F8E3-52F2-D2EEF646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22" y="123111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>
                <a:effectLst/>
                <a:latin typeface="+mn-lt"/>
                <a:ea typeface="Calibri" panose="020F0502020204030204" pitchFamily="34" charset="0"/>
              </a:rPr>
              <a:t>Klangbeispiel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: Johann Jacob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Froberger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Partita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auff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„Die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Mayerin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“ für Cembalo: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Sesta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Partita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Crommatica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, Courante sopra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Mayerin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, Double</a:t>
            </a:r>
            <a:endParaRPr lang="de-DE" sz="2800" dirty="0">
              <a:latin typeface="+mn-lt"/>
            </a:endParaRPr>
          </a:p>
        </p:txBody>
      </p:sp>
      <p:pic>
        <p:nvPicPr>
          <p:cNvPr id="6150" name="Picture 6" descr="Flämische Cembali – Detmar Hungerberg">
            <a:extLst>
              <a:ext uri="{FF2B5EF4-FFF2-40B4-BE49-F238E27FC236}">
                <a16:creationId xmlns:a16="http://schemas.microsoft.com/office/drawing/2014/main" id="{794220A6-2FC8-481D-5ADF-3D73689CC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00" y="2604844"/>
            <a:ext cx="594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380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A9925-A11C-6394-9AC4-FD9BD0DF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34" y="2827056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b="1" dirty="0" err="1"/>
              <a:t>Canzona</a:t>
            </a:r>
            <a:br>
              <a:rPr lang="de-DE" sz="3200" b="1" dirty="0"/>
            </a:br>
            <a:br>
              <a:rPr lang="de-DE" sz="3200" b="1" dirty="0"/>
            </a:br>
            <a:br>
              <a:rPr lang="de-DE" sz="3200" b="1" dirty="0"/>
            </a:br>
            <a:r>
              <a:rPr lang="de-DE" sz="3200" dirty="0"/>
              <a:t>Michael Praetorius:</a:t>
            </a:r>
            <a:br>
              <a:rPr lang="de-DE" sz="3200" dirty="0"/>
            </a:br>
            <a:r>
              <a:rPr lang="de-DE" sz="3200" i="1" dirty="0"/>
              <a:t>Syntagma musicum</a:t>
            </a:r>
            <a:br>
              <a:rPr lang="de-DE" sz="3200" dirty="0"/>
            </a:br>
            <a:r>
              <a:rPr lang="de-DE" sz="3200" dirty="0"/>
              <a:t>Theatrum </a:t>
            </a:r>
            <a:r>
              <a:rPr lang="de-DE" sz="3200" dirty="0" err="1"/>
              <a:t>Instrumentorum</a:t>
            </a:r>
            <a:br>
              <a:rPr lang="de-DE" sz="3200" dirty="0"/>
            </a:br>
            <a:r>
              <a:rPr lang="de-DE" sz="3200" dirty="0"/>
              <a:t>Wolfenbüttel 1619</a:t>
            </a:r>
          </a:p>
        </p:txBody>
      </p:sp>
      <p:pic>
        <p:nvPicPr>
          <p:cNvPr id="10242" name="Picture 2" descr="SYNTAGMA MUSICUM II | Michael Praetorius">
            <a:extLst>
              <a:ext uri="{FF2B5EF4-FFF2-40B4-BE49-F238E27FC236}">
                <a16:creationId xmlns:a16="http://schemas.microsoft.com/office/drawing/2014/main" id="{3575D39C-95A8-8239-C5C9-EC73663933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38" y="1169098"/>
            <a:ext cx="378632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77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7B97F-C693-B486-F8CE-6AC16E1F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Giovanni Gabrieli (zwischen 1554 und 1557-1612)</a:t>
            </a:r>
          </a:p>
        </p:txBody>
      </p:sp>
      <p:pic>
        <p:nvPicPr>
          <p:cNvPr id="1026" name="Picture 2" descr="Giovanni Gabrieli">
            <a:extLst>
              <a:ext uri="{FF2B5EF4-FFF2-40B4-BE49-F238E27FC236}">
                <a16:creationId xmlns:a16="http://schemas.microsoft.com/office/drawing/2014/main" id="{94A690F5-282F-0BE2-C210-22B501E7E3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2663031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9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29796-5240-F1A1-8098-2D0BE95E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54" y="89278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Venedig, Markusplatz 1646</a:t>
            </a:r>
          </a:p>
        </p:txBody>
      </p:sp>
      <p:pic>
        <p:nvPicPr>
          <p:cNvPr id="3074" name="Picture 2" descr="Venedig, Markusplatz, anno 1646, Merian Matthaeus, Kupferstich Blatt: 32 x  34 cm., div. Reparaturen, gebräunt, vertikale Knickfalten. ORIGINALES BLATT  AUS MERIANS NEWE ARCHONTOLOGIA COSMICA. by Merian Matthaeus: (1646)  Art&amp;nbsp;/&amp;nbsp;Print&amp;nbsp;/&amp;nbsp ...">
            <a:extLst>
              <a:ext uri="{FF2B5EF4-FFF2-40B4-BE49-F238E27FC236}">
                <a16:creationId xmlns:a16="http://schemas.microsoft.com/office/drawing/2014/main" id="{990DACC4-6166-0ABA-F839-B90562715D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00" y="2074354"/>
            <a:ext cx="672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3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6166C-03B3-C0A0-8066-B19DD79C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34" y="2396102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dirty="0"/>
              <a:t>möglicherweise </a:t>
            </a:r>
            <a:br>
              <a:rPr lang="de-DE" sz="2800" dirty="0"/>
            </a:br>
            <a:r>
              <a:rPr lang="de-DE" sz="2800" dirty="0"/>
              <a:t>Heinrich Schütz, </a:t>
            </a:r>
            <a:br>
              <a:rPr lang="de-DE" sz="2800" dirty="0"/>
            </a:br>
            <a:r>
              <a:rPr lang="de-DE" sz="2800" dirty="0"/>
              <a:t>gemalt von </a:t>
            </a:r>
            <a:br>
              <a:rPr lang="de-DE" sz="2800" dirty="0"/>
            </a:br>
            <a:r>
              <a:rPr lang="de-DE" sz="2800" dirty="0"/>
              <a:t>möglicherweise </a:t>
            </a:r>
            <a:br>
              <a:rPr lang="de-DE" sz="2800" dirty="0"/>
            </a:br>
            <a:r>
              <a:rPr lang="de-DE" sz="2800" dirty="0"/>
              <a:t>Rembrandt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5BEB92-7D4E-7673-1129-99AB78B1D1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88" y="18000"/>
            <a:ext cx="489971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28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CE3855-2A43-700B-444A-120BA297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453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>
                <a:effectLst/>
                <a:latin typeface="+mn-lt"/>
                <a:ea typeface="Calibri" panose="020F0502020204030204" pitchFamily="34" charset="0"/>
              </a:rPr>
              <a:t>Klangbeispiel: 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Giovanni Gabrieli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Canzon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duodecimi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toni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aus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Symphoniae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sacrae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(1597</a:t>
            </a:r>
            <a:endParaRPr lang="de-DE" sz="2800" dirty="0">
              <a:latin typeface="+mn-lt"/>
            </a:endParaRPr>
          </a:p>
        </p:txBody>
      </p:sp>
      <p:pic>
        <p:nvPicPr>
          <p:cNvPr id="11266" name="Picture 2" descr="Mehrchörigkeit: Musikpraxis, bei der mehrere Teilensembles im Raum verteilt  aufgestellt werden | Alte Musik | BR-KLASSIK | Bayerischer Rundfunk">
            <a:extLst>
              <a:ext uri="{FF2B5EF4-FFF2-40B4-BE49-F238E27FC236}">
                <a16:creationId xmlns:a16="http://schemas.microsoft.com/office/drawing/2014/main" id="{301EE26E-EFDD-2727-4117-6AD9E4642B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79" y="2595563"/>
            <a:ext cx="6959491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52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D1322-8374-CCB8-C9A0-2907289A1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78" y="2747957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+mn-lt"/>
              </a:rPr>
              <a:t>Girolamo Frescobaldi</a:t>
            </a: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1593-1643</a:t>
            </a:r>
            <a:br>
              <a:rPr lang="de-DE" sz="2800" dirty="0">
                <a:latin typeface="+mn-lt"/>
              </a:rPr>
            </a:br>
            <a:br>
              <a:rPr lang="de-DE" sz="2800" dirty="0">
                <a:latin typeface="+mn-lt"/>
              </a:rPr>
            </a:br>
            <a:r>
              <a:rPr lang="de-DE" sz="2800" b="1" dirty="0">
                <a:effectLst/>
                <a:latin typeface="+mn-lt"/>
                <a:ea typeface="Calibri" panose="020F0502020204030204" pitchFamily="34" charset="0"/>
              </a:rPr>
              <a:t>Klangbeispiel: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Canzona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seconda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detta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la Bernardina</a:t>
            </a:r>
            <a:endParaRPr lang="de-DE" sz="2800" dirty="0">
              <a:latin typeface="+mn-lt"/>
            </a:endParaRPr>
          </a:p>
        </p:txBody>
      </p:sp>
      <p:pic>
        <p:nvPicPr>
          <p:cNvPr id="6148" name="Picture 4" descr="Girolamo Frescobaldi – Wikipedia">
            <a:extLst>
              <a:ext uri="{FF2B5EF4-FFF2-40B4-BE49-F238E27FC236}">
                <a16:creationId xmlns:a16="http://schemas.microsoft.com/office/drawing/2014/main" id="{729870F6-701F-C116-30A7-2D29619035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001" y="208978"/>
            <a:ext cx="5099999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0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A50C7-C90F-A1EB-5E44-707A32B2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29000"/>
            <a:ext cx="7886700" cy="1042042"/>
          </a:xfrm>
        </p:spPr>
        <p:txBody>
          <a:bodyPr>
            <a:noAutofit/>
          </a:bodyPr>
          <a:lstStyle/>
          <a:p>
            <a:r>
              <a:rPr lang="de-DE" sz="3000" b="1" dirty="0"/>
              <a:t>Sozialgeschichte</a:t>
            </a:r>
            <a:br>
              <a:rPr lang="de-DE" sz="3000" dirty="0"/>
            </a:br>
            <a:br>
              <a:rPr lang="de-DE" sz="3000" dirty="0"/>
            </a:br>
            <a:r>
              <a:rPr lang="de-DE" sz="3000" dirty="0"/>
              <a:t>Geschichte der </a:t>
            </a:r>
            <a:br>
              <a:rPr lang="de-DE" sz="3000" dirty="0"/>
            </a:br>
            <a:r>
              <a:rPr lang="de-DE" sz="3000" dirty="0"/>
              <a:t>sozialen Strukturen </a:t>
            </a:r>
            <a:br>
              <a:rPr lang="de-DE" sz="3000" dirty="0"/>
            </a:br>
            <a:r>
              <a:rPr lang="de-DE" sz="3000" dirty="0"/>
              <a:t>und Praktiken </a:t>
            </a:r>
            <a:br>
              <a:rPr lang="de-DE" sz="3000" dirty="0"/>
            </a:br>
            <a:r>
              <a:rPr lang="de-DE" sz="3000" dirty="0"/>
              <a:t>von Berufsmusikern</a:t>
            </a:r>
            <a:br>
              <a:rPr lang="de-DE" sz="3000" dirty="0"/>
            </a:br>
            <a:br>
              <a:rPr lang="de-DE" sz="3000" dirty="0"/>
            </a:br>
            <a:r>
              <a:rPr lang="de-DE" sz="3000" dirty="0"/>
              <a:t>Johann Christoph Weigel</a:t>
            </a:r>
            <a:br>
              <a:rPr lang="de-DE" sz="3000" dirty="0"/>
            </a:br>
            <a:r>
              <a:rPr lang="de-DE" sz="3000" dirty="0"/>
              <a:t>1661-1725</a:t>
            </a:r>
            <a:br>
              <a:rPr lang="de-DE" sz="3000" dirty="0"/>
            </a:br>
            <a:r>
              <a:rPr lang="de-DE" sz="3000" i="1" dirty="0" err="1"/>
              <a:t>Musicalisches</a:t>
            </a:r>
            <a:r>
              <a:rPr lang="de-DE" sz="3000" i="1" dirty="0"/>
              <a:t> Theatrum</a:t>
            </a:r>
            <a:br>
              <a:rPr lang="de-DE" sz="3000" dirty="0"/>
            </a:br>
            <a:r>
              <a:rPr lang="de-DE" sz="3000" dirty="0"/>
              <a:t>(Nürnberg)</a:t>
            </a:r>
            <a:br>
              <a:rPr lang="de-DE" sz="3000" dirty="0"/>
            </a:br>
            <a:endParaRPr lang="de-DE" sz="3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6BBEE57-1345-B953-BACE-A37B19CC4E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52" y="0"/>
            <a:ext cx="429760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69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E8FC7-A150-AB88-6437-A5AA1C6E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5354D79-A4FA-1D72-E00F-8234AAE33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2" y="0"/>
            <a:ext cx="421243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D3721C-7482-0225-B22C-C67D5941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32" y="0"/>
            <a:ext cx="430508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62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D7332-C03B-A6CA-3E59-73F0B841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8C2E992-173B-5B66-E5B2-C58AB33081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1" y="18000"/>
            <a:ext cx="436894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B1A7ABC-FD26-CE54-A781-B2459AF37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16" y="9000"/>
            <a:ext cx="4341493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87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2D964-BD0E-A61D-89E6-26FBB099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b="1" dirty="0"/>
              <a:t>Suite/Partita – </a:t>
            </a:r>
            <a:r>
              <a:rPr lang="de-DE" sz="2800" b="1" dirty="0" err="1"/>
              <a:t>Canzona</a:t>
            </a:r>
            <a:r>
              <a:rPr lang="de-DE" sz="2800" b="1" dirty="0"/>
              <a:t> – Sonate </a:t>
            </a:r>
            <a:endParaRPr lang="de-DE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E22816-8D69-0D01-E1CC-C8CA03545C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2417414"/>
            <a:ext cx="323999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F3ACB1-92D5-0AA0-5EB7-D8ED5F84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414"/>
            <a:ext cx="2876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1140329-278D-9E05-74EF-B4AD5F950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00" y="2417414"/>
            <a:ext cx="2876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31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B8F3C-89E5-B9AA-D9CC-E8EB32AA9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F4C7FC7-04E4-7CC3-E9F0-3DC40871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327" y="18000"/>
            <a:ext cx="489566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9740838-33E4-2FCC-0C01-68D063799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00"/>
            <a:ext cx="433128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30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7722D-B103-414C-3713-FCE4C039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6" y="2813027"/>
            <a:ext cx="7886700" cy="1042042"/>
          </a:xfrm>
        </p:spPr>
        <p:txBody>
          <a:bodyPr>
            <a:noAutofit/>
          </a:bodyPr>
          <a:lstStyle/>
          <a:p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Urbane Musikkultur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in oberdeutschen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Reichsstädten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zwischen 1500 und 1800 –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Stadtmusiker (Stadtpfeifer)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in Rothenburg o. d. Tauber,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Nördlingen und Dinkelsbühl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 err="1">
                <a:effectLst/>
                <a:latin typeface="+mn-lt"/>
                <a:ea typeface="Calibri" panose="020F0502020204030204" pitchFamily="34" charset="0"/>
              </a:rPr>
              <a:t>bavarikon</a:t>
            </a:r>
            <a:endParaRPr lang="de-DE" sz="2400" dirty="0">
              <a:latin typeface="+mn-lt"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0F039919-C205-90FF-3FB5-EE1EC77452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82" y="1141666"/>
            <a:ext cx="6151078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98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7BE65-5CD4-3A3E-B9EB-909DFC92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78" y="2694155"/>
            <a:ext cx="7886700" cy="1042042"/>
          </a:xfrm>
        </p:spPr>
        <p:txBody>
          <a:bodyPr>
            <a:normAutofit fontScale="90000"/>
          </a:bodyPr>
          <a:lstStyle/>
          <a:p>
            <a:pPr marL="0" indent="0"/>
            <a:r>
              <a:rPr lang="de-DE" sz="3100" b="1" dirty="0">
                <a:latin typeface="+mn-lt"/>
              </a:rPr>
              <a:t>„Klang-Aura“ </a:t>
            </a:r>
            <a:br>
              <a:rPr lang="de-DE" sz="3100" dirty="0">
                <a:latin typeface="+mn-lt"/>
              </a:rPr>
            </a:br>
            <a:r>
              <a:rPr lang="de-DE" sz="3100" dirty="0">
                <a:latin typeface="+mn-lt"/>
              </a:rPr>
              <a:t>Walter Salmen (1926-2013)</a:t>
            </a:r>
            <a:br>
              <a:rPr lang="de-DE" sz="3100" dirty="0">
                <a:latin typeface="+mn-lt"/>
              </a:rPr>
            </a:br>
            <a:br>
              <a:rPr lang="de-DE" sz="3100" dirty="0">
                <a:latin typeface="+mn-lt"/>
              </a:rPr>
            </a:br>
            <a:r>
              <a:rPr lang="de-DE" sz="3100" dirty="0">
                <a:latin typeface="+mn-lt"/>
              </a:rPr>
              <a:t>u.a. </a:t>
            </a:r>
            <a:r>
              <a:rPr lang="de-DE" sz="3100" b="0" i="1" dirty="0">
                <a:solidFill>
                  <a:srgbClr val="000000"/>
                </a:solidFill>
                <a:effectLst/>
                <a:latin typeface="+mn-lt"/>
              </a:rPr>
              <a:t>Studien zur Sozialgeschichte</a:t>
            </a:r>
            <a:br>
              <a:rPr lang="de-DE" sz="3100" b="0" i="1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de-DE" sz="3100" b="0" i="1" dirty="0">
                <a:solidFill>
                  <a:srgbClr val="000000"/>
                </a:solidFill>
                <a:effectLst/>
                <a:latin typeface="+mn-lt"/>
              </a:rPr>
              <a:t>des Musikers und des </a:t>
            </a:r>
            <a:br>
              <a:rPr lang="de-DE" sz="3100" b="0" i="1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de-DE" sz="3100" b="0" i="1" dirty="0">
                <a:solidFill>
                  <a:srgbClr val="000000"/>
                </a:solidFill>
                <a:effectLst/>
                <a:latin typeface="+mn-lt"/>
              </a:rPr>
              <a:t>Musizierens </a:t>
            </a:r>
            <a:r>
              <a:rPr lang="de-DE" sz="3100" b="0" i="0" dirty="0">
                <a:solidFill>
                  <a:srgbClr val="000000"/>
                </a:solidFill>
                <a:effectLst/>
                <a:latin typeface="+mn-lt"/>
              </a:rPr>
              <a:t>1991</a:t>
            </a:r>
            <a:br>
              <a:rPr lang="de-DE" sz="3100" b="0" i="0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de-DE" sz="3100" b="0" i="0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de-DE" sz="3100" dirty="0">
                <a:latin typeface="+mn-lt"/>
              </a:rPr>
            </a:br>
            <a:r>
              <a:rPr lang="de-DE" sz="3100" b="1" dirty="0">
                <a:latin typeface="+mn-lt"/>
              </a:rPr>
              <a:t>„Soundscape“ </a:t>
            </a:r>
            <a:br>
              <a:rPr lang="de-DE" sz="3100" b="1" dirty="0">
                <a:latin typeface="+mn-lt"/>
              </a:rPr>
            </a:br>
            <a:r>
              <a:rPr lang="de-DE" sz="3100" dirty="0">
                <a:latin typeface="+mn-lt"/>
              </a:rPr>
              <a:t>R. Murray Schafer (1933-2021)</a:t>
            </a:r>
          </a:p>
        </p:txBody>
      </p:sp>
      <p:pic>
        <p:nvPicPr>
          <p:cNvPr id="14338" name="Picture 2" descr="&quot;The Soundscape&quot; auf Englisch kaufen">
            <a:extLst>
              <a:ext uri="{FF2B5EF4-FFF2-40B4-BE49-F238E27FC236}">
                <a16:creationId xmlns:a16="http://schemas.microsoft.com/office/drawing/2014/main" id="{A4F51C64-B5A7-559E-05F8-FDC123EB58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02" y="622152"/>
            <a:ext cx="38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08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84C39-9627-A19D-CE8B-212BF802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Sonate</a:t>
            </a:r>
          </a:p>
        </p:txBody>
      </p:sp>
      <p:pic>
        <p:nvPicPr>
          <p:cNvPr id="13314" name="Picture 2" descr="undefined">
            <a:extLst>
              <a:ext uri="{FF2B5EF4-FFF2-40B4-BE49-F238E27FC236}">
                <a16:creationId xmlns:a16="http://schemas.microsoft.com/office/drawing/2014/main" id="{09EE68D0-00C1-F56E-2A86-E11B22B4AD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50" y="1500981"/>
            <a:ext cx="606584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1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F107E-12CA-CA0A-E58D-3624A1C7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58" y="3160499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>
                <a:effectLst/>
                <a:latin typeface="+mn-lt"/>
                <a:ea typeface="Calibri" panose="020F0502020204030204" pitchFamily="34" charset="0"/>
              </a:rPr>
              <a:t>Klangbeispiel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: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Dario Castello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(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get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. 19.10.1602-1631):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Sonata per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soprano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solo</a:t>
            </a:r>
            <a:br>
              <a:rPr lang="de-DE" sz="2800" i="1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  <a:t>Castellos erste </a:t>
            </a:r>
            <a:b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de-DE" sz="2800" b="0" i="0" dirty="0" err="1">
                <a:solidFill>
                  <a:srgbClr val="000000"/>
                </a:solidFill>
                <a:effectLst/>
                <a:latin typeface="+mn-lt"/>
              </a:rPr>
              <a:t>Sonatensammmlung</a:t>
            </a:r>
            <a: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b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  <a:t>erschien 1621 in Druck. </a:t>
            </a:r>
            <a:endParaRPr lang="de-DE" sz="2800" dirty="0"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E1E0BB-7224-07B0-FACB-5A881400B7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03" y="128015"/>
            <a:ext cx="478049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0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84020-15B9-E375-AABD-D56569AB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58" y="98422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Isabella Leonarda (1620-1704)</a:t>
            </a:r>
          </a:p>
        </p:txBody>
      </p:sp>
      <p:pic>
        <p:nvPicPr>
          <p:cNvPr id="9218" name="Picture 2" descr="Ein Bild der Komponistin Isabella Leonarda">
            <a:extLst>
              <a:ext uri="{FF2B5EF4-FFF2-40B4-BE49-F238E27FC236}">
                <a16:creationId xmlns:a16="http://schemas.microsoft.com/office/drawing/2014/main" id="{79D16B6A-0CEC-1E87-37D4-46F615851C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08" y="2026269"/>
            <a:ext cx="6912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18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2316D-0F52-D94E-7A1E-82B0C807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42" y="3151355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>
                <a:effectLst/>
                <a:latin typeface="+mn-lt"/>
                <a:ea typeface="Calibri" panose="020F0502020204030204" pitchFamily="34" charset="0"/>
              </a:rPr>
              <a:t>Klangbeispiel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: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Isabella Leonarda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Sonata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duodecima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in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d-moll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für Violine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und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B.c.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: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Adagio,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Allegro e presto,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[Vivace e largo,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Aria Allegro]</a:t>
            </a:r>
            <a:endParaRPr lang="de-DE" sz="2800" dirty="0">
              <a:latin typeface="+mn-lt"/>
            </a:endParaRPr>
          </a:p>
        </p:txBody>
      </p:sp>
      <p:pic>
        <p:nvPicPr>
          <p:cNvPr id="10242" name="Picture 2" descr="Isabella Leonarda: Sonata duodecima - music-ornaments">
            <a:extLst>
              <a:ext uri="{FF2B5EF4-FFF2-40B4-BE49-F238E27FC236}">
                <a16:creationId xmlns:a16="http://schemas.microsoft.com/office/drawing/2014/main" id="{2C2E227A-7B3A-1D0F-5A8D-76F0D25D9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64" y="0"/>
            <a:ext cx="53476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953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8D5F6F-D7EF-0A31-6AA0-2D0AD9B1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18" y="1788899"/>
            <a:ext cx="7886700" cy="1042042"/>
          </a:xfrm>
        </p:spPr>
        <p:txBody>
          <a:bodyPr>
            <a:noAutofit/>
          </a:bodyPr>
          <a:lstStyle/>
          <a:p>
            <a:pPr algn="r"/>
            <a:r>
              <a:rPr lang="de-DE" sz="2800" dirty="0"/>
              <a:t>Johann Heinrich </a:t>
            </a:r>
            <a:br>
              <a:rPr lang="de-DE" sz="2800" dirty="0"/>
            </a:br>
            <a:r>
              <a:rPr lang="de-DE" sz="2800" dirty="0"/>
              <a:t>Schmelzer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zwischen 1620 </a:t>
            </a:r>
            <a:br>
              <a:rPr lang="de-DE" sz="2800" dirty="0"/>
            </a:br>
            <a:r>
              <a:rPr lang="de-DE" sz="2800" dirty="0"/>
              <a:t>und 1623-1680</a:t>
            </a:r>
          </a:p>
        </p:txBody>
      </p:sp>
      <p:pic>
        <p:nvPicPr>
          <p:cNvPr id="2050" name="Picture 2" descr="Johann Heinrich Schmelzer: Der Souverän der Wiener Hofmusik seiner Zeit |  Alte Musik | BR-KLASSIK | Bayerischer Rundfunk">
            <a:extLst>
              <a:ext uri="{FF2B5EF4-FFF2-40B4-BE49-F238E27FC236}">
                <a16:creationId xmlns:a16="http://schemas.microsoft.com/office/drawing/2014/main" id="{827EBC95-CE60-0466-964C-76478362F9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45" y="4193411"/>
            <a:ext cx="447867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Johann Heinrich Schmelzer: 14 Sonate &amp; Balletti auf CD">
            <a:extLst>
              <a:ext uri="{FF2B5EF4-FFF2-40B4-BE49-F238E27FC236}">
                <a16:creationId xmlns:a16="http://schemas.microsoft.com/office/drawing/2014/main" id="{65C40DB1-6845-0831-4FB3-571EB5C5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784" y="-129812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02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F50E2-DCAE-54EE-BC08-A5682CB1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95408"/>
            <a:ext cx="7886700" cy="1042042"/>
          </a:xfrm>
        </p:spPr>
        <p:txBody>
          <a:bodyPr>
            <a:noAutofit/>
          </a:bodyPr>
          <a:lstStyle/>
          <a:p>
            <a:pPr algn="r"/>
            <a:r>
              <a:rPr lang="de-DE" sz="2800" b="1" dirty="0">
                <a:effectLst/>
                <a:latin typeface="+mn-lt"/>
                <a:ea typeface="Calibri" panose="020F0502020204030204" pitchFamily="34" charset="0"/>
              </a:rPr>
              <a:t>Klangbeispiel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: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Johann Heinrich Schmelzer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Sonata à 4 „La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Carolietta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“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für Violine, Zink, Posaune und Fagott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aus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Sacroprofanus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concentus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musicus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de-DE" sz="2800" i="1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fidium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aliorumque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instrumentorum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Nürnberg 1662</a:t>
            </a:r>
            <a:endParaRPr lang="de-DE" sz="2800" dirty="0">
              <a:latin typeface="+mn-lt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A87A2946-B573-47D8-4E67-8C77832C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5161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47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552B6-DF1C-4C0E-F4CB-27B90550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" y="2386958"/>
            <a:ext cx="7886700" cy="1042042"/>
          </a:xfrm>
        </p:spPr>
        <p:txBody>
          <a:bodyPr>
            <a:noAutofit/>
          </a:bodyPr>
          <a:lstStyle/>
          <a:p>
            <a:r>
              <a:rPr lang="de-DE" sz="2400" b="1" i="0" dirty="0">
                <a:solidFill>
                  <a:srgbClr val="151515"/>
                </a:solidFill>
                <a:effectLst/>
                <a:latin typeface="+mn-lt"/>
              </a:rPr>
              <a:t>Städtischer Türmer</a:t>
            </a:r>
            <a:b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</a:br>
            <a: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  <a:t> </a:t>
            </a:r>
            <a:b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</a:br>
            <a: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  <a:t>Stadtbibliothek Nürnberg </a:t>
            </a:r>
            <a:b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</a:br>
            <a: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  <a:t>(D-</a:t>
            </a:r>
            <a:r>
              <a:rPr lang="de-DE" sz="2400" b="0" i="0" dirty="0" err="1">
                <a:solidFill>
                  <a:srgbClr val="151515"/>
                </a:solidFill>
                <a:effectLst/>
                <a:latin typeface="+mn-lt"/>
              </a:rPr>
              <a:t>Nst</a:t>
            </a:r>
            <a: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  <a:t>), Amb. 2° 317, </a:t>
            </a:r>
            <a:r>
              <a:rPr lang="de-DE" sz="2400" b="0" i="0" dirty="0" err="1">
                <a:solidFill>
                  <a:srgbClr val="151515"/>
                </a:solidFill>
                <a:effectLst/>
                <a:latin typeface="+mn-lt"/>
              </a:rPr>
              <a:t>fol</a:t>
            </a:r>
            <a:r>
              <a:rPr lang="de-DE" sz="2400" b="0" i="0" dirty="0">
                <a:solidFill>
                  <a:srgbClr val="151515"/>
                </a:solidFill>
                <a:effectLst/>
                <a:latin typeface="+mn-lt"/>
              </a:rPr>
              <a:t>. 6r</a:t>
            </a:r>
            <a:endParaRPr lang="de-DE" sz="2400" dirty="0">
              <a:latin typeface="+mn-lt"/>
            </a:endParaRPr>
          </a:p>
        </p:txBody>
      </p:sp>
      <p:pic>
        <p:nvPicPr>
          <p:cNvPr id="1026" name="Picture 2" descr="Turmtrompeter in Nürnberg">
            <a:extLst>
              <a:ext uri="{FF2B5EF4-FFF2-40B4-BE49-F238E27FC236}">
                <a16:creationId xmlns:a16="http://schemas.microsoft.com/office/drawing/2014/main" id="{E96331D6-7589-B5C3-204D-3717CE2F21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79" y="18000"/>
            <a:ext cx="4833921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50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6B4BBB-15F5-B392-E386-1B9CF105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909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Nürnberger Ratsmusiker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1CE85CE-CB8D-969E-BD01-7ADCD1372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638" y="2432101"/>
            <a:ext cx="13424030" cy="7560000"/>
          </a:xfrm>
        </p:spPr>
      </p:pic>
    </p:spTree>
    <p:extLst>
      <p:ext uri="{BB962C8B-B14F-4D97-AF65-F5344CB8AC3E}">
        <p14:creationId xmlns:p14="http://schemas.microsoft.com/office/powerpoint/2010/main" val="131717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508C0-909C-3D3D-A76D-432AC0CD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54" y="1450571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b="1" dirty="0">
                <a:latin typeface="+mn-lt"/>
              </a:rPr>
              <a:t>Suite</a:t>
            </a:r>
            <a:br>
              <a:rPr lang="de-DE" sz="2800" b="1" dirty="0">
                <a:latin typeface="+mn-lt"/>
              </a:rPr>
            </a:br>
            <a: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  <a:t>Paduana – Intrada – Dantz – </a:t>
            </a:r>
            <a:r>
              <a:rPr lang="de-DE" sz="2800" b="0" i="0" dirty="0" err="1">
                <a:solidFill>
                  <a:srgbClr val="202122"/>
                </a:solidFill>
                <a:effectLst/>
                <a:latin typeface="+mn-lt"/>
              </a:rPr>
              <a:t>Galliarda</a:t>
            </a:r>
            <a:b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800" dirty="0">
                <a:solidFill>
                  <a:srgbClr val="202122"/>
                </a:solidFill>
                <a:latin typeface="+mn-lt"/>
              </a:rPr>
              <a:t>Allemande – Courante – Sarabande – Gigue </a:t>
            </a:r>
            <a:br>
              <a:rPr lang="de-DE" sz="2800" b="0" i="0" dirty="0">
                <a:solidFill>
                  <a:srgbClr val="202122"/>
                </a:solidFill>
                <a:effectLst/>
                <a:latin typeface="+mn-lt"/>
              </a:rPr>
            </a:br>
            <a:endParaRPr lang="de-DE" sz="28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135246-63CA-08A9-7B2E-E6AA863CA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8B6BCD47-2690-72AA-DCD3-93D07F82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71" y="2388715"/>
            <a:ext cx="493016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3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6B7B9-42C6-D822-217C-702ABC9F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/>
              <a:t>Johann Hermann Schein</a:t>
            </a:r>
            <a:br>
              <a:rPr lang="de-DE" sz="3000" dirty="0"/>
            </a:br>
            <a:r>
              <a:rPr lang="de-DE" sz="3000" dirty="0"/>
              <a:t>1586-1630</a:t>
            </a:r>
          </a:p>
        </p:txBody>
      </p:sp>
      <p:pic>
        <p:nvPicPr>
          <p:cNvPr id="1026" name="Picture 2" descr="Johann Hermann Schein (20.01.1586-19.11.1630) - Pförtner Bund e.V.">
            <a:extLst>
              <a:ext uri="{FF2B5EF4-FFF2-40B4-BE49-F238E27FC236}">
                <a16:creationId xmlns:a16="http://schemas.microsoft.com/office/drawing/2014/main" id="{537F0DE8-5A6D-4E16-6037-D785EDF1D6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0" y="121189"/>
            <a:ext cx="383301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39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91AE1-0347-CE79-B946-DBE7620F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46" y="87449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Leipzig im 17. Jahrhundert</a:t>
            </a:r>
          </a:p>
        </p:txBody>
      </p:sp>
      <p:pic>
        <p:nvPicPr>
          <p:cNvPr id="4" name="Picture 4" descr="Ansicht der Stadt Leipzig in Deutschland. Gravur des 17. Jahrhunderts von Unknown artist">
            <a:extLst>
              <a:ext uri="{FF2B5EF4-FFF2-40B4-BE49-F238E27FC236}">
                <a16:creationId xmlns:a16="http://schemas.microsoft.com/office/drawing/2014/main" id="{C8DD1E7D-8720-E601-48AF-714599EEF9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8" y="1818000"/>
            <a:ext cx="791820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9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CF142-CBBE-C209-7ABA-7566DAC9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4" y="113967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>
                <a:effectLst/>
                <a:latin typeface="+mn-lt"/>
                <a:ea typeface="Calibri" panose="020F0502020204030204" pitchFamily="34" charset="0"/>
              </a:rPr>
              <a:t>Klangbeispiel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: Johann Hermann Schein: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Suite in d aus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Banchetto</a:t>
            </a:r>
            <a:r>
              <a:rPr lang="de-DE" sz="28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ffectLst/>
                <a:latin typeface="+mn-lt"/>
                <a:ea typeface="Calibri" panose="020F0502020204030204" pitchFamily="34" charset="0"/>
              </a:rPr>
              <a:t>Musicale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 (Leipzig 1617): [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Padouana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],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Gagliarda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, Courante, 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Allemanda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, Tripla</a:t>
            </a:r>
            <a:br>
              <a:rPr lang="de-DE" sz="2800" dirty="0">
                <a:latin typeface="+mn-lt"/>
              </a:rPr>
            </a:br>
            <a:endParaRPr lang="de-DE" sz="2800" dirty="0">
              <a:latin typeface="+mn-lt"/>
            </a:endParaRPr>
          </a:p>
        </p:txBody>
      </p:sp>
      <p:pic>
        <p:nvPicPr>
          <p:cNvPr id="4098" name="Picture 2" descr="Courante: Beliebter Tanz der Renaissance | Alte Musik | BR-KLASSIK |  Bayerischer Rundfunk">
            <a:extLst>
              <a:ext uri="{FF2B5EF4-FFF2-40B4-BE49-F238E27FC236}">
                <a16:creationId xmlns:a16="http://schemas.microsoft.com/office/drawing/2014/main" id="{E19B65B7-1F63-EB8C-D70D-402CF0C746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78" y="2430971"/>
            <a:ext cx="6959491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1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A940D-7CFC-1D56-DAAB-A3134287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64" y="1569443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dirty="0"/>
              <a:t>Johann Jakob </a:t>
            </a:r>
            <a:r>
              <a:rPr lang="de-DE" sz="3000" dirty="0" err="1"/>
              <a:t>Froberger</a:t>
            </a:r>
            <a:br>
              <a:rPr lang="de-DE" sz="3000" dirty="0"/>
            </a:br>
            <a:r>
              <a:rPr lang="de-DE" sz="3000" dirty="0"/>
              <a:t>1616-1667</a:t>
            </a:r>
          </a:p>
        </p:txBody>
      </p:sp>
      <p:pic>
        <p:nvPicPr>
          <p:cNvPr id="7172" name="Picture 4" descr="Johann Jakob Froberger (1616-1667) - Klassiek in de Kapel">
            <a:extLst>
              <a:ext uri="{FF2B5EF4-FFF2-40B4-BE49-F238E27FC236}">
                <a16:creationId xmlns:a16="http://schemas.microsoft.com/office/drawing/2014/main" id="{654D956B-2C0B-705C-D5F6-6963C7B38A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18" y="48059"/>
            <a:ext cx="441818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rians Stuttgart-Ansichten – Wikipedia">
            <a:extLst>
              <a:ext uri="{FF2B5EF4-FFF2-40B4-BE49-F238E27FC236}">
                <a16:creationId xmlns:a16="http://schemas.microsoft.com/office/drawing/2014/main" id="{F936DE0C-4F5C-0425-D251-FC18834C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777"/>
            <a:ext cx="4762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4409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427</Words>
  <Application>Microsoft Office PowerPoint</Application>
  <PresentationFormat>Bildschirmpräsentation (4:3)</PresentationFormat>
  <Paragraphs>27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Arial</vt:lpstr>
      <vt:lpstr>Brandon Grotesque Bold</vt:lpstr>
      <vt:lpstr>Brandon Grotesque Light</vt:lpstr>
      <vt:lpstr>Brandon Grotesque Medium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Suite/Partita – Canzona – Sonate </vt:lpstr>
      <vt:lpstr>Städtischer Türmer   Stadtbibliothek Nürnberg  (D-Nst), Amb. 2° 317, fol. 6r</vt:lpstr>
      <vt:lpstr>Nürnberger Ratsmusiker</vt:lpstr>
      <vt:lpstr>Suite Paduana – Intrada – Dantz – Galliarda Allemande – Courante – Sarabande – Gigue  </vt:lpstr>
      <vt:lpstr>Johann Hermann Schein 1586-1630</vt:lpstr>
      <vt:lpstr>Leipzig im 17. Jahrhundert</vt:lpstr>
      <vt:lpstr>Klangbeispiel: Johann Hermann Schein:  Suite in d aus Banchetto Musicale (Leipzig 1617): [Padouana], Gagliarda, Courante, Allemanda, Tripla </vt:lpstr>
      <vt:lpstr>Johann Jakob Froberger 1616-1667</vt:lpstr>
      <vt:lpstr>Klangbeispiel: Johann Jacob Froberger  Partita auff „Die Mayerin“ für Cembalo: Sesta Partita Crommatica, Courante sopra Mayerin, Double</vt:lpstr>
      <vt:lpstr>Canzona   Michael Praetorius: Syntagma musicum Theatrum Instrumentorum Wolfenbüttel 1619</vt:lpstr>
      <vt:lpstr>Giovanni Gabrieli (zwischen 1554 und 1557-1612)</vt:lpstr>
      <vt:lpstr>Venedig, Markusplatz 1646</vt:lpstr>
      <vt:lpstr>möglicherweise  Heinrich Schütz,  gemalt von  möglicherweise  Rembrandt</vt:lpstr>
      <vt:lpstr>Klangbeispiel: Giovanni Gabrieli  Canzon duodecimi toni aus Symphoniae sacrae (1597</vt:lpstr>
      <vt:lpstr>Girolamo Frescobaldi 1593-1643  Klangbeispiel:  Canzona seconda  detta la Bernardina</vt:lpstr>
      <vt:lpstr>Sozialgeschichte  Geschichte der  sozialen Strukturen  und Praktiken  von Berufsmusikern  Johann Christoph Weigel 1661-1725 Musicalisches Theatrum (Nürnberg) </vt:lpstr>
      <vt:lpstr>PowerPoint-Präsentation</vt:lpstr>
      <vt:lpstr>PowerPoint-Präsentation</vt:lpstr>
      <vt:lpstr>PowerPoint-Präsentation</vt:lpstr>
      <vt:lpstr>Urbane Musikkultur  in oberdeutschen  Reichsstädten  zwischen 1500 und 1800 –  Stadtmusiker (Stadtpfeifer)  in Rothenburg o. d. Tauber,  Nördlingen und Dinkelsbühl  bavarikon</vt:lpstr>
      <vt:lpstr>„Klang-Aura“  Walter Salmen (1926-2013)  u.a. Studien zur Sozialgeschichte des Musikers und des  Musizierens 1991   „Soundscape“  R. Murray Schafer (1933-2021)</vt:lpstr>
      <vt:lpstr>Sonate</vt:lpstr>
      <vt:lpstr>Klangbeispiel:  Dario Castello  (get. 19.10.1602-1631):  Sonata per soprano solo   Castellos erste  Sonatensammmlung  erschien 1621 in Druck. </vt:lpstr>
      <vt:lpstr>Isabella Leonarda (1620-1704)</vt:lpstr>
      <vt:lpstr>Klangbeispiel:  Isabella Leonarda  Sonata duodecima  in d-moll für Violine und B.c.:  Adagio,  Allegro e presto,  [Vivace e largo,  Aria Allegro]</vt:lpstr>
      <vt:lpstr>Johann Heinrich  Schmelzer  zwischen 1620  und 1623-1680</vt:lpstr>
      <vt:lpstr>Klangbeispiel:  Johann Heinrich Schmelzer Sonata à 4 „La Carolietta“  für Violine, Zink, Posaune und Fagott aus Sacroprofanus concentus musicus  fidium aliorumque instrumentorum Nürnberg 1662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Rode-Breymann</cp:lastModifiedBy>
  <cp:revision>16</cp:revision>
  <dcterms:created xsi:type="dcterms:W3CDTF">2024-10-17T15:33:41Z</dcterms:created>
  <dcterms:modified xsi:type="dcterms:W3CDTF">2025-05-12T08:54:23Z</dcterms:modified>
</cp:coreProperties>
</file>