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668" r:id="rId3"/>
  </p:sldMasterIdLst>
  <p:notesMasterIdLst>
    <p:notesMasterId r:id="rId17"/>
  </p:notesMasterIdLst>
  <p:sldIdLst>
    <p:sldId id="332" r:id="rId4"/>
    <p:sldId id="315" r:id="rId5"/>
    <p:sldId id="311" r:id="rId6"/>
    <p:sldId id="312" r:id="rId7"/>
    <p:sldId id="309" r:id="rId8"/>
    <p:sldId id="313" r:id="rId9"/>
    <p:sldId id="314" r:id="rId10"/>
    <p:sldId id="305" r:id="rId11"/>
    <p:sldId id="307" r:id="rId12"/>
    <p:sldId id="306" r:id="rId13"/>
    <p:sldId id="310" r:id="rId14"/>
    <p:sldId id="304" r:id="rId15"/>
    <p:sldId id="333" r:id="rId1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37F8469-3CBA-4387-B8CB-5D9337A3FFA8}">
          <p14:sldIdLst>
            <p14:sldId id="332"/>
            <p14:sldId id="315"/>
            <p14:sldId id="311"/>
            <p14:sldId id="312"/>
            <p14:sldId id="309"/>
            <p14:sldId id="313"/>
            <p14:sldId id="314"/>
            <p14:sldId id="305"/>
            <p14:sldId id="307"/>
            <p14:sldId id="306"/>
            <p14:sldId id="310"/>
            <p14:sldId id="304"/>
            <p14:sldId id="333"/>
          </p14:sldIdLst>
        </p14:section>
        <p14:section name="Abschnitt ohne Titel" id="{C464A0A4-E9EC-438F-B5E0-9D92C98D0D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328" autoAdjust="0"/>
    <p:restoredTop sz="94660" autoAdjust="0"/>
  </p:normalViewPr>
  <p:slideViewPr>
    <p:cSldViewPr snapToGrid="0" showGuides="1">
      <p:cViewPr varScale="1">
        <p:scale>
          <a:sx n="74" d="100"/>
          <a:sy n="74" d="100"/>
        </p:scale>
        <p:origin x="1546" y="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8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AA78D-4AC1-4C46-AE72-B463F17DFBC8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1E945-E43B-4758-A495-730E19C3E71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5913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7921" y="2199179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89399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3840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023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054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857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787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8906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639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2134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1136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98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PT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9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5043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45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036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874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751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99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56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855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1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78345" y="1353272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78345" y="3860657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4846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388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53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286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4866" y="1404851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4866" y="2595031"/>
            <a:ext cx="7886700" cy="390736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427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9448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6539" y="1349433"/>
            <a:ext cx="7886700" cy="104204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8653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29889" y="2461188"/>
            <a:ext cx="3886200" cy="400426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6720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1489" y="126876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23928" y="1438162"/>
            <a:ext cx="4629150" cy="48856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68109" y="3038361"/>
            <a:ext cx="2949178" cy="3279521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989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fM-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Name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989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64866" y="1090815"/>
            <a:ext cx="7886700" cy="1042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64866" y="2234813"/>
            <a:ext cx="7886700" cy="40322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64867" y="6298163"/>
            <a:ext cx="1647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423ED-132E-4A90-B07F-53CD0D783D2B}" type="datetime1">
              <a:rPr lang="de-DE" smtClean="0"/>
              <a:t>28.04.2025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671852" y="6298163"/>
            <a:ext cx="2978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Name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11"/>
          <a:srcRect l="4941"/>
          <a:stretch/>
        </p:blipFill>
        <p:spPr>
          <a:xfrm>
            <a:off x="0" y="1"/>
            <a:ext cx="8285018" cy="977412"/>
          </a:xfrm>
          <a:prstGeom prst="rect">
            <a:avLst/>
          </a:prstGeom>
          <a:gradFill>
            <a:gsLst>
              <a:gs pos="0">
                <a:srgbClr val="A12848"/>
              </a:gs>
              <a:gs pos="33000">
                <a:srgbClr val="B5313C"/>
              </a:gs>
              <a:gs pos="83000">
                <a:srgbClr val="C43632"/>
              </a:gs>
              <a:gs pos="100000">
                <a:srgbClr val="D33C2C"/>
              </a:gs>
            </a:gsLst>
            <a:lin ang="5400000" scaled="1"/>
          </a:gradFill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95" y="74816"/>
            <a:ext cx="1116676" cy="11166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98" y="5789196"/>
            <a:ext cx="422215" cy="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0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92" r:id="rId4"/>
    <p:sldLayoutId id="2147483664" r:id="rId5"/>
    <p:sldLayoutId id="2147483665" r:id="rId6"/>
    <p:sldLayoutId id="2147483666" r:id="rId7"/>
    <p:sldLayoutId id="2147483667" r:id="rId8"/>
    <p:sldLayoutId id="2147483693" r:id="rId9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4ABBD-5CBC-4EC8-A5A1-5BB4050D36BB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449-3ECD-4993-9410-637236C6C7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38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7924-D5B9-47EF-9550-C6B88F244E72}" type="datetimeFigureOut">
              <a:rPr lang="de-DE" smtClean="0"/>
              <a:t>28.04.2025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AF28-1579-4CAA-9B0C-E69C92D083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3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F37BC7-F1C4-8480-661C-512501655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26" y="2457423"/>
            <a:ext cx="7886700" cy="3907369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b="1" dirty="0"/>
              <a:t>Klangbeispiel:</a:t>
            </a:r>
            <a:r>
              <a:rPr lang="de-DE" dirty="0"/>
              <a:t>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en-US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Claudio Monteverdi:</a:t>
            </a:r>
            <a:r>
              <a:rPr lang="de-DE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endParaRPr lang="de-DE" i="1" dirty="0">
              <a:ea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spcBef>
                <a:spcPts val="0"/>
              </a:spcBef>
              <a:buNone/>
            </a:pPr>
            <a:r>
              <a:rPr lang="de-DE" i="1" dirty="0" err="1">
                <a:ea typeface="Calibri" panose="020F0502020204030204" pitchFamily="34" charset="0"/>
              </a:rPr>
              <a:t>L‘Orfeo</a:t>
            </a:r>
            <a:r>
              <a:rPr lang="de-DE" i="1" dirty="0">
                <a:ea typeface="Calibri" panose="020F0502020204030204" pitchFamily="34" charset="0"/>
              </a:rPr>
              <a:t>, </a:t>
            </a:r>
            <a:r>
              <a:rPr lang="de-DE" kern="100" dirty="0">
                <a:ea typeface="Calibri" panose="020F0502020204030204" pitchFamily="34" charset="0"/>
                <a:cs typeface="Times New Roman" panose="02020603050405020304" pitchFamily="18" charset="0"/>
              </a:rPr>
              <a:t>2. Akt</a:t>
            </a:r>
            <a:endParaRPr lang="en-US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8130B4-1D3E-F462-0B4F-B8311C7D0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898" y="189000"/>
            <a:ext cx="5367988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B0826-28CF-8A56-1CE7-97355E94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50" y="68247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Jacopo Melani: </a:t>
            </a:r>
            <a:r>
              <a:rPr lang="de-DE" sz="2800" i="1" dirty="0"/>
              <a:t>Ercole in </a:t>
            </a:r>
            <a:r>
              <a:rPr lang="de-DE" sz="2800" i="1" dirty="0" err="1"/>
              <a:t>Tebe</a:t>
            </a:r>
            <a:r>
              <a:rPr lang="de-DE" sz="2800" i="1" dirty="0"/>
              <a:t> </a:t>
            </a:r>
            <a:r>
              <a:rPr lang="de-DE" sz="2800" dirty="0"/>
              <a:t>(Florenz 1661)</a:t>
            </a:r>
            <a:br>
              <a:rPr lang="de-DE" sz="2800" dirty="0"/>
            </a:br>
            <a:r>
              <a:rPr lang="de-DE" sz="2800" dirty="0"/>
              <a:t>III. Akt: Schwelle zur Unterwelt von Ferdinando </a:t>
            </a:r>
            <a:r>
              <a:rPr lang="de-DE" sz="2800" dirty="0" err="1"/>
              <a:t>Tacca</a:t>
            </a:r>
            <a:endParaRPr lang="de-DE" sz="2800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4EFB1AE-FD8F-6369-29CA-BDF03EFA4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506" y="1818000"/>
            <a:ext cx="672700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6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E4608-8218-4AE4-1688-08B8C14A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BC392B8-D166-CDE9-A980-FA80B3410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Klangbeispiel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Monteverdi, Caronte im III. Akt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mit Bühnenbild von Ludovico </a:t>
            </a:r>
            <a:r>
              <a:rPr lang="de-DE" dirty="0" err="1"/>
              <a:t>Burnacini</a:t>
            </a:r>
            <a:r>
              <a:rPr lang="de-DE" dirty="0"/>
              <a:t> zu Antonio </a:t>
            </a:r>
            <a:r>
              <a:rPr lang="de-DE" dirty="0" err="1"/>
              <a:t>Cestis</a:t>
            </a:r>
            <a:r>
              <a:rPr lang="de-DE" dirty="0"/>
              <a:t> </a:t>
            </a:r>
            <a:r>
              <a:rPr lang="de-DE" i="1" dirty="0"/>
              <a:t>Il </a:t>
            </a:r>
            <a:r>
              <a:rPr lang="de-DE" i="1" dirty="0" err="1"/>
              <a:t>pomo</a:t>
            </a:r>
            <a:r>
              <a:rPr lang="de-DE" i="1" dirty="0"/>
              <a:t> </a:t>
            </a:r>
            <a:r>
              <a:rPr lang="de-DE" i="1" dirty="0" err="1"/>
              <a:t>d‘oro</a:t>
            </a:r>
            <a:r>
              <a:rPr lang="de-DE" i="1" dirty="0"/>
              <a:t> </a:t>
            </a:r>
            <a:r>
              <a:rPr lang="de-DE" dirty="0"/>
              <a:t>(Wien 1669)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1FC92EF-4519-AB21-81C0-AC5070511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088"/>
            <a:ext cx="9144000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84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09FA21-74A3-F729-DE57-65B252B8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Alfonso </a:t>
            </a:r>
            <a:r>
              <a:rPr lang="de-DE" sz="2800" dirty="0" err="1"/>
              <a:t>Parigi</a:t>
            </a:r>
            <a:r>
              <a:rPr lang="de-DE" sz="2800" dirty="0"/>
              <a:t>: Le Nozze </a:t>
            </a:r>
            <a:r>
              <a:rPr lang="de-DE" sz="2800" dirty="0" err="1"/>
              <a:t>degli</a:t>
            </a:r>
            <a:r>
              <a:rPr lang="de-DE" sz="2800" dirty="0"/>
              <a:t> Die 1637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6DA0B140-B18F-D096-7F9F-A347E8A3E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6818" y="2595563"/>
            <a:ext cx="5283414" cy="390683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874E7EB-C27A-62C3-EB6D-F1819D1DA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318"/>
            <a:ext cx="9144000" cy="622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33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F803-544E-C1A0-7029-9007F39CE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5DBF2-3AEE-D9E9-E6CC-7753F71AF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D263A97-0569-3F17-6BD5-5604B8AC3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Klangbeispiel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Monteverdi, Orfeo: </a:t>
            </a:r>
            <a:r>
              <a:rPr lang="de-DE" i="1" dirty="0" err="1"/>
              <a:t>Possente</a:t>
            </a:r>
            <a:r>
              <a:rPr lang="de-DE" i="1" dirty="0"/>
              <a:t> </a:t>
            </a:r>
            <a:r>
              <a:rPr lang="de-DE" i="1" dirty="0" err="1"/>
              <a:t>spirto</a:t>
            </a:r>
            <a:endParaRPr lang="de-DE" i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6B22805-50BF-7B78-DEC4-F7A3DF868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1088"/>
            <a:ext cx="9144000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10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2FCE5-BEB4-A9D6-E9FE-428F85A6A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14" y="2566139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/>
              <a:t>Angelo </a:t>
            </a:r>
            <a:r>
              <a:rPr lang="de-DE" sz="2800" dirty="0" err="1"/>
              <a:t>Poliziano</a:t>
            </a:r>
            <a:r>
              <a:rPr lang="de-DE" sz="2800" dirty="0"/>
              <a:t>: </a:t>
            </a:r>
            <a:br>
              <a:rPr lang="de-DE" sz="2800" dirty="0"/>
            </a:br>
            <a:r>
              <a:rPr lang="de-DE" sz="2800" i="1" dirty="0"/>
              <a:t>Fabula </a:t>
            </a:r>
            <a:r>
              <a:rPr lang="de-DE" sz="2800" i="1" dirty="0" err="1"/>
              <a:t>d‘Orfeo</a:t>
            </a:r>
            <a:r>
              <a:rPr lang="de-DE" sz="2800" dirty="0"/>
              <a:t> 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Orfeo spielt </a:t>
            </a:r>
            <a:br>
              <a:rPr lang="de-DE" sz="2800" dirty="0"/>
            </a:br>
            <a:r>
              <a:rPr lang="de-DE" sz="2800" dirty="0"/>
              <a:t>vor den Tieren </a:t>
            </a:r>
            <a:br>
              <a:rPr lang="de-DE" sz="2800" dirty="0"/>
            </a:br>
            <a:br>
              <a:rPr lang="de-DE" sz="2800" dirty="0"/>
            </a:br>
            <a:r>
              <a:rPr lang="de-DE" sz="2800" dirty="0"/>
              <a:t>Holzschnitt aus</a:t>
            </a:r>
            <a:br>
              <a:rPr lang="de-DE" sz="2800" dirty="0"/>
            </a:br>
            <a:r>
              <a:rPr lang="de-DE" sz="2800" dirty="0"/>
              <a:t>Druck von 1496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08CF909-D97E-6ABD-7C2E-D503740D0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385" y="2010346"/>
            <a:ext cx="630161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9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50805-9EEF-3846-B2CD-876765B1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42" y="41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 err="1"/>
              <a:t>Roelant</a:t>
            </a:r>
            <a:r>
              <a:rPr lang="de-DE" sz="2800" dirty="0"/>
              <a:t> Savery (1576-1639): </a:t>
            </a:r>
            <a:br>
              <a:rPr lang="de-DE" sz="2800" dirty="0"/>
            </a:br>
            <a:r>
              <a:rPr lang="de-DE" sz="2800" i="1" dirty="0"/>
              <a:t>Orpheus unter den Tieren </a:t>
            </a:r>
            <a:r>
              <a:rPr lang="de-DE" sz="2800" dirty="0"/>
              <a:t>(Städel Frankfurt)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CE3DDE3-CF4B-8100-4AAC-D918B7CC5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579" y="1458000"/>
            <a:ext cx="701725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010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C7EBEC-9F8F-1443-E55C-42C4D6284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5958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 err="1"/>
              <a:t>Roelant</a:t>
            </a:r>
            <a:r>
              <a:rPr lang="de-DE" sz="2800" dirty="0"/>
              <a:t> Savery: </a:t>
            </a:r>
            <a:r>
              <a:rPr lang="de-DE" sz="2800" i="1" dirty="0"/>
              <a:t>Orpheus</a:t>
            </a:r>
            <a:r>
              <a:rPr lang="de-DE" sz="2800" dirty="0"/>
              <a:t> (1628)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E031262-CC97-FEA8-9177-FD074760D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366" y="1458000"/>
            <a:ext cx="842926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18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FD909B-9535-D892-B13E-D60E357F3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234" y="647942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Nicolas Poussin: </a:t>
            </a:r>
            <a:r>
              <a:rPr lang="de-DE" sz="2800" i="1" dirty="0"/>
              <a:t>Landschaft mit </a:t>
            </a:r>
            <a:br>
              <a:rPr lang="de-DE" sz="2800" i="1" dirty="0"/>
            </a:br>
            <a:r>
              <a:rPr lang="de-DE" sz="2800" i="1" dirty="0"/>
              <a:t>Orpheus und </a:t>
            </a:r>
            <a:r>
              <a:rPr lang="de-DE" sz="2800" i="1" dirty="0" err="1"/>
              <a:t>Euridike</a:t>
            </a:r>
            <a:r>
              <a:rPr lang="de-DE" sz="2800" dirty="0"/>
              <a:t> (1650/51), Louvre Paris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57AEE3E-281B-DB7F-6FF6-CE3C6D804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353" y="1753992"/>
            <a:ext cx="8235293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97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41A45-3AAE-65DB-7F82-3F9F61EA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75" y="792203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Francois Perrier (1594-1649): </a:t>
            </a:r>
            <a:r>
              <a:rPr lang="de-DE" sz="2800" i="1" dirty="0"/>
              <a:t>Orpheus </a:t>
            </a:r>
            <a:br>
              <a:rPr lang="de-DE" sz="2800" i="1" dirty="0"/>
            </a:br>
            <a:r>
              <a:rPr lang="de-DE" sz="2800" i="1" dirty="0"/>
              <a:t>vor Pluto und Proserpina</a:t>
            </a:r>
            <a:r>
              <a:rPr lang="de-DE" sz="2800" dirty="0"/>
              <a:t>, Louvre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5289C653-A7A6-6DC3-2E1D-BD12310BF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576" y="1818000"/>
            <a:ext cx="662189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8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4236F-1FB9-8D3B-4468-DFFA17800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54" y="2785408"/>
            <a:ext cx="7886700" cy="1042042"/>
          </a:xfrm>
        </p:spPr>
        <p:txBody>
          <a:bodyPr>
            <a:noAutofit/>
          </a:bodyPr>
          <a:lstStyle/>
          <a:p>
            <a:r>
              <a:rPr lang="de-DE" sz="2800" dirty="0">
                <a:latin typeface="+mn-lt"/>
              </a:rPr>
              <a:t>Albrecht Dürer: </a:t>
            </a:r>
            <a:br>
              <a:rPr lang="de-DE" sz="2800" dirty="0">
                <a:latin typeface="+mn-lt"/>
              </a:rPr>
            </a:br>
            <a:r>
              <a:rPr lang="de-DE" sz="2800" i="1" dirty="0">
                <a:latin typeface="+mn-lt"/>
              </a:rPr>
              <a:t>Tod des Orpheus </a:t>
            </a:r>
            <a:r>
              <a:rPr lang="de-DE" sz="2800" dirty="0">
                <a:latin typeface="+mn-lt"/>
              </a:rPr>
              <a:t>(1494) </a:t>
            </a:r>
            <a:br>
              <a:rPr lang="de-DE" sz="2800" dirty="0">
                <a:latin typeface="+mn-lt"/>
              </a:rPr>
            </a:br>
            <a:br>
              <a:rPr lang="de-DE" sz="2800" dirty="0"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Feder in Braun</a:t>
            </a: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289mm x 225mm (Blatt)</a:t>
            </a:r>
            <a:br>
              <a:rPr lang="de-DE" sz="2800" b="0" i="0" dirty="0">
                <a:effectLst/>
                <a:latin typeface="+mn-lt"/>
              </a:rPr>
            </a:b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Hamburger Kunsthalle, </a:t>
            </a:r>
            <a:br>
              <a:rPr lang="de-DE" sz="2800" b="0" i="0" dirty="0">
                <a:effectLst/>
                <a:latin typeface="+mn-lt"/>
              </a:rPr>
            </a:br>
            <a:r>
              <a:rPr lang="de-DE" sz="2800" b="0" i="0" dirty="0">
                <a:effectLst/>
                <a:latin typeface="+mn-lt"/>
              </a:rPr>
              <a:t>Kupferstichkabinett</a:t>
            </a:r>
            <a:endParaRPr lang="de-DE" sz="2800" dirty="0">
              <a:latin typeface="+mn-lt"/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8EEF5322-96F4-CE49-7BDB-9A422DB78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5523" y="9000"/>
            <a:ext cx="5335198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883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2C9CA4-8218-554A-6AAF-09F19CC6B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1931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Giulio </a:t>
            </a:r>
            <a:r>
              <a:rPr lang="de-DE" sz="2800" dirty="0" err="1"/>
              <a:t>Parigi</a:t>
            </a:r>
            <a:r>
              <a:rPr lang="de-DE" sz="2800" dirty="0"/>
              <a:t>: </a:t>
            </a:r>
            <a:r>
              <a:rPr lang="de-DE" sz="2800" i="1" dirty="0"/>
              <a:t>La </a:t>
            </a:r>
            <a:r>
              <a:rPr lang="de-DE" sz="2800" i="1" dirty="0" err="1"/>
              <a:t>Liberazione</a:t>
            </a:r>
            <a:r>
              <a:rPr lang="de-DE" sz="2800" i="1" dirty="0"/>
              <a:t> di Tirreno e </a:t>
            </a:r>
            <a:r>
              <a:rPr lang="de-DE" sz="2800" i="1" dirty="0" err="1"/>
              <a:t>d‘Arnea</a:t>
            </a:r>
            <a:r>
              <a:rPr lang="de-DE" sz="2800" i="1" dirty="0"/>
              <a:t> </a:t>
            </a:r>
            <a:r>
              <a:rPr lang="de-DE" sz="2800" dirty="0"/>
              <a:t>(Florenz 1616), 2. Szene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9FE3C0E-9432-07FC-33E0-97E4247DD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680" y="1818000"/>
            <a:ext cx="680063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6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9FBBD4-A4F9-4E35-C8B4-9685B1E1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66" y="591035"/>
            <a:ext cx="7886700" cy="1042042"/>
          </a:xfrm>
        </p:spPr>
        <p:txBody>
          <a:bodyPr>
            <a:normAutofit/>
          </a:bodyPr>
          <a:lstStyle/>
          <a:p>
            <a:pPr algn="ctr"/>
            <a:r>
              <a:rPr lang="de-DE" sz="2800" dirty="0"/>
              <a:t>Alfonso </a:t>
            </a:r>
            <a:r>
              <a:rPr lang="de-DE" sz="2800" dirty="0" err="1"/>
              <a:t>Parigi</a:t>
            </a:r>
            <a:r>
              <a:rPr lang="de-DE" sz="2800" dirty="0"/>
              <a:t>: </a:t>
            </a:r>
            <a:r>
              <a:rPr lang="de-DE" sz="2800" i="1" dirty="0"/>
              <a:t>Le Nozze </a:t>
            </a:r>
            <a:r>
              <a:rPr lang="de-DE" sz="2800" i="1" dirty="0" err="1"/>
              <a:t>degli</a:t>
            </a:r>
            <a:r>
              <a:rPr lang="de-DE" sz="2800" i="1" dirty="0"/>
              <a:t> </a:t>
            </a:r>
            <a:r>
              <a:rPr lang="de-DE" sz="2800" i="1" dirty="0" err="1"/>
              <a:t>Dei</a:t>
            </a:r>
            <a:r>
              <a:rPr lang="de-DE" sz="2800" i="1" dirty="0"/>
              <a:t> </a:t>
            </a:r>
            <a:r>
              <a:rPr lang="de-DE" sz="2800" dirty="0"/>
              <a:t>(Florenz 1637)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248775-34C6-54C8-E86D-4411B8D6C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508F61A-2DAF-AD86-AA1A-59B12C41B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6" y="1488715"/>
            <a:ext cx="9122154" cy="61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1348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Hochschule für Musik Nürnber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2447"/>
      </a:accent1>
      <a:accent2>
        <a:srgbClr val="D63517"/>
      </a:accent2>
      <a:accent3>
        <a:srgbClr val="248B9D"/>
      </a:accent3>
      <a:accent4>
        <a:srgbClr val="119D75"/>
      </a:accent4>
      <a:accent5>
        <a:srgbClr val="9D2447"/>
      </a:accent5>
      <a:accent6>
        <a:srgbClr val="DB91A1"/>
      </a:accent6>
      <a:hlink>
        <a:srgbClr val="0563C1"/>
      </a:hlink>
      <a:folHlink>
        <a:srgbClr val="954F72"/>
      </a:folHlink>
    </a:clrScheme>
    <a:fontScheme name="HfM Nürnberg">
      <a:majorFont>
        <a:latin typeface="Brandon Grotesque Regular"/>
        <a:ea typeface=""/>
        <a:cs typeface=""/>
      </a:majorFont>
      <a:minorFont>
        <a:latin typeface="Brandon Grotesqu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8634559-2605-480F-96D6-7992FA63811C}"/>
    </a:ext>
  </a:extLst>
</a:theme>
</file>

<file path=ppt/theme/theme2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A92BF819-E4EE-4169-862F-0F411DDC65C7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fM-Vorlage_NEU" id="{B39955A6-EA36-460A-8670-4436691BCB09}" vid="{0907766A-67D4-4DB7-B439-AD09A7A838F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HfM-Vorlage</Template>
  <TotalTime>0</TotalTime>
  <Words>203</Words>
  <Application>Microsoft Office PowerPoint</Application>
  <PresentationFormat>Bildschirmpräsentation (4:3)</PresentationFormat>
  <Paragraphs>23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13</vt:i4>
      </vt:variant>
    </vt:vector>
  </HeadingPairs>
  <TitlesOfParts>
    <vt:vector size="21" baseType="lpstr">
      <vt:lpstr>Arial</vt:lpstr>
      <vt:lpstr>Brandon Grotesque Regular</vt:lpstr>
      <vt:lpstr>Calibri</vt:lpstr>
      <vt:lpstr>Calibri Light</vt:lpstr>
      <vt:lpstr>Times New Roman</vt:lpstr>
      <vt:lpstr>Benutzerdefiniertes Design</vt:lpstr>
      <vt:lpstr>3_Benutzerdefiniertes Design</vt:lpstr>
      <vt:lpstr>1_Benutzerdefiniertes Design</vt:lpstr>
      <vt:lpstr>PowerPoint-Präsentation</vt:lpstr>
      <vt:lpstr>Angelo Poliziano:  Fabula d‘Orfeo   Orfeo spielt  vor den Tieren   Holzschnitt aus Druck von 1496</vt:lpstr>
      <vt:lpstr>Roelant Savery (1576-1639):  Orpheus unter den Tieren (Städel Frankfurt)</vt:lpstr>
      <vt:lpstr>Roelant Savery: Orpheus (1628)</vt:lpstr>
      <vt:lpstr>Nicolas Poussin: Landschaft mit  Orpheus und Euridike (1650/51), Louvre Paris</vt:lpstr>
      <vt:lpstr>Francois Perrier (1594-1649): Orpheus  vor Pluto und Proserpina, Louvre</vt:lpstr>
      <vt:lpstr>Albrecht Dürer:  Tod des Orpheus (1494)   Feder in Braun 289mm x 225mm (Blatt)  Hamburger Kunsthalle,  Kupferstichkabinett</vt:lpstr>
      <vt:lpstr>Giulio Parigi: La Liberazione di Tirreno e d‘Arnea (Florenz 1616), 2. Szene</vt:lpstr>
      <vt:lpstr>Alfonso Parigi: Le Nozze degli Dei (Florenz 1637)</vt:lpstr>
      <vt:lpstr>Jacopo Melani: Ercole in Tebe (Florenz 1661) III. Akt: Schwelle zur Unterwelt von Ferdinando Tacca</vt:lpstr>
      <vt:lpstr>PowerPoint-Präsentation</vt:lpstr>
      <vt:lpstr>Alfonso Parigi: Le Nozze degli Die 1637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Rode-Breymann</dc:creator>
  <cp:lastModifiedBy>julius kasper</cp:lastModifiedBy>
  <cp:revision>21</cp:revision>
  <dcterms:created xsi:type="dcterms:W3CDTF">2024-10-17T15:33:41Z</dcterms:created>
  <dcterms:modified xsi:type="dcterms:W3CDTF">2025-04-28T20:28:45Z</dcterms:modified>
</cp:coreProperties>
</file>