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20"/>
  </p:notesMasterIdLst>
  <p:sldIdLst>
    <p:sldId id="260" r:id="rId5"/>
    <p:sldId id="337" r:id="rId6"/>
    <p:sldId id="325" r:id="rId7"/>
    <p:sldId id="326" r:id="rId8"/>
    <p:sldId id="317" r:id="rId9"/>
    <p:sldId id="327" r:id="rId10"/>
    <p:sldId id="328" r:id="rId11"/>
    <p:sldId id="284" r:id="rId12"/>
    <p:sldId id="323" r:id="rId13"/>
    <p:sldId id="329" r:id="rId14"/>
    <p:sldId id="321" r:id="rId15"/>
    <p:sldId id="322" r:id="rId16"/>
    <p:sldId id="324" r:id="rId17"/>
    <p:sldId id="316" r:id="rId18"/>
    <p:sldId id="331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37"/>
            <p14:sldId id="325"/>
            <p14:sldId id="326"/>
            <p14:sldId id="317"/>
            <p14:sldId id="327"/>
            <p14:sldId id="328"/>
            <p14:sldId id="284"/>
            <p14:sldId id="323"/>
            <p14:sldId id="329"/>
            <p14:sldId id="321"/>
            <p14:sldId id="322"/>
            <p14:sldId id="324"/>
            <p14:sldId id="316"/>
            <p14:sldId id="331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42857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1133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8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28.04.2025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28.04.2025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28.04.2025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 rot="21000000">
            <a:off x="605990" y="3347450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000" dirty="0">
                <a:solidFill>
                  <a:prstClr val="white"/>
                </a:solidFill>
                <a:latin typeface="Brandon Grotesque Light" panose="020B0303020203060202" pitchFamily="34" charset="0"/>
              </a:rPr>
              <a:t>28. April 2025: Monodie. Oper.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000" dirty="0" err="1">
                <a:solidFill>
                  <a:prstClr val="white"/>
                </a:solidFill>
                <a:latin typeface="Brandon Grotesque Light" panose="020B0303020203060202" pitchFamily="34" charset="0"/>
              </a:rPr>
              <a:t>Pellegrina</a:t>
            </a:r>
            <a:r>
              <a:rPr lang="de-DE" sz="3000" dirty="0">
                <a:solidFill>
                  <a:prstClr val="white"/>
                </a:solidFill>
                <a:latin typeface="Brandon Grotesque Light" panose="020B0303020203060202" pitchFamily="34" charset="0"/>
              </a:rPr>
              <a:t>-Intermedien. Festkultur.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000" dirty="0">
                <a:solidFill>
                  <a:prstClr val="white"/>
                </a:solidFill>
                <a:latin typeface="Brandon Grotesque Light" panose="020B0303020203060202" pitchFamily="34" charset="0"/>
              </a:rPr>
              <a:t>Monteverdi. Francesca </a:t>
            </a:r>
            <a:r>
              <a:rPr lang="de-DE" sz="3000" dirty="0" err="1">
                <a:solidFill>
                  <a:prstClr val="white"/>
                </a:solidFill>
                <a:latin typeface="Brandon Grotesque Light" panose="020B0303020203060202" pitchFamily="34" charset="0"/>
              </a:rPr>
              <a:t>Caccini</a:t>
            </a:r>
            <a:r>
              <a:rPr lang="de-DE" sz="3000" dirty="0">
                <a:solidFill>
                  <a:prstClr val="white"/>
                </a:solidFill>
                <a:latin typeface="Brandon Grotesque Light" panose="020B0303020203060202" pitchFamily="34" charset="0"/>
              </a:rPr>
              <a:t>.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Light" panose="020B03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AC5BD2-D5BC-408D-C6F2-E08EF01E6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50" y="1925872"/>
            <a:ext cx="7886700" cy="3907369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b="1" dirty="0"/>
              <a:t>Klangbeispiel:</a:t>
            </a:r>
            <a:r>
              <a:rPr lang="de-DE" dirty="0"/>
              <a:t>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Jacopo Peri: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i="1" dirty="0" err="1">
                <a:ea typeface="Calibri" panose="020F0502020204030204" pitchFamily="34" charset="0"/>
              </a:rPr>
              <a:t>Dunque</a:t>
            </a:r>
            <a:r>
              <a:rPr lang="de-DE" i="1" dirty="0">
                <a:ea typeface="Calibri" panose="020F0502020204030204" pitchFamily="34" charset="0"/>
              </a:rPr>
              <a:t> </a:t>
            </a:r>
            <a:r>
              <a:rPr lang="de-DE" i="1" dirty="0" err="1">
                <a:ea typeface="Calibri" panose="020F0502020204030204" pitchFamily="34" charset="0"/>
              </a:rPr>
              <a:t>far</a:t>
            </a:r>
            <a:r>
              <a:rPr lang="de-DE" i="1" dirty="0">
                <a:ea typeface="Calibri" panose="020F0502020204030204" pitchFamily="34" charset="0"/>
              </a:rPr>
              <a:t> </a:t>
            </a:r>
            <a:r>
              <a:rPr lang="de-DE" i="1" dirty="0" err="1">
                <a:ea typeface="Calibri" panose="020F0502020204030204" pitchFamily="34" charset="0"/>
              </a:rPr>
              <a:t>torbid’onde</a:t>
            </a: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7F247F-76E4-D3AA-0D84-595D936A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353" y="0"/>
            <a:ext cx="5042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5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3E76C-5F1A-1F43-E466-9BDC36E3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562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/>
              <a:t>Höfische Festkultur: Leonardo da Vinci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F878B72-B158-90AA-F255-7A30383C8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81" y="1678984"/>
            <a:ext cx="8648355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0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E94D0-0892-BB9A-971B-FF78B707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2444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0" i="0" dirty="0">
                <a:solidFill>
                  <a:srgbClr val="000000"/>
                </a:solidFill>
                <a:effectLst/>
                <a:latin typeface="+mn-lt"/>
              </a:rPr>
              <a:t>Leonardo: Fantastische Kostüme </a:t>
            </a:r>
            <a:br>
              <a:rPr lang="de-DE" sz="2800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de-DE" sz="2800" b="0" i="0" dirty="0">
                <a:solidFill>
                  <a:srgbClr val="000000"/>
                </a:solidFill>
                <a:effectLst/>
                <a:latin typeface="+mn-lt"/>
              </a:rPr>
              <a:t>(Windsor, Royal Library) </a:t>
            </a:r>
            <a:endParaRPr lang="de-DE" sz="2800" dirty="0">
              <a:latin typeface="+mn-lt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24C0B66-73CB-894E-18F1-E4B3C5135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6314" y="1700350"/>
            <a:ext cx="3503619" cy="52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8FA196B-A604-C526-FCC7-7AC2854C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50" y="1700350"/>
            <a:ext cx="346253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2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B6E05C-8FDD-3AAC-030C-96CAD497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400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dirty="0"/>
              <a:t>Bernardo </a:t>
            </a:r>
            <a:r>
              <a:rPr lang="de-DE" sz="2800" dirty="0" err="1"/>
              <a:t>Buontalenti</a:t>
            </a: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B4FA0BD-57FF-AFE2-7E9B-68128B842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822" y="2362400"/>
            <a:ext cx="3057230" cy="41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77C40F-F59F-0044-5664-A57930DA9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873" y="1102400"/>
            <a:ext cx="581112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21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94686-7DF9-B466-E215-E6E070364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578" y="2630147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b="1" dirty="0"/>
              <a:t>Claudio Monteverdi</a:t>
            </a:r>
            <a:br>
              <a:rPr lang="de-DE" sz="3200" dirty="0"/>
            </a:br>
            <a:r>
              <a:rPr lang="de-DE" sz="3200" dirty="0"/>
              <a:t>(1567-1643)</a:t>
            </a:r>
            <a:br>
              <a:rPr lang="de-DE" sz="3200" dirty="0"/>
            </a:br>
            <a:br>
              <a:rPr lang="de-DE" sz="3200" dirty="0"/>
            </a:b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Gary Tomlinson</a:t>
            </a:r>
            <a:br>
              <a:rPr lang="de-DE" sz="3200" dirty="0"/>
            </a:br>
            <a:r>
              <a:rPr lang="de-DE" sz="3200" dirty="0"/>
              <a:t>Silke Leopold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6A2A796-5100-DD91-30A5-B037EEE4D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6567" y="1050226"/>
            <a:ext cx="458999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5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E4D88-A2B1-03A0-4E1F-DCBE4A47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54" y="1404851"/>
            <a:ext cx="7886700" cy="1042042"/>
          </a:xfrm>
        </p:spPr>
        <p:txBody>
          <a:bodyPr>
            <a:normAutofit/>
          </a:bodyPr>
          <a:lstStyle/>
          <a:p>
            <a:r>
              <a:rPr lang="de-DE" sz="3200" b="1" dirty="0"/>
              <a:t>Claudio Monteverdi: </a:t>
            </a:r>
            <a:r>
              <a:rPr lang="de-DE" sz="3200" b="1" i="1" dirty="0" err="1"/>
              <a:t>L‘Orfeo</a:t>
            </a:r>
            <a:endParaRPr lang="de-DE" sz="3200" b="1" i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9CCCC2-6ED5-855D-E246-D505B5F02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54" y="2540167"/>
            <a:ext cx="7886700" cy="390736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Libretto: Alessandro </a:t>
            </a:r>
            <a:r>
              <a:rPr lang="de-DE" dirty="0" err="1"/>
              <a:t>Striggio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Orfeo (Tenor), Euridice (Sopran),</a:t>
            </a:r>
          </a:p>
          <a:p>
            <a:pPr marL="0" indent="0">
              <a:buNone/>
            </a:pPr>
            <a:r>
              <a:rPr lang="de-DE" dirty="0"/>
              <a:t>Botin, </a:t>
            </a:r>
            <a:r>
              <a:rPr lang="de-DE" dirty="0" err="1"/>
              <a:t>Speranza</a:t>
            </a:r>
            <a:r>
              <a:rPr lang="de-DE" dirty="0"/>
              <a:t> (beide Sopran),</a:t>
            </a:r>
          </a:p>
          <a:p>
            <a:pPr marL="0" indent="0">
              <a:buNone/>
            </a:pPr>
            <a:r>
              <a:rPr lang="de-DE" dirty="0"/>
              <a:t>Caronte (Bass), Echo (Tenor)</a:t>
            </a:r>
          </a:p>
          <a:p>
            <a:pPr marL="0" indent="0">
              <a:buNone/>
            </a:pPr>
            <a:r>
              <a:rPr lang="de-DE" dirty="0"/>
              <a:t>Proserpina (Sopran) und </a:t>
            </a:r>
          </a:p>
          <a:p>
            <a:pPr marL="0" indent="0">
              <a:buNone/>
            </a:pPr>
            <a:r>
              <a:rPr lang="de-DE" dirty="0" err="1"/>
              <a:t>Plutone</a:t>
            </a:r>
            <a:r>
              <a:rPr lang="de-DE" dirty="0"/>
              <a:t> (Bass)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0BEDE8-18BF-4500-50BE-D77B3318C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196" y="1578587"/>
            <a:ext cx="354833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1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2EF58-2F4E-CBF0-A6F0-B3D44EF1D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0060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>
                <a:latin typeface="+mn-lt"/>
              </a:rPr>
              <a:t>Claudio Monteverdi: Toccata aus </a:t>
            </a:r>
            <a:r>
              <a:rPr lang="de-DE" sz="2800" i="1" dirty="0" err="1">
                <a:latin typeface="+mn-lt"/>
              </a:rPr>
              <a:t>L‘Orfeo</a:t>
            </a:r>
            <a:br>
              <a:rPr lang="de-DE" sz="2800" i="1" dirty="0"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Gemälde von Sebastien </a:t>
            </a:r>
            <a:r>
              <a:rPr lang="de-DE" sz="2800" i="0" dirty="0" err="1">
                <a:effectLst/>
                <a:latin typeface="+mn-lt"/>
              </a:rPr>
              <a:t>Vrancx</a:t>
            </a:r>
            <a:r>
              <a:rPr lang="de-DE" sz="2800" i="0" dirty="0">
                <a:effectLst/>
                <a:latin typeface="+mn-lt"/>
              </a:rPr>
              <a:t> (1573-1647)</a:t>
            </a:r>
            <a:br>
              <a:rPr lang="de-DE" sz="2800" i="0" dirty="0">
                <a:effectLst/>
                <a:latin typeface="+mn-lt"/>
              </a:rPr>
            </a:br>
            <a:r>
              <a:rPr lang="de-DE" sz="2800" i="0" dirty="0">
                <a:effectLst/>
                <a:latin typeface="+mn-lt"/>
              </a:rPr>
              <a:t>Fest im Park des Herzogs von Gonzaga in Mantua </a:t>
            </a:r>
            <a:endParaRPr lang="de-DE" sz="28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DF8006-B1A9-AAB4-3468-9133638BA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75495D-FBEA-65F5-875F-92988E747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24" y="1746834"/>
            <a:ext cx="658755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33EB84-566C-E08E-CCE7-F6C18382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76" y="1142523"/>
            <a:ext cx="7886700" cy="1042042"/>
          </a:xfrm>
        </p:spPr>
        <p:txBody>
          <a:bodyPr>
            <a:normAutofit/>
          </a:bodyPr>
          <a:lstStyle/>
          <a:p>
            <a:r>
              <a:rPr lang="de-DE" sz="3200" b="1" dirty="0"/>
              <a:t>Monodie </a:t>
            </a:r>
            <a:br>
              <a:rPr lang="de-DE" sz="3200" b="1" dirty="0"/>
            </a:br>
            <a:r>
              <a:rPr lang="de-DE" sz="3200" b="1" dirty="0"/>
              <a:t>in Italien um 1600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806D10-BBFF-4120-B992-4074267FB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58" y="2496928"/>
            <a:ext cx="7886700" cy="390736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Giovanni Battista </a:t>
            </a:r>
            <a:r>
              <a:rPr lang="de-DE" sz="3000" dirty="0" err="1"/>
              <a:t>Doni</a:t>
            </a:r>
            <a:endParaRPr lang="de-DE" sz="3000" dirty="0"/>
          </a:p>
          <a:p>
            <a:pPr marL="0" indent="0">
              <a:spcBef>
                <a:spcPts val="0"/>
              </a:spcBef>
              <a:buNone/>
            </a:pPr>
            <a:endParaRPr lang="de-DE" sz="3000" dirty="0"/>
          </a:p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Kontroverse zwischen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Claudio Monteverdi und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Giovanni Maria </a:t>
            </a:r>
            <a:r>
              <a:rPr lang="de-DE" sz="3000" dirty="0" err="1"/>
              <a:t>Artusi</a:t>
            </a:r>
            <a:endParaRPr lang="de-DE" sz="3000" dirty="0"/>
          </a:p>
          <a:p>
            <a:pPr marL="0" indent="0">
              <a:spcBef>
                <a:spcPts val="0"/>
              </a:spcBef>
              <a:buNone/>
            </a:pPr>
            <a:endParaRPr lang="de-DE" sz="3000" dirty="0"/>
          </a:p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Prima und Seconda </a:t>
            </a:r>
            <a:r>
              <a:rPr lang="de-DE" sz="3000" dirty="0" err="1"/>
              <a:t>pratica</a:t>
            </a:r>
            <a:endParaRPr lang="de-DE" sz="3000" dirty="0"/>
          </a:p>
          <a:p>
            <a:pPr marL="0" indent="0">
              <a:spcBef>
                <a:spcPts val="0"/>
              </a:spcBef>
              <a:buNone/>
            </a:pPr>
            <a:endParaRPr lang="de-DE" sz="3000" dirty="0"/>
          </a:p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Rezitativ und Arie als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Formen für Oper, Kantate,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dirty="0"/>
              <a:t>Oratorium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10DB23-BAF7-FE79-AD76-60A92A93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334" y="0"/>
            <a:ext cx="4496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6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F4AB06-043D-039C-B14B-6072AE4C5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68" y="1352385"/>
            <a:ext cx="7886700" cy="1042042"/>
          </a:xfrm>
        </p:spPr>
        <p:txBody>
          <a:bodyPr>
            <a:normAutofit/>
          </a:bodyPr>
          <a:lstStyle/>
          <a:p>
            <a:r>
              <a:rPr lang="de-DE" sz="3200" b="1" dirty="0"/>
              <a:t>Florentiner Camerata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E56F42-9066-FBAF-EAA1-A1CA909A4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56" y="2595031"/>
            <a:ext cx="7886700" cy="3907369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dirty="0"/>
              <a:t>Giovanni Maria de Bardi (1534-1612)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de-DE" dirty="0"/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dirty="0"/>
              <a:t>Giulio </a:t>
            </a:r>
            <a:r>
              <a:rPr lang="de-DE" dirty="0" err="1"/>
              <a:t>Caccini</a:t>
            </a:r>
            <a:r>
              <a:rPr lang="de-DE" dirty="0"/>
              <a:t> (1551-1618)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de-DE" dirty="0"/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dirty="0"/>
              <a:t>Vincenzo Galilei (1520-1591)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dirty="0"/>
              <a:t>	Vater von Galileo Galilei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de-DE" dirty="0"/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dirty="0"/>
              <a:t>Ottavio </a:t>
            </a:r>
            <a:r>
              <a:rPr lang="de-DE" dirty="0" err="1"/>
              <a:t>Rinuccino</a:t>
            </a:r>
            <a:r>
              <a:rPr lang="de-DE" dirty="0"/>
              <a:t> (1562-1621)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9155F8-A378-D7FE-B97C-2F292FDC7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152" y="1352385"/>
            <a:ext cx="356304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7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96145-D9F2-A7AD-6D95-0AE05A78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/>
              <a:t>Giulio </a:t>
            </a:r>
            <a:r>
              <a:rPr lang="de-DE" sz="3200" b="1" dirty="0" err="1"/>
              <a:t>Caccini</a:t>
            </a:r>
            <a:r>
              <a:rPr lang="de-DE" sz="3200" b="1" dirty="0"/>
              <a:t>: </a:t>
            </a:r>
            <a:br>
              <a:rPr lang="de-DE" sz="3200" b="1" dirty="0"/>
            </a:br>
            <a:r>
              <a:rPr lang="de-DE" sz="3200" b="1" i="1" dirty="0"/>
              <a:t>Le </a:t>
            </a:r>
            <a:r>
              <a:rPr lang="de-DE" sz="3200" b="1" i="1" dirty="0" err="1"/>
              <a:t>Nuove</a:t>
            </a:r>
            <a:r>
              <a:rPr lang="de-DE" sz="3200" b="1" i="1" dirty="0"/>
              <a:t> </a:t>
            </a:r>
            <a:r>
              <a:rPr lang="de-DE" sz="3200" b="1" i="1" dirty="0" err="1"/>
              <a:t>musiche</a:t>
            </a:r>
            <a:r>
              <a:rPr lang="de-DE" sz="3200" b="1" i="1" dirty="0"/>
              <a:t> </a:t>
            </a:r>
            <a:r>
              <a:rPr lang="de-DE" sz="3200" b="1" dirty="0"/>
              <a:t>(1601/02)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008D50B-DA86-FE80-2C77-7C7DF5089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Drei Dinge muss derjenige wissen,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welcher den schönen Sologesang mit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Affekt praktiziert. Das sind der Affekt,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seine Vielfalt und "la </a:t>
            </a: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sprezzatura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",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Lässigkeit des Gesangs.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de-DE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Denn eine wirklich edle Gesangsmanier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nenne ich erst jene, die, ohne sich einem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geordneten Taktmaß zu unterwerfen,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angewandt wird, indem man oftmals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 Wert der Noten um die Hälfte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verkürzt, je nach dem Sinn der Worte,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 dass daraus dann jene "</a:t>
            </a: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sprezzatura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",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jene Lässigkeit des Gesangs entsteht,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von der gesprochen wurde. 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10011B-824C-90D4-D686-171DED476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60" y="1295123"/>
            <a:ext cx="3090940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6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C1F8C-6288-64F9-6B01-869E2B68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4" y="290797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b="1" dirty="0" err="1"/>
              <a:t>Pellegrina</a:t>
            </a:r>
            <a:r>
              <a:rPr lang="de-DE" sz="3200" b="1" dirty="0"/>
              <a:t>-</a:t>
            </a:r>
            <a:br>
              <a:rPr lang="de-DE" sz="3200" b="1" dirty="0"/>
            </a:br>
            <a:r>
              <a:rPr lang="de-DE" sz="3200" b="1" dirty="0"/>
              <a:t>Intermedien </a:t>
            </a:r>
            <a:br>
              <a:rPr lang="de-DE" sz="3200" b="1" dirty="0"/>
            </a:br>
            <a:r>
              <a:rPr lang="de-DE" sz="3200" dirty="0"/>
              <a:t>(1589)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Hochzeit von</a:t>
            </a:r>
            <a:br>
              <a:rPr lang="de-DE" sz="3200" dirty="0"/>
            </a:br>
            <a:r>
              <a:rPr lang="de-DE" sz="3200" dirty="0"/>
              <a:t>Ferdinando I.</a:t>
            </a:r>
            <a:br>
              <a:rPr lang="de-DE" sz="3200" dirty="0"/>
            </a:br>
            <a:r>
              <a:rPr lang="de-DE" sz="3200" dirty="0"/>
              <a:t>und</a:t>
            </a:r>
            <a:br>
              <a:rPr lang="de-DE" sz="3200" dirty="0"/>
            </a:br>
            <a:r>
              <a:rPr lang="de-DE" sz="3200" dirty="0"/>
              <a:t>Christine von</a:t>
            </a:r>
            <a:br>
              <a:rPr lang="de-DE" sz="3200" dirty="0"/>
            </a:br>
            <a:r>
              <a:rPr lang="de-DE" sz="3200" dirty="0"/>
              <a:t>Lothringen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B5E4F22-115E-86B9-E0BB-8DE9866FF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572" y="0"/>
            <a:ext cx="635142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18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0E6DF-7FB5-FE86-F468-112E79A7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738" y="290797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4. Intermedium: </a:t>
            </a:r>
            <a:r>
              <a:rPr lang="de-DE" sz="3200" i="1" dirty="0"/>
              <a:t>La </a:t>
            </a:r>
            <a:r>
              <a:rPr lang="de-DE" sz="3200" i="1" dirty="0" err="1"/>
              <a:t>regione</a:t>
            </a:r>
            <a:r>
              <a:rPr lang="de-DE" sz="3200" i="1" dirty="0"/>
              <a:t> </a:t>
            </a:r>
            <a:r>
              <a:rPr lang="de-DE" sz="3200" i="1" dirty="0" err="1"/>
              <a:t>de‘demoni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6491FA-778C-C57D-C88B-B691F9E23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4094647"/>
            <a:ext cx="7886700" cy="3907369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b="1" dirty="0"/>
              <a:t>Klangbeispiele:</a:t>
            </a:r>
            <a:r>
              <a:rPr lang="de-DE" dirty="0"/>
              <a:t>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Giulio Caccini: </a:t>
            </a:r>
            <a:r>
              <a:rPr lang="en-US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Io </a:t>
            </a:r>
            <a:r>
              <a:rPr lang="en-US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dal </a:t>
            </a:r>
            <a:r>
              <a:rPr lang="en-US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ciel</a:t>
            </a:r>
            <a:r>
              <a:rPr lang="en-US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cader</a:t>
            </a: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Giovanni Bardi: </a:t>
            </a:r>
            <a:r>
              <a:rPr lang="de-DE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Miseri</a:t>
            </a:r>
            <a:r>
              <a:rPr lang="de-DE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i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habitator</a:t>
            </a: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782141-488E-5415-9FD7-C65548485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164" y="-4436647"/>
            <a:ext cx="1023276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A537B-EDD6-75B9-1D5C-35F857B2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1307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i="1" dirty="0"/>
              <a:t>La </a:t>
            </a:r>
            <a:r>
              <a:rPr lang="de-DE" sz="3000" i="1" dirty="0" err="1"/>
              <a:t>regione</a:t>
            </a:r>
            <a:r>
              <a:rPr lang="de-DE" sz="3000" i="1" dirty="0"/>
              <a:t> </a:t>
            </a:r>
            <a:r>
              <a:rPr lang="de-DE" sz="3000" i="1" dirty="0" err="1"/>
              <a:t>de‘demoni</a:t>
            </a:r>
            <a:r>
              <a:rPr lang="de-DE" sz="3000" i="1" dirty="0"/>
              <a:t>. </a:t>
            </a:r>
            <a:r>
              <a:rPr lang="de-DE" sz="3000" dirty="0"/>
              <a:t>Bühnenbild </a:t>
            </a:r>
            <a:br>
              <a:rPr lang="de-DE" sz="3000" dirty="0"/>
            </a:br>
            <a:r>
              <a:rPr lang="de-DE" sz="3000" dirty="0"/>
              <a:t>von Bernardo </a:t>
            </a:r>
            <a:r>
              <a:rPr lang="de-DE" sz="3000" dirty="0" err="1"/>
              <a:t>Buontalenti</a:t>
            </a:r>
            <a:endParaRPr lang="de-DE" sz="30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9317C08-56BD-C9C4-213A-0DB6F3FFC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172" y="1458000"/>
            <a:ext cx="767317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5D65F-0FDA-A449-BCF8-75DF98307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3" y="58189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5. Intermedium, </a:t>
            </a:r>
            <a:r>
              <a:rPr lang="de-DE" sz="3200" i="1" dirty="0"/>
              <a:t>Il </a:t>
            </a:r>
            <a:r>
              <a:rPr lang="de-DE" sz="3200" i="1" dirty="0" err="1"/>
              <a:t>canto</a:t>
            </a:r>
            <a:r>
              <a:rPr lang="de-DE" sz="3200" i="1" dirty="0"/>
              <a:t> di </a:t>
            </a:r>
            <a:r>
              <a:rPr lang="de-DE" sz="3200" i="1" dirty="0" err="1"/>
              <a:t>Arione</a:t>
            </a:r>
            <a:endParaRPr lang="de-DE" sz="3200" i="1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368AE9B-75B9-2EA2-AF8A-67B09FA11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257" y="1458000"/>
            <a:ext cx="792148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50160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366</Words>
  <Application>Microsoft Office PowerPoint</Application>
  <PresentationFormat>Bildschirmpräsentation (4:3)</PresentationFormat>
  <Paragraphs>68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15</vt:i4>
      </vt:variant>
    </vt:vector>
  </HeadingPairs>
  <TitlesOfParts>
    <vt:vector size="27" baseType="lpstr">
      <vt:lpstr>Arial</vt:lpstr>
      <vt:lpstr>Brandon Grotesque Bold</vt:lpstr>
      <vt:lpstr>Brandon Grotesque Light</vt:lpstr>
      <vt:lpstr>Brandon Grotesque Medium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Claudio Monteverdi: Toccata aus L‘Orfeo Gemälde von Sebastien Vrancx (1573-1647) Fest im Park des Herzogs von Gonzaga in Mantua </vt:lpstr>
      <vt:lpstr>Monodie  in Italien um 1600</vt:lpstr>
      <vt:lpstr>Florentiner Camerata</vt:lpstr>
      <vt:lpstr>Giulio Caccini:  Le Nuove musiche (1601/02)</vt:lpstr>
      <vt:lpstr>Pellegrina- Intermedien  (1589)  Hochzeit von Ferdinando I. und Christine von Lothringen</vt:lpstr>
      <vt:lpstr>4. Intermedium: La regione de‘demoni</vt:lpstr>
      <vt:lpstr>La regione de‘demoni. Bühnenbild  von Bernardo Buontalenti</vt:lpstr>
      <vt:lpstr>5. Intermedium, Il canto di Arione</vt:lpstr>
      <vt:lpstr>PowerPoint-Präsentation</vt:lpstr>
      <vt:lpstr>Höfische Festkultur: Leonardo da Vinci</vt:lpstr>
      <vt:lpstr>Leonardo: Fantastische Kostüme  (Windsor, Royal Library) </vt:lpstr>
      <vt:lpstr>Bernardo Buontalenti</vt:lpstr>
      <vt:lpstr>Claudio Monteverdi (1567-1643)    Gary Tomlinson Silke Leopold</vt:lpstr>
      <vt:lpstr>Claudio Monteverdi: L‘Orfeo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julius kasper</cp:lastModifiedBy>
  <cp:revision>20</cp:revision>
  <dcterms:created xsi:type="dcterms:W3CDTF">2024-10-17T15:33:41Z</dcterms:created>
  <dcterms:modified xsi:type="dcterms:W3CDTF">2025-04-28T20:25:28Z</dcterms:modified>
</cp:coreProperties>
</file>