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</p:sldMasterIdLst>
  <p:notesMasterIdLst>
    <p:notesMasterId r:id="rId23"/>
  </p:notesMasterIdLst>
  <p:sldIdLst>
    <p:sldId id="423" r:id="rId4"/>
    <p:sldId id="421" r:id="rId5"/>
    <p:sldId id="422" r:id="rId6"/>
    <p:sldId id="415" r:id="rId7"/>
    <p:sldId id="426" r:id="rId8"/>
    <p:sldId id="427" r:id="rId9"/>
    <p:sldId id="425" r:id="rId10"/>
    <p:sldId id="429" r:id="rId11"/>
    <p:sldId id="436" r:id="rId12"/>
    <p:sldId id="437" r:id="rId13"/>
    <p:sldId id="428" r:id="rId14"/>
    <p:sldId id="430" r:id="rId15"/>
    <p:sldId id="441" r:id="rId16"/>
    <p:sldId id="405" r:id="rId17"/>
    <p:sldId id="431" r:id="rId18"/>
    <p:sldId id="413" r:id="rId19"/>
    <p:sldId id="439" r:id="rId20"/>
    <p:sldId id="440" r:id="rId21"/>
    <p:sldId id="432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423"/>
            <p14:sldId id="421"/>
            <p14:sldId id="422"/>
            <p14:sldId id="415"/>
            <p14:sldId id="426"/>
            <p14:sldId id="427"/>
            <p14:sldId id="425"/>
            <p14:sldId id="429"/>
            <p14:sldId id="436"/>
            <p14:sldId id="437"/>
            <p14:sldId id="428"/>
            <p14:sldId id="430"/>
            <p14:sldId id="441"/>
            <p14:sldId id="405"/>
            <p14:sldId id="431"/>
            <p14:sldId id="413"/>
            <p14:sldId id="439"/>
            <p14:sldId id="440"/>
            <p14:sldId id="432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512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8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56F47-5800-31F4-CE10-CC3BFC13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57" y="530259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Sebastian </a:t>
            </a:r>
            <a:r>
              <a:rPr lang="de-DE" sz="2600" dirty="0" err="1"/>
              <a:t>Stoskopff</a:t>
            </a:r>
            <a:r>
              <a:rPr lang="de-DE" sz="2600" dirty="0"/>
              <a:t> (1597-1657): </a:t>
            </a:r>
            <a:r>
              <a:rPr lang="de-DE" sz="2600" i="1" dirty="0"/>
              <a:t>Große Vanität </a:t>
            </a:r>
            <a:r>
              <a:rPr lang="de-DE" sz="2600" dirty="0"/>
              <a:t>(1641)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B7650F1-677D-261B-8A3C-73C1230AA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77169" y="-2292234"/>
            <a:ext cx="10927357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0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FB139-FF3C-C42D-DF48-9DD8A809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63FFF-05CD-78D3-474D-1CEA5AB9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998451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/>
              <a:t>Individuelle Trauer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Leichenpredigten und </a:t>
            </a:r>
            <a:br>
              <a:rPr lang="de-DE" sz="2800" dirty="0"/>
            </a:br>
            <a:r>
              <a:rPr lang="de-DE" sz="2800" dirty="0" err="1"/>
              <a:t>Funeralmusiken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281FD45-AB32-4F36-977C-0AAB04AFB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04" y="2530020"/>
            <a:ext cx="4706589" cy="39068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EF0FE1-7273-C12D-6D44-2846CE07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88" y="-83127"/>
            <a:ext cx="4720824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F4408-36CA-14DA-C1BC-3E66364AE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65440-239F-1FBC-4A55-D9FB6A09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761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b="1" kern="0" dirty="0">
                <a:effectLst/>
                <a:latin typeface="+mn-lt"/>
                <a:ea typeface="Times New Roman" panose="02020603050405020304" pitchFamily="18" charset="0"/>
              </a:rPr>
              <a:t>Klangbeispiel:</a:t>
            </a:r>
            <a:r>
              <a:rPr lang="de-DE" sz="2600" kern="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br>
              <a:rPr lang="de-DE" sz="26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2600" kern="0" dirty="0">
                <a:effectLst/>
                <a:latin typeface="+mn-lt"/>
                <a:ea typeface="Times New Roman" panose="02020603050405020304" pitchFamily="18" charset="0"/>
              </a:rPr>
              <a:t>Melchior Franck (1579-1639):</a:t>
            </a:r>
            <a:r>
              <a:rPr lang="de-DE" sz="2600" i="1" kern="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de-DE" sz="2600" i="1" kern="0" dirty="0" err="1">
                <a:effectLst/>
                <a:latin typeface="+mn-lt"/>
                <a:ea typeface="Times New Roman" panose="02020603050405020304" pitchFamily="18" charset="0"/>
              </a:rPr>
              <a:t>dolor</a:t>
            </a:r>
            <a:r>
              <a:rPr lang="de-DE" sz="2600" i="1" kern="0" dirty="0">
                <a:effectLst/>
                <a:latin typeface="+mn-lt"/>
                <a:ea typeface="Times New Roman" panose="02020603050405020304" pitchFamily="18" charset="0"/>
              </a:rPr>
              <a:t>, o </a:t>
            </a:r>
            <a:r>
              <a:rPr lang="de-DE" sz="2600" i="1" kern="0" dirty="0" err="1">
                <a:effectLst/>
                <a:latin typeface="+mn-lt"/>
                <a:ea typeface="Times New Roman" panose="02020603050405020304" pitchFamily="18" charset="0"/>
              </a:rPr>
              <a:t>lacymae</a:t>
            </a:r>
            <a:endParaRPr lang="de-DE" sz="26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7E40E0-5B1F-561F-C835-102869B98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20" y="2151686"/>
            <a:ext cx="7886700" cy="390736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effectLst/>
                <a:ea typeface="Times New Roman" panose="02020603050405020304" pitchFamily="18" charset="0"/>
              </a:rPr>
              <a:t>O dolor, o </a:t>
            </a:r>
            <a:r>
              <a:rPr lang="it-IT" sz="2000" dirty="0" err="1">
                <a:effectLst/>
                <a:ea typeface="Times New Roman" panose="02020603050405020304" pitchFamily="18" charset="0"/>
              </a:rPr>
              <a:t>lachrymae</a:t>
            </a:r>
            <a:r>
              <a:rPr lang="it-IT" sz="2000" dirty="0">
                <a:effectLst/>
                <a:ea typeface="Times New Roman" panose="02020603050405020304" pitchFamily="18" charset="0"/>
              </a:rPr>
              <a:t>,		O </a:t>
            </a:r>
            <a:r>
              <a:rPr lang="it-IT" sz="2000" dirty="0" err="1">
                <a:effectLst/>
                <a:ea typeface="Times New Roman" panose="02020603050405020304" pitchFamily="18" charset="0"/>
              </a:rPr>
              <a:t>Schmerz</a:t>
            </a:r>
            <a:r>
              <a:rPr lang="it-IT" sz="2000" dirty="0">
                <a:effectLst/>
                <a:ea typeface="Times New Roman" panose="02020603050405020304" pitchFamily="18" charset="0"/>
              </a:rPr>
              <a:t>, o </a:t>
            </a:r>
            <a:r>
              <a:rPr lang="it-IT" sz="2000" dirty="0" err="1">
                <a:effectLst/>
                <a:ea typeface="Times New Roman" panose="02020603050405020304" pitchFamily="18" charset="0"/>
              </a:rPr>
              <a:t>Tränen</a:t>
            </a:r>
            <a:r>
              <a:rPr lang="it-IT" sz="2000" dirty="0">
                <a:effectLst/>
                <a:ea typeface="Times New Roman" panose="02020603050405020304" pitchFamily="18" charset="0"/>
              </a:rPr>
              <a:t>,</a:t>
            </a:r>
            <a:endParaRPr lang="de-DE" sz="20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 err="1">
                <a:effectLst/>
                <a:ea typeface="Times New Roman" panose="02020603050405020304" pitchFamily="18" charset="0"/>
              </a:rPr>
              <a:t>te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nunquam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videro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mater,		niemals werde ich dich wiedersehen, Mutter.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mors es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amara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nimis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,		Tod, du bist allzu bitter,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mors es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avara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nimis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			allzu gierig bist du, Tod.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sic cursus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vitae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			So ist der Lauf des Lebens,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 err="1">
                <a:effectLst/>
                <a:ea typeface="Times New Roman" panose="02020603050405020304" pitchFamily="18" charset="0"/>
              </a:rPr>
              <a:t>nam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mors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capis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et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rapis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omnes		denn du, Tod, ergreifst alles und raffst es 						hinweg.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 err="1">
                <a:effectLst/>
                <a:ea typeface="Times New Roman" panose="02020603050405020304" pitchFamily="18" charset="0"/>
              </a:rPr>
              <a:t>nunc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meus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heu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cantus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		Nun, ach wird mein Singen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 err="1">
                <a:effectLst/>
                <a:ea typeface="Times New Roman" panose="02020603050405020304" pitchFamily="18" charset="0"/>
              </a:rPr>
              <a:t>nil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nisi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fletus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erit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,			nichts mehr sein als Klagen.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sic Domino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placuit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,			So hat es dem Herrn gefallen,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Domini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fuit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haecque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voluntas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		das war des Herren Wille.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mors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bona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namque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bonis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		O Tod, du tust wahrlich wohl den Guten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Times New Roman" panose="02020603050405020304" pitchFamily="18" charset="0"/>
              </a:rPr>
              <a:t>es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mala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morsque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Times New Roman" panose="02020603050405020304" pitchFamily="18" charset="0"/>
              </a:rPr>
              <a:t>malis</a:t>
            </a:r>
            <a:r>
              <a:rPr lang="de-DE" sz="2000" dirty="0">
                <a:effectLst/>
                <a:ea typeface="Times New Roman" panose="02020603050405020304" pitchFamily="18" charset="0"/>
              </a:rPr>
              <a:t>.		Und übel den Schlechten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16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06B7-521E-1611-2E68-DE70AA2A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5DB236-5977-8E7D-640D-919343DE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75" y="2816704"/>
            <a:ext cx="7886700" cy="3907369"/>
          </a:xfrm>
        </p:spPr>
        <p:txBody>
          <a:bodyPr/>
          <a:lstStyle/>
          <a:p>
            <a:pPr>
              <a:lnSpc>
                <a:spcPts val="1700"/>
              </a:lnSpc>
              <a:buNone/>
            </a:pPr>
            <a:r>
              <a:rPr lang="de-DE" sz="1700" dirty="0">
                <a:effectLst/>
                <a:ea typeface="Times New Roman" panose="02020603050405020304" pitchFamily="18" charset="0"/>
              </a:rPr>
              <a:t>Da dieser Mann, der hier im Sarge lieget,</a:t>
            </a:r>
          </a:p>
          <a:p>
            <a:pPr>
              <a:lnSpc>
                <a:spcPts val="1700"/>
              </a:lnSpc>
              <a:buNone/>
            </a:pPr>
            <a:r>
              <a:rPr lang="de-DE" sz="1700" dirty="0">
                <a:effectLst/>
                <a:ea typeface="Times New Roman" panose="02020603050405020304" pitchFamily="18" charset="0"/>
              </a:rPr>
              <a:t>Der Ehren Mann mein liebster Vater hieß</a:t>
            </a:r>
          </a:p>
          <a:p>
            <a:pPr>
              <a:lnSpc>
                <a:spcPts val="1700"/>
              </a:lnSpc>
              <a:buNone/>
            </a:pPr>
            <a:r>
              <a:rPr lang="de-DE" sz="1700" dirty="0">
                <a:effectLst/>
                <a:ea typeface="Times New Roman" panose="02020603050405020304" pitchFamily="18" charset="0"/>
              </a:rPr>
              <a:t>Und mir sich stets auch väterlich erwies?</a:t>
            </a:r>
            <a:br>
              <a:rPr lang="de-DE" sz="1700" dirty="0">
                <a:effectLst/>
                <a:ea typeface="Times New Roman" panose="02020603050405020304" pitchFamily="18" charset="0"/>
              </a:rPr>
            </a:br>
            <a:endParaRPr lang="de-DE" sz="17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ts val="1700"/>
              </a:lnSpc>
              <a:buNone/>
            </a:pPr>
            <a:r>
              <a:rPr lang="de-DE" sz="1700" dirty="0">
                <a:effectLst/>
                <a:ea typeface="Times New Roman" panose="02020603050405020304" pitchFamily="18" charset="0"/>
              </a:rPr>
              <a:t>Ists nicht also: je mehr ich ihn </a:t>
            </a:r>
            <a:r>
              <a:rPr lang="de-DE" sz="1700" dirty="0" err="1">
                <a:effectLst/>
                <a:ea typeface="Times New Roman" panose="02020603050405020304" pitchFamily="18" charset="0"/>
              </a:rPr>
              <a:t>geliebet</a:t>
            </a:r>
            <a:r>
              <a:rPr lang="de-DE" sz="1700" dirty="0">
                <a:effectLst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ts val="1700"/>
              </a:lnSpc>
              <a:buNone/>
            </a:pPr>
            <a:r>
              <a:rPr lang="de-DE" sz="1700" dirty="0">
                <a:effectLst/>
                <a:ea typeface="Times New Roman" panose="02020603050405020304" pitchFamily="18" charset="0"/>
              </a:rPr>
              <a:t>Je mehr bin ich nun traurig und betrübet,</a:t>
            </a:r>
          </a:p>
          <a:p>
            <a:pPr marL="0" indent="0">
              <a:lnSpc>
                <a:spcPts val="1700"/>
              </a:lnSpc>
              <a:buNone/>
            </a:pPr>
            <a:r>
              <a:rPr lang="de-DE" sz="1700" dirty="0" err="1">
                <a:effectLst/>
                <a:ea typeface="Times New Roman" panose="02020603050405020304" pitchFamily="18" charset="0"/>
              </a:rPr>
              <a:t>Daß</a:t>
            </a:r>
            <a:r>
              <a:rPr lang="de-DE" sz="1700" dirty="0">
                <a:effectLst/>
                <a:ea typeface="Times New Roman" panose="02020603050405020304" pitchFamily="18" charset="0"/>
              </a:rPr>
              <a:t> man mir sein getreues Herz dem Tod </a:t>
            </a:r>
          </a:p>
          <a:p>
            <a:pPr marL="0" indent="0">
              <a:lnSpc>
                <a:spcPts val="1700"/>
              </a:lnSpc>
              <a:buNone/>
            </a:pPr>
            <a:r>
              <a:rPr lang="de-DE" sz="1700" dirty="0">
                <a:ea typeface="Times New Roman" panose="02020603050405020304" pitchFamily="18" charset="0"/>
              </a:rPr>
              <a:t>	</a:t>
            </a:r>
            <a:r>
              <a:rPr lang="de-DE" sz="1700" dirty="0">
                <a:effectLst/>
                <a:ea typeface="Times New Roman" panose="02020603050405020304" pitchFamily="18" charset="0"/>
              </a:rPr>
              <a:t>schon </a:t>
            </a:r>
            <a:r>
              <a:rPr lang="de-DE" sz="1700" dirty="0" err="1">
                <a:effectLst/>
                <a:ea typeface="Times New Roman" panose="02020603050405020304" pitchFamily="18" charset="0"/>
              </a:rPr>
              <a:t>übergiebet</a:t>
            </a:r>
            <a:r>
              <a:rPr lang="de-DE" sz="1700" dirty="0">
                <a:effectLst/>
                <a:ea typeface="Times New Roman" panose="02020603050405020304" pitchFamily="18" charset="0"/>
              </a:rPr>
              <a:t>?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81BF9C8-D467-FEB4-D3C6-8CFD6B447C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595875"/>
            <a:ext cx="78867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kern="0" dirty="0">
                <a:effectLst/>
                <a:latin typeface="+mn-lt"/>
                <a:ea typeface="Times New Roman" panose="02020603050405020304" pitchFamily="18" charset="0"/>
              </a:rPr>
              <a:t>Klangbeispiel: </a:t>
            </a:r>
            <a:br>
              <a:rPr lang="de-DE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  <a:t>Johann Pachelbel (1653-1706): </a:t>
            </a:r>
            <a:b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  <a:t>Aria „Wie nichtig? Ach! Wie flüchtig“ </a:t>
            </a:r>
            <a:b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  <a:t>für Tenor, drei Violen und </a:t>
            </a:r>
            <a:r>
              <a:rPr lang="de-DE" sz="2800" kern="0" dirty="0" err="1">
                <a:effectLst/>
                <a:latin typeface="+mn-lt"/>
                <a:ea typeface="Times New Roman" panose="02020603050405020304" pitchFamily="18" charset="0"/>
              </a:rPr>
              <a:t>B.c.</a:t>
            </a:r>
            <a: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80217F-E5DD-A7E7-A406-53F222AE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154" y="2456873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521E7-1E5A-A65C-ADBA-14CF85881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61B05-28EF-7A5B-6455-E06EE3A1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5324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Passion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/>
              <a:t>Oratorium mit Bezug auf das Passionsgeschehen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A31AB7-4985-D6B2-E64D-17A8D390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70158"/>
            <a:ext cx="7886700" cy="390736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 err="1"/>
              <a:t>Evangelientext</a:t>
            </a:r>
            <a:r>
              <a:rPr lang="de-DE" dirty="0"/>
              <a:t> wird mit dem Ziel emotionaler Intensivierung durch reflektierende bzw. kommentierende Einschübe ergänzt</a:t>
            </a:r>
          </a:p>
          <a:p>
            <a:pPr marL="0" indent="0">
              <a:buNone/>
            </a:pPr>
            <a:r>
              <a:rPr lang="de-DE" dirty="0"/>
              <a:t>Rezitative, Arien, Chöre/Choräle</a:t>
            </a:r>
          </a:p>
          <a:p>
            <a:pPr marL="0" indent="0">
              <a:buNone/>
            </a:pPr>
            <a:r>
              <a:rPr lang="de-DE" dirty="0"/>
              <a:t>entstand um 1650 in Italien, entwickelte sich von Hamburg ausgehend als bürgerliche Tradition im protestantischen Nord- und Mitteldeutschland (Lübeck, Danzig, Schwerin, Berlin, Magdeburg, Leipzig)</a:t>
            </a:r>
          </a:p>
          <a:p>
            <a:pPr marL="0" indent="0">
              <a:buNone/>
            </a:pPr>
            <a:r>
              <a:rPr lang="de-DE" dirty="0"/>
              <a:t>Heinrich Schütz: </a:t>
            </a:r>
            <a:r>
              <a:rPr lang="de-DE" i="1" dirty="0" err="1"/>
              <a:t>Historia</a:t>
            </a:r>
            <a:r>
              <a:rPr lang="de-DE" i="1" dirty="0"/>
              <a:t> des Leidens und Sterbens… Jesu Christi</a:t>
            </a:r>
            <a:r>
              <a:rPr lang="de-DE" dirty="0"/>
              <a:t> SWV 481 (Johannes-Passion) um 1666</a:t>
            </a:r>
          </a:p>
          <a:p>
            <a:pPr marL="0" indent="0">
              <a:buNone/>
            </a:pPr>
            <a:r>
              <a:rPr lang="de-DE" dirty="0"/>
              <a:t>Reinhard </a:t>
            </a:r>
            <a:r>
              <a:rPr lang="de-DE" dirty="0" err="1"/>
              <a:t>Keiser</a:t>
            </a:r>
            <a:r>
              <a:rPr lang="de-DE" dirty="0"/>
              <a:t>: </a:t>
            </a:r>
            <a:r>
              <a:rPr lang="de-DE" i="1" dirty="0"/>
              <a:t>Der für die Sünden der Welt gemarterte und und sterbende Jesu </a:t>
            </a:r>
            <a:r>
              <a:rPr lang="de-DE" dirty="0"/>
              <a:t>(Brockes-Passion) 1712</a:t>
            </a:r>
          </a:p>
        </p:txBody>
      </p:sp>
    </p:spTree>
    <p:extLst>
      <p:ext uri="{BB962C8B-B14F-4D97-AF65-F5344CB8AC3E}">
        <p14:creationId xmlns:p14="http://schemas.microsoft.com/office/powerpoint/2010/main" val="329907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7B240-BED2-CE40-09F1-F5866572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77AF8-7AFD-1CD7-E95C-6480B78F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1694033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+mn-lt"/>
              </a:rPr>
              <a:t>Johann Sebastian Bach</a:t>
            </a:r>
            <a:br>
              <a:rPr lang="de-DE" sz="2800" b="1" dirty="0">
                <a:latin typeface="+mn-lt"/>
              </a:rPr>
            </a:br>
            <a:r>
              <a:rPr lang="de-DE" sz="2800" b="1" i="1" dirty="0">
                <a:latin typeface="+mn-lt"/>
              </a:rPr>
              <a:t>Matthäus Passion</a:t>
            </a:r>
            <a:br>
              <a:rPr lang="de-DE" sz="2800" b="1" i="1" dirty="0">
                <a:latin typeface="+mn-lt"/>
              </a:rPr>
            </a:br>
            <a:r>
              <a:rPr lang="de-DE" sz="2800" dirty="0">
                <a:latin typeface="+mn-lt"/>
              </a:rPr>
              <a:t>BWV 244</a:t>
            </a:r>
            <a:br>
              <a:rPr lang="de-DE" sz="2800" dirty="0">
                <a:latin typeface="+mn-lt"/>
              </a:rPr>
            </a:br>
            <a:endParaRPr lang="de-DE" sz="28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E7EDF2-F48A-C69D-AA4E-C04147845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6" y="295063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dirty="0"/>
              <a:t>1. Monumentalität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2. Leidensgeschichte: 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    Schildern – Mitleiden – 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    Innewerden </a:t>
            </a:r>
          </a:p>
          <a:p>
            <a:pPr marL="0" indent="0">
              <a:buNone/>
            </a:pPr>
            <a:r>
              <a:rPr lang="de-DE" kern="0" dirty="0"/>
              <a:t>3. Poesie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E38F5E-8A63-8EB9-9FB0-D6BC0901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611" y="0"/>
            <a:ext cx="4761389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15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20953-6D18-61CC-F089-C134F923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A7C2D3-2346-DAD8-244E-183E9BBA4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94" y="263580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100" b="1" dirty="0"/>
              <a:t>Thomaskirche Leipzig</a:t>
            </a:r>
            <a:br>
              <a:rPr lang="de-DE" sz="3100" dirty="0"/>
            </a:br>
            <a:br>
              <a:rPr lang="de-DE" sz="3100" dirty="0"/>
            </a:br>
            <a:r>
              <a:rPr lang="de-DE" sz="3100" dirty="0"/>
              <a:t>Uraufführung von </a:t>
            </a:r>
            <a:br>
              <a:rPr lang="de-DE" sz="3100" dirty="0"/>
            </a:br>
            <a:r>
              <a:rPr lang="de-DE" sz="3100" dirty="0"/>
              <a:t>Johann Sebastian Bachs </a:t>
            </a:r>
            <a:br>
              <a:rPr lang="de-DE" sz="3100" dirty="0"/>
            </a:br>
            <a:r>
              <a:rPr lang="de-DE" sz="3100" i="1" dirty="0"/>
              <a:t>Matthäus Passion</a:t>
            </a:r>
            <a:br>
              <a:rPr lang="de-DE" sz="3100" dirty="0"/>
            </a:br>
            <a:br>
              <a:rPr lang="de-DE" sz="3100" dirty="0"/>
            </a:br>
            <a:r>
              <a:rPr lang="de-DE" sz="3100" dirty="0"/>
              <a:t>Karfreitag 1727</a:t>
            </a:r>
            <a:br>
              <a:rPr lang="de-DE" sz="3100" dirty="0"/>
            </a:br>
            <a:r>
              <a:rPr lang="de-DE" sz="280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DADA93-D2A4-B9DB-61F9-5D96ECAB0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63" y="0"/>
            <a:ext cx="546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7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EC8AF-9224-15F9-DEA5-B3DD9629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C82CEC-61C8-8713-29C7-188D65D55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1629000"/>
            <a:ext cx="7886700" cy="360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600" b="1" dirty="0"/>
              <a:t>Klangbeispiele:</a:t>
            </a:r>
          </a:p>
          <a:p>
            <a:pPr marL="0" indent="0">
              <a:buNone/>
            </a:pPr>
            <a:endParaRPr lang="de-DE" sz="2600" dirty="0"/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600" dirty="0"/>
              <a:t>Nr. 1, Chor:</a:t>
            </a:r>
            <a:br>
              <a:rPr lang="de-DE" altLang="de-DE" sz="2600" dirty="0"/>
            </a:br>
            <a:r>
              <a:rPr lang="de-DE" altLang="de-DE" sz="2600" dirty="0"/>
              <a:t>„Kommt ihr Töchter,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600" dirty="0"/>
              <a:t>helft mir klagen“ </a:t>
            </a:r>
          </a:p>
          <a:p>
            <a:pPr marL="0" indent="0">
              <a:spcBef>
                <a:spcPts val="0"/>
              </a:spcBef>
              <a:buNone/>
            </a:pPr>
            <a:endParaRPr lang="de-DE" altLang="de-DE" sz="2600" dirty="0"/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600" dirty="0"/>
              <a:t>Arnold Schoenberg Chor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600" dirty="0"/>
              <a:t>Wiener Sängerknaben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600" dirty="0" err="1"/>
              <a:t>Concentus</a:t>
            </a:r>
            <a:r>
              <a:rPr lang="de-DE" altLang="de-DE" sz="2600" dirty="0"/>
              <a:t> </a:t>
            </a:r>
            <a:r>
              <a:rPr lang="de-DE" altLang="de-DE" sz="2600" dirty="0" err="1"/>
              <a:t>Musicus</a:t>
            </a:r>
            <a:r>
              <a:rPr lang="de-DE" altLang="de-DE" sz="2600" dirty="0"/>
              <a:t> Wien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600" dirty="0"/>
              <a:t>Leitung: Nikolaus Harnoncourt</a:t>
            </a:r>
            <a:r>
              <a:rPr lang="de-DE" altLang="de-DE" sz="2400" dirty="0"/>
              <a:t> 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578A1B-E85B-0177-2093-B1A5019D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56" y="0"/>
            <a:ext cx="435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0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20E1-3376-674B-808A-E1AD8CD8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C1F47-ED2D-0B2F-BAED-3CED2EDF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1506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300" b="1" dirty="0"/>
              <a:t>Leidensgeschichte </a:t>
            </a:r>
            <a:br>
              <a:rPr lang="de-DE" sz="3300" b="1" dirty="0"/>
            </a:br>
            <a:r>
              <a:rPr lang="de-DE" sz="3300" dirty="0"/>
              <a:t>Schildern – Mitleiden – Innewerden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E28627-FE9D-F042-9C8B-765722A93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50" y="2228860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800" b="1" dirty="0"/>
              <a:t>Klangbeispiele: </a:t>
            </a:r>
          </a:p>
          <a:p>
            <a:pPr marL="0" indent="0">
              <a:spcBef>
                <a:spcPts val="0"/>
              </a:spcBef>
              <a:buNone/>
            </a:pPr>
            <a:endParaRPr lang="de-DE" sz="2800" b="1" dirty="0"/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800" dirty="0"/>
              <a:t>Bass-Arie (Nr. 42) </a:t>
            </a:r>
            <a:br>
              <a:rPr lang="de-DE" altLang="de-DE" sz="2800" dirty="0"/>
            </a:br>
            <a:r>
              <a:rPr lang="de-DE" altLang="de-DE" sz="2800" dirty="0"/>
              <a:t>„Gebt mir meinen </a:t>
            </a:r>
            <a:r>
              <a:rPr lang="de-DE" altLang="de-DE" sz="2800" dirty="0" err="1"/>
              <a:t>Jesum</a:t>
            </a:r>
            <a:r>
              <a:rPr lang="de-DE" altLang="de-DE" sz="28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800" dirty="0"/>
              <a:t>         wieder“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800" dirty="0"/>
              <a:t>Oliver Widmer</a:t>
            </a:r>
          </a:p>
          <a:p>
            <a:pPr marL="0" indent="0">
              <a:spcBef>
                <a:spcPts val="0"/>
              </a:spcBef>
              <a:buNone/>
            </a:pPr>
            <a:endParaRPr lang="de-DE" altLang="de-DE" sz="2800" dirty="0"/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800" dirty="0"/>
              <a:t>Bass-Arie (Nr. 65)</a:t>
            </a:r>
            <a:br>
              <a:rPr lang="de-DE" altLang="de-DE" sz="2800" dirty="0"/>
            </a:br>
            <a:r>
              <a:rPr lang="de-DE" altLang="de-DE" sz="2800" dirty="0"/>
              <a:t>„Mache dich, mein Herze,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800" dirty="0"/>
              <a:t>         rein“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2800" dirty="0"/>
              <a:t>Dietrich Henschel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8BB697-DFD5-9906-5B16-3B6890E92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00" y="1662545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25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150BF-40F2-00A7-9965-034E32D6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1CE0F-DF4A-159E-BE1D-5937FB2A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30" y="582814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Poesie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F0054C-D2E4-ADCE-01C5-F3B4F071D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70" y="1475315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/>
              <a:t>Christian Friedrich Henrici   Heinrich Müller</a:t>
            </a:r>
            <a:br>
              <a:rPr lang="de-DE" sz="2800" dirty="0"/>
            </a:br>
            <a:r>
              <a:rPr lang="de-DE" sz="2800" dirty="0" err="1"/>
              <a:t>Picander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AF1A5A-5A96-DB23-9B90-E8FB9007E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26" y="2032292"/>
            <a:ext cx="3575812" cy="46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97B833-CC07-0AC6-4555-A39619FEF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90" y="3209383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3FC03-5491-C37C-81BA-DB0C8922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EA27B-CDC0-734D-BA77-1AC748C5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84" y="3353724"/>
            <a:ext cx="7886700" cy="1042042"/>
          </a:xfrm>
        </p:spPr>
        <p:txBody>
          <a:bodyPr>
            <a:noAutofit/>
          </a:bodyPr>
          <a:lstStyle/>
          <a:p>
            <a:r>
              <a:rPr lang="de-DE" altLang="de-DE" sz="2800" dirty="0"/>
              <a:t>Matthäus-Passion.</a:t>
            </a:r>
            <a:br>
              <a:rPr lang="de-DE" altLang="de-DE" sz="2800" dirty="0"/>
            </a:br>
            <a:r>
              <a:rPr lang="de-DE" altLang="de-DE" sz="2800" dirty="0"/>
              <a:t>Ballett von</a:t>
            </a:r>
            <a:br>
              <a:rPr lang="de-DE" altLang="de-DE" sz="2800" dirty="0"/>
            </a:br>
            <a:r>
              <a:rPr lang="de-DE" altLang="de-DE" sz="2800" dirty="0"/>
              <a:t>John Neumeier</a:t>
            </a:r>
            <a:br>
              <a:rPr lang="de-DE" altLang="de-DE" sz="2800" dirty="0"/>
            </a:br>
            <a:br>
              <a:rPr lang="de-DE" altLang="de-DE" sz="2800" dirty="0"/>
            </a:br>
            <a:r>
              <a:rPr lang="de-DE" altLang="de-DE" sz="2800" dirty="0"/>
              <a:t>1981 </a:t>
            </a:r>
            <a:r>
              <a:rPr lang="de-DE" altLang="de-DE" sz="2800"/>
              <a:t>bis heute</a:t>
            </a:r>
            <a:br>
              <a:rPr lang="de-DE" altLang="de-DE" sz="2800" dirty="0"/>
            </a:br>
            <a:br>
              <a:rPr lang="de-DE" altLang="de-DE" sz="2800" dirty="0"/>
            </a:br>
            <a:r>
              <a:rPr lang="de-DE" altLang="de-DE" sz="2800" dirty="0"/>
              <a:t>und Schlusschor:</a:t>
            </a:r>
            <a:br>
              <a:rPr lang="de-DE" altLang="de-DE" sz="2800" dirty="0"/>
            </a:br>
            <a:r>
              <a:rPr lang="de-DE" altLang="de-DE" sz="2800" dirty="0"/>
              <a:t>„Wir setzen uns </a:t>
            </a:r>
            <a:br>
              <a:rPr lang="de-DE" altLang="de-DE" sz="2800" dirty="0"/>
            </a:br>
            <a:r>
              <a:rPr lang="de-DE" altLang="de-DE" sz="2800" dirty="0"/>
              <a:t>mit Tränen nieder“</a:t>
            </a:r>
            <a:br>
              <a:rPr lang="de-DE" altLang="de-DE" sz="2800" dirty="0"/>
            </a:b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18178C2-D13E-93F1-F8B3-AD0E16EC4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9679" y="18000"/>
            <a:ext cx="537599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F5475-4A94-2D94-975C-97CACA36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7" y="2577869"/>
            <a:ext cx="7886700" cy="1042042"/>
          </a:xfrm>
        </p:spPr>
        <p:txBody>
          <a:bodyPr>
            <a:noAutofit/>
          </a:bodyPr>
          <a:lstStyle/>
          <a:p>
            <a:r>
              <a:rPr lang="de-DE" sz="2600" dirty="0"/>
              <a:t>Frans </a:t>
            </a:r>
            <a:br>
              <a:rPr lang="de-DE" sz="2600" dirty="0"/>
            </a:br>
            <a:r>
              <a:rPr lang="de-DE" sz="2600" dirty="0" err="1"/>
              <a:t>Ryckhals</a:t>
            </a:r>
            <a:r>
              <a:rPr lang="de-DE" sz="2600" dirty="0"/>
              <a:t> </a:t>
            </a:r>
            <a:br>
              <a:rPr lang="de-DE" sz="2600" dirty="0"/>
            </a:br>
            <a:r>
              <a:rPr lang="de-DE" sz="2600" dirty="0"/>
              <a:t>(1609-1647) </a:t>
            </a:r>
            <a:br>
              <a:rPr lang="de-DE" sz="2600" dirty="0"/>
            </a:br>
            <a:r>
              <a:rPr lang="de-DE" sz="2600" i="1" dirty="0"/>
              <a:t>Vanitas </a:t>
            </a:r>
            <a:br>
              <a:rPr lang="de-DE" sz="2600" i="1" dirty="0"/>
            </a:br>
            <a:r>
              <a:rPr lang="de-DE" sz="2600" i="1" dirty="0"/>
              <a:t>Stillleben </a:t>
            </a:r>
            <a:br>
              <a:rPr lang="de-DE" sz="2600" i="1" dirty="0"/>
            </a:br>
            <a:r>
              <a:rPr lang="de-DE" sz="2600" i="1" dirty="0"/>
              <a:t>mit </a:t>
            </a:r>
            <a:br>
              <a:rPr lang="de-DE" sz="2600" i="1" dirty="0"/>
            </a:br>
            <a:r>
              <a:rPr lang="de-DE" sz="2600" i="1" dirty="0"/>
              <a:t>Prunkgefäßen</a:t>
            </a:r>
            <a:br>
              <a:rPr lang="de-DE" sz="2600" i="1" dirty="0"/>
            </a:br>
            <a:r>
              <a:rPr lang="de-DE" sz="2600" i="1" dirty="0"/>
              <a:t>und Laute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462D30E-A433-6A44-67DC-04C4D2305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468" y="1404851"/>
            <a:ext cx="894056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9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ADB28-FFED-4EE9-43D7-8DB7B33E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29" y="7759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Lubin </a:t>
            </a:r>
            <a:r>
              <a:rPr lang="de-DE" sz="2600" dirty="0" err="1"/>
              <a:t>Baugin</a:t>
            </a:r>
            <a:r>
              <a:rPr lang="de-DE" sz="2600" dirty="0"/>
              <a:t> (um 1610/12-1663): </a:t>
            </a:r>
            <a:br>
              <a:rPr lang="de-DE" sz="2600" dirty="0"/>
            </a:br>
            <a:r>
              <a:rPr lang="de-DE" sz="2600" i="1" dirty="0" err="1"/>
              <a:t>Stilleben</a:t>
            </a:r>
            <a:r>
              <a:rPr lang="de-DE" sz="2600" i="1" dirty="0"/>
              <a:t> mit Schachbrett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68C0781-79FE-8696-AA80-4998DFA4B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916" y="1818000"/>
            <a:ext cx="66906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3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BD11-FAC4-B560-026B-F29C6E121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C613B-618D-5726-9E30-14BD70EC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1629000"/>
            <a:ext cx="7886700" cy="36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Klangbeispiel: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Johann Adam Krieger 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(1611-1735) 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„Last mich in der Einsamkeit“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546D875-7F2C-E9CE-6C5A-569701F50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264" y="0"/>
            <a:ext cx="3843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E964E-785D-574E-BEC9-2C127B33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4E505-A332-D56F-9223-D8644A261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64" y="705364"/>
            <a:ext cx="7886700" cy="360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b="1" dirty="0"/>
              <a:t>Klangbeispiel: </a:t>
            </a:r>
          </a:p>
          <a:p>
            <a:pPr marL="0" indent="0" algn="ctr">
              <a:buNone/>
            </a:pPr>
            <a:r>
              <a:rPr lang="en-US" kern="0" dirty="0" err="1">
                <a:effectLst/>
                <a:ea typeface="Times New Roman" panose="02020603050405020304" pitchFamily="18" charset="0"/>
              </a:rPr>
              <a:t>Anonymus</a:t>
            </a:r>
            <a:r>
              <a:rPr lang="en-US" kern="0" dirty="0">
                <a:effectLst/>
                <a:ea typeface="Times New Roman" panose="02020603050405020304" pitchFamily="18" charset="0"/>
              </a:rPr>
              <a:t>: </a:t>
            </a:r>
            <a:r>
              <a:rPr lang="en-US" i="1" kern="0" dirty="0">
                <a:effectLst/>
                <a:ea typeface="Times New Roman" panose="02020603050405020304" pitchFamily="18" charset="0"/>
              </a:rPr>
              <a:t>How should I your true love know  </a:t>
            </a:r>
            <a:r>
              <a:rPr lang="en-US" kern="0" dirty="0">
                <a:effectLst/>
                <a:ea typeface="Times New Roman" panose="02020603050405020304" pitchFamily="18" charset="0"/>
              </a:rPr>
              <a:t>Hamlet, IV. Akt, 5.Szene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2ECF9C-6D25-0741-0ACC-9C3F81E6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64" y="2156114"/>
            <a:ext cx="80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3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1DFA-84C5-F2C1-7C55-8BF2987D2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1E3516-EA65-9D19-8EB7-61A28D62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1629000"/>
            <a:ext cx="7886700" cy="36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Klangbeispiel: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John Dowland:</a:t>
            </a:r>
          </a:p>
          <a:p>
            <a:pPr marL="0" indent="0">
              <a:buNone/>
            </a:pPr>
            <a:r>
              <a:rPr lang="de-DE" kern="0" dirty="0" err="1">
                <a:effectLst/>
                <a:ea typeface="Times New Roman" panose="02020603050405020304" pitchFamily="18" charset="0"/>
              </a:rPr>
              <a:t>Pavan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</a:t>
            </a:r>
            <a:r>
              <a:rPr lang="de-DE" kern="0" dirty="0" err="1">
                <a:effectLst/>
                <a:ea typeface="Times New Roman" panose="02020603050405020304" pitchFamily="18" charset="0"/>
              </a:rPr>
              <a:t>Lachrimae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Antiquar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aus </a:t>
            </a:r>
            <a:r>
              <a:rPr lang="de-DE" i="1" kern="0" dirty="0" err="1">
                <a:effectLst/>
                <a:ea typeface="Times New Roman" panose="02020603050405020304" pitchFamily="18" charset="0"/>
              </a:rPr>
              <a:t>Lachrimae</a:t>
            </a:r>
            <a:r>
              <a:rPr lang="de-DE" i="1" kern="0" dirty="0">
                <a:effectLst/>
                <a:ea typeface="Times New Roman" panose="02020603050405020304" pitchFamily="18" charset="0"/>
              </a:rPr>
              <a:t> </a:t>
            </a:r>
            <a:r>
              <a:rPr lang="de-DE" i="1" kern="0" dirty="0" err="1">
                <a:effectLst/>
                <a:ea typeface="Times New Roman" panose="02020603050405020304" pitchFamily="18" charset="0"/>
              </a:rPr>
              <a:t>or</a:t>
            </a:r>
            <a:r>
              <a:rPr lang="de-DE" i="1" kern="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DE" i="1" kern="0" dirty="0" err="1">
                <a:effectLst/>
                <a:ea typeface="Times New Roman" panose="02020603050405020304" pitchFamily="18" charset="0"/>
              </a:rPr>
              <a:t>Seaven</a:t>
            </a:r>
            <a:r>
              <a:rPr lang="de-DE" i="1" kern="0" dirty="0">
                <a:effectLst/>
                <a:ea typeface="Times New Roman" panose="02020603050405020304" pitchFamily="18" charset="0"/>
              </a:rPr>
              <a:t> </a:t>
            </a:r>
            <a:r>
              <a:rPr lang="de-DE" i="1" kern="0" dirty="0" err="1">
                <a:effectLst/>
                <a:ea typeface="Times New Roman" panose="02020603050405020304" pitchFamily="18" charset="0"/>
              </a:rPr>
              <a:t>Teares</a:t>
            </a:r>
            <a:r>
              <a:rPr lang="de-DE" kern="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DE" kern="0" dirty="0">
                <a:effectLst/>
                <a:ea typeface="Times New Roman" panose="02020603050405020304" pitchFamily="18" charset="0"/>
              </a:rPr>
              <a:t>für 5 Violen und Laute (1604)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684686-6A8B-EE04-660D-D42888E4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531" y="0"/>
            <a:ext cx="4315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81764-4737-A59E-F0B8-6F18F2FBA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277D1-CA1D-D547-C3B9-85074B85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9978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kern="0" dirty="0">
                <a:effectLst/>
                <a:latin typeface="+mn-lt"/>
                <a:ea typeface="Times New Roman" panose="02020603050405020304" pitchFamily="18" charset="0"/>
              </a:rPr>
              <a:t>…. wird mein Singen </a:t>
            </a:r>
            <a:br>
              <a:rPr lang="de-DE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2800" b="1" kern="0" dirty="0">
                <a:effectLst/>
                <a:latin typeface="+mn-lt"/>
                <a:ea typeface="Times New Roman" panose="02020603050405020304" pitchFamily="18" charset="0"/>
              </a:rPr>
              <a:t>nichts mehr sein als Klagen….</a:t>
            </a:r>
            <a:br>
              <a:rPr lang="de-DE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2800" kern="0" dirty="0">
                <a:effectLst/>
                <a:latin typeface="+mn-lt"/>
                <a:ea typeface="Times New Roman" panose="02020603050405020304" pitchFamily="18" charset="0"/>
              </a:rPr>
              <a:t>Emotionen in Trauermusik der Frühen Neuzeit 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02011C-BC4A-8146-CA71-774FFAF0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77496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r-FR" sz="2600" dirty="0">
                <a:effectLst/>
                <a:ea typeface="Times New Roman" panose="02020603050405020304" pitchFamily="18" charset="0"/>
              </a:rPr>
              <a:t>Lucien Febvre: La sensibilité dans l’histoire: Comment 	reconstituer la vie affective d’autrefois? in: 	Annales d’histoire sociale 3 (1941), S. 5-20.</a:t>
            </a:r>
            <a:endParaRPr lang="de-DE" sz="26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kern="0" dirty="0">
                <a:effectLst/>
                <a:ea typeface="Times New Roman" panose="02020603050405020304" pitchFamily="18" charset="0"/>
              </a:rPr>
              <a:t>Claudia </a:t>
            </a:r>
            <a:r>
              <a:rPr lang="de-DE" sz="2600" kern="0" dirty="0" err="1">
                <a:effectLst/>
                <a:ea typeface="Times New Roman" panose="02020603050405020304" pitchFamily="18" charset="0"/>
              </a:rPr>
              <a:t>Benthien</a:t>
            </a:r>
            <a:r>
              <a:rPr lang="de-DE" sz="2600" kern="0" dirty="0">
                <a:effectLst/>
                <a:ea typeface="Times New Roman" panose="02020603050405020304" pitchFamily="18" charset="0"/>
              </a:rPr>
              <a:t> / Anne Fleig / Ingrid Kasten (Hrsg.): 	Emotionalität. Zur Geschichte der Gefühle, Köln – 	Weimar – Wien 2000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kern="0" dirty="0">
                <a:effectLst/>
                <a:ea typeface="Times New Roman" panose="02020603050405020304" pitchFamily="18" charset="0"/>
              </a:rPr>
              <a:t>Ute Frevert: Vergängliche Gefühle, Göttingen 2013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>
                <a:effectLst/>
                <a:ea typeface="Times New Roman" panose="02020603050405020304" pitchFamily="18" charset="0"/>
              </a:rPr>
              <a:t>Wolfgang Behringer: Artikel „Gefühl“. Allgemein, </a:t>
            </a:r>
          </a:p>
          <a:p>
            <a:pPr marL="0" indent="-45720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>
                <a:ea typeface="Times New Roman" panose="02020603050405020304" pitchFamily="18" charset="0"/>
              </a:rPr>
              <a:t>	</a:t>
            </a:r>
            <a:r>
              <a:rPr lang="de-DE" sz="2600" dirty="0">
                <a:effectLst/>
                <a:ea typeface="Times New Roman" panose="02020603050405020304" pitchFamily="18" charset="0"/>
              </a:rPr>
              <a:t>in: Friedrich Jager (Hrsg.): Enzyklopädie der 	Neuzeit, Bd. 4, Stuttgart – Weimar 2006, </a:t>
            </a:r>
          </a:p>
          <a:p>
            <a:pPr marL="0" indent="-45720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>
                <a:ea typeface="Times New Roman" panose="02020603050405020304" pitchFamily="18" charset="0"/>
              </a:rPr>
              <a:t>	</a:t>
            </a:r>
            <a:r>
              <a:rPr lang="de-DE" sz="2600" dirty="0" err="1">
                <a:effectLst/>
                <a:ea typeface="Times New Roman" panose="02020603050405020304" pitchFamily="18" charset="0"/>
              </a:rPr>
              <a:t>Sp</a:t>
            </a:r>
            <a:r>
              <a:rPr lang="de-DE" sz="2600" dirty="0">
                <a:effectLst/>
                <a:ea typeface="Times New Roman" panose="02020603050405020304" pitchFamily="18" charset="0"/>
              </a:rPr>
              <a:t>. 247-252.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de-DE" sz="2600" dirty="0">
              <a:effectLst/>
              <a:ea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292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24CE2-BE21-F2A6-A6D6-AA9205FE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2764D5-6558-7D5D-B90F-A582ADC2B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95" y="1958659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kern="0" dirty="0">
                <a:effectLst/>
                <a:ea typeface="Times New Roman" panose="02020603050405020304" pitchFamily="18" charset="0"/>
              </a:rPr>
              <a:t>Peter N. Stearns / Carol Z. Stearns: Emotionology: 	Clarifying the History of Emotions and Emotional 	Standards, in: American Historical Review 90 	(1985), S. 813-836.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kern="0" dirty="0">
                <a:effectLst/>
                <a:ea typeface="Times New Roman" panose="02020603050405020304" pitchFamily="18" charset="0"/>
              </a:rPr>
              <a:t>Seraina </a:t>
            </a:r>
            <a:r>
              <a:rPr lang="de-DE" sz="2600" kern="0" dirty="0" err="1">
                <a:effectLst/>
                <a:ea typeface="Times New Roman" panose="02020603050405020304" pitchFamily="18" charset="0"/>
              </a:rPr>
              <a:t>Plotke</a:t>
            </a:r>
            <a:r>
              <a:rPr lang="de-DE" sz="2600" kern="0" dirty="0">
                <a:effectLst/>
                <a:ea typeface="Times New Roman" panose="02020603050405020304" pitchFamily="18" charset="0"/>
              </a:rPr>
              <a:t> / Alexander Ziem (Hrsg.): Sprache der 	Trauer. Verbalisierungen einer Emotion in 	historischer Perspektive, Heidelberg 2014 	(=Sprache – Literatur und Geschichte. Studien zur 	Linguistik/Germanistik 45)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>
                <a:effectLst/>
                <a:ea typeface="Times New Roman" panose="02020603050405020304" pitchFamily="18" charset="0"/>
              </a:rPr>
              <a:t>Barbara H. Rosenwein: Emotional Communities in the 	Early Middle Ages, Ithaca 2006.</a:t>
            </a:r>
            <a:endParaRPr lang="de-DE" sz="2600" dirty="0">
              <a:effectLst/>
              <a:ea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05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88405-C8B3-38ED-4B08-BF318709E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666F0-C943-DC9C-050B-84B4470E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1118524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Kollektive Trauer </a:t>
            </a:r>
            <a:br>
              <a:rPr lang="de-DE" sz="2800" dirty="0"/>
            </a:br>
            <a:r>
              <a:rPr lang="de-DE" sz="2800" dirty="0"/>
              <a:t>Augsburg im Dreißigjährigen Krieg: </a:t>
            </a:r>
            <a:br>
              <a:rPr lang="de-DE" sz="2800" dirty="0"/>
            </a:br>
            <a:r>
              <a:rPr lang="de-DE" sz="2800" dirty="0"/>
              <a:t>Flugblatt nach der Einnahme Augsburgs </a:t>
            </a:r>
            <a:br>
              <a:rPr lang="de-DE" sz="2800" dirty="0"/>
            </a:br>
            <a:r>
              <a:rPr lang="de-DE" sz="2800" dirty="0"/>
              <a:t>durch König Gustav II. Adolf von Schweden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AADECFE-CC61-B402-8552-5AD1564B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439" y="2357435"/>
            <a:ext cx="684617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9867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866</Words>
  <Application>Microsoft Office PowerPoint</Application>
  <PresentationFormat>Bildschirmpräsentation (4:3)</PresentationFormat>
  <Paragraphs>86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Sebastian Stoskopff (1597-1657): Große Vanität (1641)</vt:lpstr>
      <vt:lpstr>Frans  Ryckhals  (1609-1647)  Vanitas  Stillleben  mit  Prunkgefäßen und Laute</vt:lpstr>
      <vt:lpstr>Lubin Baugin (um 1610/12-1663):  Stilleben mit Schachbrett</vt:lpstr>
      <vt:lpstr>PowerPoint-Präsentation</vt:lpstr>
      <vt:lpstr>PowerPoint-Präsentation</vt:lpstr>
      <vt:lpstr>PowerPoint-Präsentation</vt:lpstr>
      <vt:lpstr>…. wird mein Singen  nichts mehr sein als Klagen…. Emotionen in Trauermusik der Frühen Neuzeit </vt:lpstr>
      <vt:lpstr>PowerPoint-Präsentation</vt:lpstr>
      <vt:lpstr>Kollektive Trauer  Augsburg im Dreißigjährigen Krieg:  Flugblatt nach der Einnahme Augsburgs  durch König Gustav II. Adolf von Schweden</vt:lpstr>
      <vt:lpstr>Individuelle Trauer  Leichenpredigten und  Funeralmusiken</vt:lpstr>
      <vt:lpstr>Klangbeispiel:  Melchior Franck (1579-1639): O dolor, o lacymae</vt:lpstr>
      <vt:lpstr>Klangbeispiel:  Johann Pachelbel (1653-1706):  Aria „Wie nichtig? Ach! Wie flüchtig“  für Tenor, drei Violen und B.c. </vt:lpstr>
      <vt:lpstr>Passion  Oratorium mit Bezug auf das Passionsgeschehen</vt:lpstr>
      <vt:lpstr>Johann Sebastian Bach Matthäus Passion BWV 244 </vt:lpstr>
      <vt:lpstr>Thomaskirche Leipzig  Uraufführung von  Johann Sebastian Bachs  Matthäus Passion  Karfreitag 1727  </vt:lpstr>
      <vt:lpstr>PowerPoint-Präsentation</vt:lpstr>
      <vt:lpstr>Leidensgeschichte  Schildern – Mitleiden – Innewerden </vt:lpstr>
      <vt:lpstr>Poesie</vt:lpstr>
      <vt:lpstr>Matthäus-Passion. Ballett von John Neumeier  1981 bis heute  und Schlusschor: „Wir setzen uns  mit Tränen nieder“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32</cp:revision>
  <dcterms:created xsi:type="dcterms:W3CDTF">2024-10-17T15:33:41Z</dcterms:created>
  <dcterms:modified xsi:type="dcterms:W3CDTF">2025-04-07T16:56:15Z</dcterms:modified>
</cp:coreProperties>
</file>