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</p:sldMasterIdLst>
  <p:notesMasterIdLst>
    <p:notesMasterId r:id="rId20"/>
  </p:notesMasterIdLst>
  <p:sldIdLst>
    <p:sldId id="430" r:id="rId4"/>
    <p:sldId id="441" r:id="rId5"/>
    <p:sldId id="440" r:id="rId6"/>
    <p:sldId id="435" r:id="rId7"/>
    <p:sldId id="447" r:id="rId8"/>
    <p:sldId id="448" r:id="rId9"/>
    <p:sldId id="449" r:id="rId10"/>
    <p:sldId id="450" r:id="rId11"/>
    <p:sldId id="451" r:id="rId12"/>
    <p:sldId id="452" r:id="rId13"/>
    <p:sldId id="442" r:id="rId14"/>
    <p:sldId id="453" r:id="rId15"/>
    <p:sldId id="454" r:id="rId16"/>
    <p:sldId id="456" r:id="rId17"/>
    <p:sldId id="457" r:id="rId18"/>
    <p:sldId id="460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430"/>
            <p14:sldId id="441"/>
            <p14:sldId id="440"/>
            <p14:sldId id="435"/>
            <p14:sldId id="447"/>
            <p14:sldId id="448"/>
            <p14:sldId id="449"/>
            <p14:sldId id="450"/>
            <p14:sldId id="451"/>
            <p14:sldId id="452"/>
            <p14:sldId id="442"/>
            <p14:sldId id="453"/>
            <p14:sldId id="454"/>
            <p14:sldId id="456"/>
            <p14:sldId id="457"/>
            <p14:sldId id="460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541" autoAdjust="0"/>
    <p:restoredTop sz="94660" autoAdjust="0"/>
  </p:normalViewPr>
  <p:slideViewPr>
    <p:cSldViewPr snapToGrid="0" showGuides="1">
      <p:cViewPr varScale="1">
        <p:scale>
          <a:sx n="66" d="100"/>
          <a:sy n="66" d="100"/>
        </p:scale>
        <p:origin x="1430" y="2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07.04.2025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07.04.2025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07.04.2025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F3C38-4388-2C42-FA2A-9ABF9273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47832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000" b="1" dirty="0"/>
              <a:t>Consort Songs</a:t>
            </a:r>
            <a:br>
              <a:rPr lang="de-DE" sz="3000" b="1" dirty="0"/>
            </a:br>
            <a:br>
              <a:rPr lang="de-DE" sz="3000" b="1" dirty="0"/>
            </a:br>
            <a:br>
              <a:rPr lang="de-DE" sz="3000" b="1" dirty="0"/>
            </a:br>
            <a:r>
              <a:rPr lang="de-DE" sz="3000" b="1" dirty="0"/>
              <a:t>William Byrd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12D17E-9D57-3D06-F6E0-93DA90DD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949" y="2582558"/>
            <a:ext cx="6942101" cy="39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59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4EFEE-6867-CD25-94C9-5372E698E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32CF54-7F7E-06B7-E54A-E0F4F4379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9" y="1915345"/>
            <a:ext cx="7886700" cy="36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000" b="1" dirty="0"/>
              <a:t>Klangbeispiel:</a:t>
            </a:r>
          </a:p>
          <a:p>
            <a:pPr marL="0" indent="0">
              <a:buNone/>
            </a:pPr>
            <a:endParaRPr lang="de-DE" sz="2400" dirty="0"/>
          </a:p>
          <a:p>
            <a:pPr algn="just">
              <a:lnSpc>
                <a:spcPts val="3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Times New Roman" panose="02020603050405020304" pitchFamily="18" charset="0"/>
              </a:rPr>
              <a:t>John Dowland</a:t>
            </a:r>
          </a:p>
          <a:p>
            <a:pPr algn="just">
              <a:lnSpc>
                <a:spcPts val="3000"/>
              </a:lnSpc>
              <a:spcBef>
                <a:spcPts val="0"/>
              </a:spcBef>
              <a:buNone/>
            </a:pPr>
            <a:r>
              <a:rPr lang="en-GB" sz="2400" i="1" kern="0" dirty="0">
                <a:ea typeface="Times New Roman" panose="02020603050405020304" pitchFamily="18" charset="0"/>
              </a:rPr>
              <a:t>Come away, come sweet love</a:t>
            </a:r>
          </a:p>
          <a:p>
            <a:pPr algn="just">
              <a:lnSpc>
                <a:spcPts val="3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Times New Roman" panose="02020603050405020304" pitchFamily="18" charset="0"/>
              </a:rPr>
              <a:t>1597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AE7344-7C2E-4F50-170D-30520B36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669" y="1915345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10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F9420-4C6A-4160-D82B-1F60132F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000" b="1" kern="0" dirty="0">
                <a:effectLst/>
                <a:latin typeface="+mn-lt"/>
                <a:ea typeface="Times New Roman" panose="02020603050405020304" pitchFamily="18" charset="0"/>
              </a:rPr>
              <a:t>Popularität zweiter Hand im Prozess </a:t>
            </a:r>
            <a:br>
              <a:rPr lang="de-DE" sz="30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3000" b="1" kern="0" dirty="0">
                <a:effectLst/>
                <a:latin typeface="+mn-lt"/>
                <a:ea typeface="Times New Roman" panose="02020603050405020304" pitchFamily="18" charset="0"/>
              </a:rPr>
              <a:t>künstlerischer und wissenschaftlicher Rezeption</a:t>
            </a:r>
            <a:endParaRPr lang="de-DE" sz="3000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4FED86-EFEB-6976-AD94-0B742A30C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Matthew J. </a:t>
            </a:r>
            <a:r>
              <a:rPr lang="de-DE" kern="0" dirty="0" err="1">
                <a:effectLst/>
                <a:ea typeface="Times New Roman" panose="02020603050405020304" pitchFamily="18" charset="0"/>
              </a:rPr>
              <a:t>Salganik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/ Peter Sheridan Dodds /Peter Sheridan Dodds: Experimental Study </a:t>
            </a:r>
            <a:r>
              <a:rPr lang="de-DE" kern="0" dirty="0" err="1">
                <a:effectLst/>
                <a:ea typeface="Times New Roman" panose="02020603050405020304" pitchFamily="18" charset="0"/>
              </a:rPr>
              <a:t>of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</a:t>
            </a:r>
            <a:r>
              <a:rPr lang="de-DE" kern="0" dirty="0" err="1">
                <a:effectLst/>
                <a:ea typeface="Times New Roman" panose="02020603050405020304" pitchFamily="18" charset="0"/>
              </a:rPr>
              <a:t>Inequality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and </a:t>
            </a:r>
            <a:r>
              <a:rPr lang="de-DE" kern="0" dirty="0" err="1">
                <a:effectLst/>
                <a:ea typeface="Times New Roman" panose="02020603050405020304" pitchFamily="18" charset="0"/>
              </a:rPr>
              <a:t>Unpredictability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in an </a:t>
            </a:r>
            <a:r>
              <a:rPr lang="de-DE" kern="0" dirty="0" err="1">
                <a:effectLst/>
                <a:ea typeface="Times New Roman" panose="02020603050405020304" pitchFamily="18" charset="0"/>
              </a:rPr>
              <a:t>Artificial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Cultural Market, in: </a:t>
            </a:r>
            <a:r>
              <a:rPr lang="de-DE" i="1" kern="0" dirty="0">
                <a:effectLst/>
                <a:ea typeface="Times New Roman" panose="02020603050405020304" pitchFamily="18" charset="0"/>
              </a:rPr>
              <a:t>Science,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Vol. 311, </a:t>
            </a:r>
            <a:r>
              <a:rPr lang="de-DE" kern="0" dirty="0" err="1">
                <a:effectLst/>
                <a:ea typeface="Times New Roman" panose="02020603050405020304" pitchFamily="18" charset="0"/>
              </a:rPr>
              <a:t>Issue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5762, 10 Feb 2006, pp. 854-856.</a:t>
            </a:r>
          </a:p>
          <a:p>
            <a:pPr>
              <a:buNone/>
            </a:pPr>
            <a:r>
              <a:rPr lang="de-DE" dirty="0">
                <a:effectLst/>
                <a:ea typeface="Times New Roman" panose="02020603050405020304" pitchFamily="18" charset="0"/>
              </a:rPr>
              <a:t>Hedwig Pompe: Popularisierung / Popularität: Eine Projektbeschreibung, in: Popularisierung und Popu­la­ri­tät, </a:t>
            </a:r>
            <a:r>
              <a:rPr lang="de-DE" dirty="0" err="1">
                <a:effectLst/>
                <a:ea typeface="Times New Roman" panose="02020603050405020304" pitchFamily="18" charset="0"/>
              </a:rPr>
              <a:t>hg</a:t>
            </a:r>
            <a:r>
              <a:rPr lang="de-DE" dirty="0">
                <a:effectLst/>
                <a:ea typeface="Times New Roman" panose="02020603050405020304" pitchFamily="18" charset="0"/>
              </a:rPr>
              <a:t>. von Gereon </a:t>
            </a:r>
            <a:r>
              <a:rPr lang="de-DE" dirty="0" err="1">
                <a:effectLst/>
                <a:ea typeface="Times New Roman" panose="02020603050405020304" pitchFamily="18" charset="0"/>
              </a:rPr>
              <a:t>Blaseio</a:t>
            </a:r>
            <a:r>
              <a:rPr lang="de-DE" dirty="0">
                <a:effectLst/>
                <a:ea typeface="Times New Roman" panose="02020603050405020304" pitchFamily="18" charset="0"/>
              </a:rPr>
              <a:t>, Hedwig Pompe und Jens </a:t>
            </a:r>
            <a:r>
              <a:rPr lang="de-DE" dirty="0" err="1">
                <a:effectLst/>
                <a:ea typeface="Times New Roman" panose="02020603050405020304" pitchFamily="18" charset="0"/>
              </a:rPr>
              <a:t>Ruchatz</a:t>
            </a:r>
            <a:r>
              <a:rPr lang="de-DE" dirty="0">
                <a:effectLst/>
                <a:ea typeface="Times New Roman" panose="02020603050405020304" pitchFamily="18" charset="0"/>
              </a:rPr>
              <a:t>, Köln 2005, S. 13-20, hier S. 13. </a:t>
            </a:r>
          </a:p>
          <a:p>
            <a:pPr>
              <a:buNone/>
            </a:pPr>
            <a:r>
              <a:rPr lang="de-DE" dirty="0">
                <a:ea typeface="Times New Roman" panose="02020603050405020304" pitchFamily="18" charset="0"/>
              </a:rPr>
              <a:t>	darin: 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Holger </a:t>
            </a:r>
            <a:r>
              <a:rPr lang="de-DE" kern="0" dirty="0" err="1">
                <a:effectLst/>
                <a:ea typeface="Times New Roman" panose="02020603050405020304" pitchFamily="18" charset="0"/>
              </a:rPr>
              <a:t>Dainat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: „Meine Göttin Popularität“. Programme printmedialer Inklusion in Deutschland 1750-1850, S. 43-62.</a:t>
            </a:r>
          </a:p>
          <a:p>
            <a:pPr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218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E24A1-DE41-DAA3-E60E-2A22A571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57" y="116029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b="1" dirty="0"/>
              <a:t>Peter Pears, James Bowman, Alfred Deller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29C4B1-AB61-248D-FACD-B9C0D2047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508" y="2724726"/>
            <a:ext cx="3240000" cy="324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E4283F9-B2CC-FC3C-274D-0F5482F2A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535" y="2727469"/>
            <a:ext cx="4322439" cy="3237257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115946E8-E94D-8698-B766-3227767EE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709" y="2727469"/>
            <a:ext cx="2243522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0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441E7-92BD-E37B-F7AA-DA132C3A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000" b="1" dirty="0"/>
              <a:t>Emma </a:t>
            </a:r>
            <a:r>
              <a:rPr lang="de-DE" sz="3000" b="1" dirty="0" err="1"/>
              <a:t>Kirkby</a:t>
            </a:r>
            <a:r>
              <a:rPr lang="de-DE" sz="3000" b="1" dirty="0"/>
              <a:t> und Maria Skiba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4014FC6-5977-DDE1-38B2-532A81158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9" y="2743344"/>
            <a:ext cx="4320000" cy="64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841652-6D7D-F244-4FCA-01F8B1506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809" y="2743344"/>
            <a:ext cx="483762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41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55459-A8C9-CBAC-B719-7CC5D659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E2275-6676-1F8B-895A-A34354B4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03" y="1497215"/>
            <a:ext cx="7886700" cy="1042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000" b="1" dirty="0"/>
              <a:t>Klangbeispiel </a:t>
            </a:r>
            <a:br>
              <a:rPr lang="de-DE" sz="3000" b="1" dirty="0"/>
            </a:br>
            <a:r>
              <a:rPr lang="en-GB" sz="3000" kern="0" dirty="0">
                <a:ea typeface="Times New Roman" panose="02020603050405020304" pitchFamily="18" charset="0"/>
              </a:rPr>
              <a:t>John Dowland: </a:t>
            </a:r>
            <a:r>
              <a:rPr lang="en-GB" sz="3000" i="1" kern="0" dirty="0">
                <a:ea typeface="Times New Roman" panose="02020603050405020304" pitchFamily="18" charset="0"/>
              </a:rPr>
              <a:t>In darkness let me dwell</a:t>
            </a:r>
            <a:endParaRPr lang="de-DE" sz="3000" b="1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F3D2B15-2ED0-C377-9833-236771D6F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9" y="2899475"/>
            <a:ext cx="908150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03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BB0E9-978F-22EA-B0E0-6BB4DE426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43735-C48D-D673-8CC9-69B2E3A2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67887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b="1" kern="0" dirty="0">
                <a:effectLst/>
                <a:latin typeface="+mn-lt"/>
                <a:ea typeface="Times New Roman" panose="02020603050405020304" pitchFamily="18" charset="0"/>
              </a:rPr>
              <a:t>Literatur</a:t>
            </a:r>
            <a:endParaRPr lang="de-DE" sz="3000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8CF75E-4BE3-B1C5-2712-4177E0B3E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93068"/>
            <a:ext cx="7886700" cy="390736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0000" dirty="0">
                <a:effectLst/>
                <a:ea typeface="Times New Roman" panose="02020603050405020304" pitchFamily="18" charset="0"/>
              </a:rPr>
              <a:t>Sebastian Klotz: Music with her silver sound. </a:t>
            </a:r>
            <a:r>
              <a:rPr lang="de-DE" sz="10000" dirty="0">
                <a:effectLst/>
                <a:ea typeface="Times New Roman" panose="02020603050405020304" pitchFamily="18" charset="0"/>
              </a:rPr>
              <a:t>Kommunikationsformen im Goldenen Zeitalter der englischen Musik, Kassel usw. 1998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0" dirty="0">
                <a:ea typeface="Times New Roman" panose="02020603050405020304" pitchFamily="18" charset="0"/>
              </a:rPr>
              <a:t>	</a:t>
            </a:r>
            <a:r>
              <a:rPr lang="de-DE" sz="10000" dirty="0">
                <a:effectLst/>
                <a:ea typeface="Times New Roman" panose="02020603050405020304" pitchFamily="18" charset="0"/>
              </a:rPr>
              <a:t>(=Musiksoziologie; Bd. 4)</a:t>
            </a:r>
            <a:r>
              <a:rPr lang="de-DE" sz="10000" kern="0" dirty="0">
                <a:effectLst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0" dirty="0">
                <a:effectLst/>
                <a:ea typeface="Times New Roman" panose="02020603050405020304" pitchFamily="18" charset="0"/>
              </a:rPr>
              <a:t>Ulrich Sommerrock: Das englische Lautenlied (1597-1622). Eine literaturwissenschaftlich-</a:t>
            </a:r>
            <a:r>
              <a:rPr lang="de-DE" sz="10000" dirty="0" err="1">
                <a:effectLst/>
                <a:ea typeface="Times New Roman" panose="02020603050405020304" pitchFamily="18" charset="0"/>
              </a:rPr>
              <a:t>musikologische</a:t>
            </a:r>
            <a:r>
              <a:rPr lang="de-DE" sz="10000" dirty="0">
                <a:effectLst/>
                <a:ea typeface="Times New Roman" panose="02020603050405020304" pitchFamily="18" charset="0"/>
              </a:rPr>
              <a:t> Untersuchung, Regensburg 1990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0" dirty="0">
                <a:effectLst/>
                <a:ea typeface="Calibri" panose="020F0502020204030204" pitchFamily="34" charset="0"/>
              </a:rPr>
              <a:t>Susanne Rode-Breymann: Kapitel IV: Das 17. Jahrhundert, in: Musikalische Lyrik, Teil 1: Von der Antike bis zum 18. Jahrhundert, </a:t>
            </a:r>
            <a:r>
              <a:rPr lang="de-DE" sz="100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10000" dirty="0">
                <a:effectLst/>
                <a:ea typeface="Calibri" panose="020F0502020204030204" pitchFamily="34" charset="0"/>
              </a:rPr>
              <a:t>. von Hermann Danuser, Laaber 2004 (Handbuch der musika­lischen Gattungen 8,1) S. 269-333.</a:t>
            </a:r>
          </a:p>
          <a:p>
            <a:pPr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4193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76FD0-0563-1A19-DFD5-563370380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000" b="1" dirty="0"/>
              <a:t>Klangbeispiel </a:t>
            </a:r>
            <a:br>
              <a:rPr lang="de-DE" sz="3000" b="1" dirty="0"/>
            </a:br>
            <a:r>
              <a:rPr lang="en-GB" sz="3000" kern="0" dirty="0">
                <a:ea typeface="Times New Roman" panose="02020603050405020304" pitchFamily="18" charset="0"/>
              </a:rPr>
              <a:t>John Dowland: </a:t>
            </a:r>
            <a:br>
              <a:rPr lang="en-GB" sz="3000" kern="0" dirty="0">
                <a:ea typeface="Times New Roman" panose="02020603050405020304" pitchFamily="18" charset="0"/>
              </a:rPr>
            </a:br>
            <a:r>
              <a:rPr lang="en-GB" sz="3000" i="1" kern="0" dirty="0">
                <a:ea typeface="Times New Roman" panose="02020603050405020304" pitchFamily="18" charset="0"/>
              </a:rPr>
              <a:t>Come Heavy Sleep</a:t>
            </a:r>
            <a:endParaRPr lang="de-DE" sz="3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53CFB4-523C-23E0-D3B4-DCC5C2DBF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de-DE" sz="26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John Potter (Tenor)</a:t>
            </a:r>
            <a:br>
              <a:rPr lang="de-DE" sz="2400" dirty="0"/>
            </a:br>
            <a:r>
              <a:rPr lang="de-DE" sz="2400" dirty="0"/>
              <a:t>Stephen Stubbs (Laute)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John Surmann (Sopran-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 err="1"/>
              <a:t>saxophon</a:t>
            </a:r>
            <a:r>
              <a:rPr lang="de-DE" sz="2400" dirty="0"/>
              <a:t>/Bassklarinette)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Maya Homburger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(Barockvioline)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Barry Guy (Kontrabass)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ECM 1999</a:t>
            </a:r>
          </a:p>
          <a:p>
            <a:pPr marL="0" indent="0">
              <a:spcBef>
                <a:spcPts val="0"/>
              </a:spcBef>
              <a:buNone/>
            </a:pPr>
            <a:endParaRPr lang="de-DE" sz="2600" dirty="0"/>
          </a:p>
          <a:p>
            <a:pPr marL="0" indent="0">
              <a:spcBef>
                <a:spcPts val="0"/>
              </a:spcBef>
              <a:buNone/>
            </a:pPr>
            <a:endParaRPr lang="de-DE" sz="2600" dirty="0"/>
          </a:p>
          <a:p>
            <a:pPr marL="0" indent="0" algn="r">
              <a:spcBef>
                <a:spcPts val="0"/>
              </a:spcBef>
              <a:buNone/>
            </a:pPr>
            <a:r>
              <a:rPr lang="de-DE" sz="2200" i="0" dirty="0">
                <a:effectLst/>
                <a:latin typeface="+mn-lt"/>
              </a:rPr>
              <a:t>Nicholas Lanier (1588-1666), hier 1613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de-DE" sz="2200" i="0" dirty="0">
                <a:effectLst/>
                <a:latin typeface="+mn-lt"/>
              </a:rPr>
              <a:t>Komponist, Sänger, Lautenist und Maler</a:t>
            </a:r>
            <a:endParaRPr lang="de-DE" sz="22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D0CF4C-7B45-D290-4E48-9981EE312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773" y="0"/>
            <a:ext cx="431358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31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40EC3-1D0B-7263-BED7-A2011299C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96523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b="1" kern="0" dirty="0">
                <a:effectLst/>
                <a:latin typeface="+mn-lt"/>
                <a:ea typeface="Times New Roman" panose="02020603050405020304" pitchFamily="18" charset="0"/>
              </a:rPr>
              <a:t>William Byrd: </a:t>
            </a:r>
            <a:r>
              <a:rPr lang="de-DE" sz="3000" b="1" i="1" kern="0" dirty="0" err="1">
                <a:effectLst/>
                <a:latin typeface="+mn-lt"/>
                <a:ea typeface="Times New Roman" panose="02020603050405020304" pitchFamily="18" charset="0"/>
              </a:rPr>
              <a:t>Ye</a:t>
            </a:r>
            <a:r>
              <a:rPr lang="de-DE" sz="3000" b="1" i="1" kern="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de-DE" sz="3000" b="1" i="1" kern="0" dirty="0" err="1">
                <a:effectLst/>
                <a:latin typeface="+mn-lt"/>
                <a:ea typeface="Times New Roman" panose="02020603050405020304" pitchFamily="18" charset="0"/>
              </a:rPr>
              <a:t>sacred</a:t>
            </a:r>
            <a:r>
              <a:rPr lang="de-DE" sz="3000" b="1" i="1" kern="0" dirty="0">
                <a:effectLst/>
                <a:latin typeface="+mn-lt"/>
                <a:ea typeface="Times New Roman" panose="02020603050405020304" pitchFamily="18" charset="0"/>
              </a:rPr>
              <a:t> Muses</a:t>
            </a:r>
            <a:endParaRPr lang="de-DE" sz="3000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3F929F-90C8-F236-69B6-ABB68ACD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48" y="1985395"/>
            <a:ext cx="7886700" cy="39073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600" dirty="0">
                <a:effectLst/>
                <a:ea typeface="Times New Roman" panose="02020603050405020304" pitchFamily="18" charset="0"/>
              </a:rPr>
              <a:t>Ye sacred Muses, race of Jove, </a:t>
            </a:r>
          </a:p>
          <a:p>
            <a:pPr>
              <a:lnSpc>
                <a:spcPct val="80000"/>
              </a:lnSpc>
              <a:buNone/>
            </a:pPr>
            <a:r>
              <a:rPr lang="en-US" sz="2600" dirty="0">
                <a:effectLst/>
                <a:ea typeface="Times New Roman" panose="02020603050405020304" pitchFamily="18" charset="0"/>
              </a:rPr>
              <a:t>Whom Music’s lore </a:t>
            </a:r>
            <a:r>
              <a:rPr lang="en-US" sz="2600" dirty="0" err="1">
                <a:effectLst/>
                <a:ea typeface="Times New Roman" panose="02020603050405020304" pitchFamily="18" charset="0"/>
              </a:rPr>
              <a:t>delighteth</a:t>
            </a:r>
            <a:r>
              <a:rPr lang="en-US" sz="2600" dirty="0">
                <a:effectLst/>
                <a:ea typeface="Times New Roman" panose="02020603050405020304" pitchFamily="18" charset="0"/>
              </a:rPr>
              <a:t>,</a:t>
            </a:r>
          </a:p>
          <a:p>
            <a:pPr>
              <a:lnSpc>
                <a:spcPct val="80000"/>
              </a:lnSpc>
              <a:buNone/>
            </a:pPr>
            <a:r>
              <a:rPr lang="en-US" sz="2600" dirty="0">
                <a:effectLst/>
                <a:ea typeface="Times New Roman" panose="02020603050405020304" pitchFamily="18" charset="0"/>
              </a:rPr>
              <a:t>Come down from crystal </a:t>
            </a:r>
            <a:r>
              <a:rPr lang="en-US" sz="2600" dirty="0" err="1">
                <a:effectLst/>
                <a:ea typeface="Times New Roman" panose="02020603050405020304" pitchFamily="18" charset="0"/>
              </a:rPr>
              <a:t>heav’ns</a:t>
            </a:r>
            <a:r>
              <a:rPr lang="en-US" sz="2600" dirty="0">
                <a:effectLst/>
                <a:ea typeface="Times New Roman" panose="02020603050405020304" pitchFamily="18" charset="0"/>
              </a:rPr>
              <a:t> above </a:t>
            </a:r>
          </a:p>
          <a:p>
            <a:pPr>
              <a:lnSpc>
                <a:spcPct val="80000"/>
              </a:lnSpc>
              <a:buNone/>
            </a:pPr>
            <a:r>
              <a:rPr lang="en-US" sz="2600" dirty="0">
                <a:effectLst/>
                <a:ea typeface="Times New Roman" panose="02020603050405020304" pitchFamily="18" charset="0"/>
              </a:rPr>
              <a:t>To earth, where sorrow dwelleth, </a:t>
            </a:r>
            <a:endParaRPr lang="de-DE" sz="26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600" kern="0" dirty="0">
                <a:effectLst/>
                <a:ea typeface="Times New Roman" panose="02020603050405020304" pitchFamily="18" charset="0"/>
              </a:rPr>
              <a:t>In mourning weeds, with tear in eyes:</a:t>
            </a:r>
          </a:p>
          <a:p>
            <a:pPr>
              <a:lnSpc>
                <a:spcPct val="80000"/>
              </a:lnSpc>
              <a:buNone/>
            </a:pPr>
            <a:r>
              <a:rPr lang="en-US" sz="2600" kern="0" dirty="0">
                <a:effectLst/>
                <a:ea typeface="Times New Roman" panose="02020603050405020304" pitchFamily="18" charset="0"/>
              </a:rPr>
              <a:t>Tallis is dead, and Music dies.</a:t>
            </a:r>
            <a:endParaRPr lang="de-DE" sz="2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77E6D8-A35A-7971-DC4D-1F78AAFEB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45855"/>
            <a:ext cx="448567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2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62CED-7BEE-B4E9-3818-F9D410548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 dirty="0"/>
              <a:t>Philip Sidney</a:t>
            </a:r>
            <a:br>
              <a:rPr lang="de-DE" sz="3000" b="1" dirty="0"/>
            </a:br>
            <a:r>
              <a:rPr lang="de-DE" sz="3000" b="1" dirty="0"/>
              <a:t>(1554-1586)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63D4206-8116-6BBC-6B78-7E5309441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6423" y="189000"/>
            <a:ext cx="4617577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012AC-CEE4-5DEC-3B57-F6D78C884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84" y="1073675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3000" b="1" dirty="0"/>
              <a:t>Widmungsträger</a:t>
            </a:r>
            <a:br>
              <a:rPr lang="de-DE" sz="3000" b="1" dirty="0"/>
            </a:br>
            <a:r>
              <a:rPr lang="de-DE" sz="3000" b="1" dirty="0"/>
              <a:t>Christopher Hatton, Henry Carey, Edward </a:t>
            </a:r>
            <a:r>
              <a:rPr lang="de-DE" sz="3000" b="1" dirty="0" err="1"/>
              <a:t>Paston</a:t>
            </a:r>
            <a:endParaRPr lang="de-DE" sz="3000" b="1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43C8F33-42A6-4B33-3096-5FD3995D5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9758" y="2444841"/>
            <a:ext cx="3777702" cy="43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E2E1B9E-9D57-6583-B2AC-39FDA140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838" y="2446893"/>
            <a:ext cx="3473142" cy="432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1056B8-35C9-8770-B17A-0208F9962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304" y="2444841"/>
            <a:ext cx="294545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39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6EAB-BAFB-DFAC-B04C-EE8D868C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21F4F-B461-2618-A077-C7E60F08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69" y="2605577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000" b="1" dirty="0"/>
              <a:t>Lautenlied</a:t>
            </a:r>
            <a:br>
              <a:rPr lang="de-DE" sz="3000" b="1" dirty="0"/>
            </a:br>
            <a:br>
              <a:rPr lang="de-DE" sz="3000" b="1" dirty="0"/>
            </a:br>
            <a:r>
              <a:rPr lang="de-DE" sz="3000" b="1" dirty="0"/>
              <a:t>Thomas Campion </a:t>
            </a:r>
            <a:br>
              <a:rPr lang="de-DE" sz="3000" b="1" dirty="0"/>
            </a:br>
            <a:r>
              <a:rPr lang="de-DE" sz="3000" b="1" dirty="0"/>
              <a:t>(1567-1620)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3DA492A-3424-92EE-702C-76AA7088C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261" y="1275434"/>
            <a:ext cx="756194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1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2B702-524F-088F-9C96-067A2DED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 dirty="0"/>
              <a:t>Thomas Campion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81D19AD-FD97-B0DF-8C88-86FE0B8F9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3311" y="0"/>
            <a:ext cx="4810689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13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A4F91-DBB8-2D1A-4AC9-6E9CD175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 dirty="0"/>
              <a:t>John Dowland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1DA6C2B-6006-D475-FBC6-98580827B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4916" y="189000"/>
            <a:ext cx="4237919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8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F6835-0FBD-5CB4-681D-DF27B9635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D56B1-CB96-AC34-FB0F-A317E735C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9" y="1915345"/>
            <a:ext cx="7886700" cy="36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000" b="1" dirty="0"/>
              <a:t>Klangbeispiel:</a:t>
            </a:r>
          </a:p>
          <a:p>
            <a:pPr marL="0" indent="0">
              <a:buNone/>
            </a:pPr>
            <a:endParaRPr lang="de-DE" sz="2400" dirty="0"/>
          </a:p>
          <a:p>
            <a:pPr algn="just">
              <a:lnSpc>
                <a:spcPts val="3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Times New Roman" panose="02020603050405020304" pitchFamily="18" charset="0"/>
              </a:rPr>
              <a:t>Thomas Campion</a:t>
            </a:r>
            <a:r>
              <a:rPr lang="en-GB" sz="2400" kern="0" dirty="0">
                <a:effectLst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3000"/>
              </a:lnSpc>
              <a:spcBef>
                <a:spcPts val="0"/>
              </a:spcBef>
              <a:buNone/>
            </a:pPr>
            <a:r>
              <a:rPr lang="en-GB" sz="2400" i="1" kern="0" dirty="0">
                <a:ea typeface="Times New Roman" panose="02020603050405020304" pitchFamily="18" charset="0"/>
              </a:rPr>
              <a:t>A</a:t>
            </a:r>
            <a:r>
              <a:rPr lang="en-GB" sz="2400" i="1" kern="0" dirty="0">
                <a:effectLst/>
                <a:ea typeface="Times New Roman" panose="02020603050405020304" pitchFamily="18" charset="0"/>
              </a:rPr>
              <a:t>uthor of </a:t>
            </a:r>
            <a:r>
              <a:rPr lang="en-GB" sz="2400" i="1" kern="0" dirty="0">
                <a:ea typeface="Times New Roman" panose="02020603050405020304" pitchFamily="18" charset="0"/>
              </a:rPr>
              <a:t>light</a:t>
            </a:r>
            <a:endParaRPr lang="en-US" sz="2400" i="1" kern="0" dirty="0">
              <a:ea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Aus</a:t>
            </a:r>
          </a:p>
          <a:p>
            <a:pPr algn="just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2400" i="1" kern="0" dirty="0">
                <a:ea typeface="Times New Roman" panose="02020603050405020304" pitchFamily="18" charset="0"/>
              </a:rPr>
              <a:t>Two </a:t>
            </a:r>
            <a:r>
              <a:rPr lang="en-US" sz="2400" i="1" kern="0" dirty="0" err="1">
                <a:ea typeface="Times New Roman" panose="02020603050405020304" pitchFamily="18" charset="0"/>
              </a:rPr>
              <a:t>Bookes</a:t>
            </a:r>
            <a:r>
              <a:rPr lang="en-US" sz="2400" i="1" kern="0" dirty="0">
                <a:ea typeface="Times New Roman" panose="02020603050405020304" pitchFamily="18" charset="0"/>
              </a:rPr>
              <a:t> of Ayres</a:t>
            </a:r>
            <a:endParaRPr lang="en-US" sz="24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600E18-E2BA-37DE-3FD3-FCD4D6AAF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08" y="-64655"/>
            <a:ext cx="4856892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5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190F6-4118-8488-2E9D-ADC6DE66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99542"/>
            <a:ext cx="7886700" cy="1042042"/>
          </a:xfrm>
        </p:spPr>
        <p:txBody>
          <a:bodyPr>
            <a:noAutofit/>
          </a:bodyPr>
          <a:lstStyle/>
          <a:p>
            <a:r>
              <a:rPr lang="de-DE" sz="3000" b="1" dirty="0"/>
              <a:t>John Dowland:</a:t>
            </a:r>
            <a:br>
              <a:rPr lang="de-DE" sz="3000" b="1" dirty="0"/>
            </a:br>
            <a:r>
              <a:rPr lang="de-DE" sz="3000" b="1" i="1" dirty="0"/>
              <a:t>Fist </a:t>
            </a:r>
            <a:r>
              <a:rPr lang="de-DE" sz="3000" b="1" i="1" dirty="0" err="1"/>
              <a:t>Booke</a:t>
            </a:r>
            <a:r>
              <a:rPr lang="de-DE" sz="3000" b="1" i="1" dirty="0"/>
              <a:t> </a:t>
            </a:r>
            <a:r>
              <a:rPr lang="de-DE" sz="3000" b="1" i="1" dirty="0" err="1"/>
              <a:t>of</a:t>
            </a:r>
            <a:br>
              <a:rPr lang="de-DE" sz="3000" b="1" i="1" dirty="0"/>
            </a:br>
            <a:r>
              <a:rPr lang="de-DE" sz="3000" b="1" i="1" dirty="0" err="1"/>
              <a:t>Songes</a:t>
            </a:r>
            <a:r>
              <a:rPr lang="de-DE" sz="3000" b="1" i="1" dirty="0"/>
              <a:t> </a:t>
            </a:r>
            <a:r>
              <a:rPr lang="de-DE" sz="3000" b="1" i="1" dirty="0" err="1"/>
              <a:t>or</a:t>
            </a:r>
            <a:r>
              <a:rPr lang="de-DE" sz="3000" b="1" i="1" dirty="0"/>
              <a:t> Ayres</a:t>
            </a:r>
            <a:br>
              <a:rPr lang="de-DE" sz="3000" b="1" dirty="0"/>
            </a:br>
            <a:r>
              <a:rPr lang="de-DE" sz="3000" b="1" dirty="0"/>
              <a:t>1597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D521F27-C850-B63E-3EE6-0D1E2CF65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9834" y="-184728"/>
            <a:ext cx="5415119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89920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414</Words>
  <Application>Microsoft Office PowerPoint</Application>
  <PresentationFormat>Bildschirmpräsentation (4:3)</PresentationFormat>
  <Paragraphs>54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Consort Songs   William Byrd</vt:lpstr>
      <vt:lpstr>William Byrd: Ye sacred Muses</vt:lpstr>
      <vt:lpstr>Philip Sidney (1554-1586)</vt:lpstr>
      <vt:lpstr>Widmungsträger Christopher Hatton, Henry Carey, Edward Paston</vt:lpstr>
      <vt:lpstr>Lautenlied  Thomas Campion  (1567-1620)</vt:lpstr>
      <vt:lpstr>Thomas Campion</vt:lpstr>
      <vt:lpstr>John Dowland</vt:lpstr>
      <vt:lpstr>PowerPoint-Präsentation</vt:lpstr>
      <vt:lpstr>John Dowland: Fist Booke of Songes or Ayres 1597</vt:lpstr>
      <vt:lpstr>PowerPoint-Präsentation</vt:lpstr>
      <vt:lpstr>Popularität zweiter Hand im Prozess  künstlerischer und wissenschaftlicher Rezeption</vt:lpstr>
      <vt:lpstr>Peter Pears, James Bowman, Alfred Deller</vt:lpstr>
      <vt:lpstr>Emma Kirkby und Maria Skiba</vt:lpstr>
      <vt:lpstr>Klangbeispiel  John Dowland: In darkness let me dwell</vt:lpstr>
      <vt:lpstr>Literatur</vt:lpstr>
      <vt:lpstr>Klangbeispiel  John Dowland:  Come Heavy Sleep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julius kasper</cp:lastModifiedBy>
  <cp:revision>28</cp:revision>
  <dcterms:created xsi:type="dcterms:W3CDTF">2024-10-17T15:33:41Z</dcterms:created>
  <dcterms:modified xsi:type="dcterms:W3CDTF">2025-04-07T16:45:54Z</dcterms:modified>
</cp:coreProperties>
</file>