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23"/>
  </p:notesMasterIdLst>
  <p:sldIdLst>
    <p:sldId id="260" r:id="rId5"/>
    <p:sldId id="436" r:id="rId6"/>
    <p:sldId id="428" r:id="rId7"/>
    <p:sldId id="427" r:id="rId8"/>
    <p:sldId id="422" r:id="rId9"/>
    <p:sldId id="415" r:id="rId10"/>
    <p:sldId id="420" r:id="rId11"/>
    <p:sldId id="443" r:id="rId12"/>
    <p:sldId id="424" r:id="rId13"/>
    <p:sldId id="426" r:id="rId14"/>
    <p:sldId id="421" r:id="rId15"/>
    <p:sldId id="438" r:id="rId16"/>
    <p:sldId id="439" r:id="rId17"/>
    <p:sldId id="423" r:id="rId18"/>
    <p:sldId id="398" r:id="rId19"/>
    <p:sldId id="459" r:id="rId20"/>
    <p:sldId id="419" r:id="rId21"/>
    <p:sldId id="445" r:id="rId2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436"/>
            <p14:sldId id="428"/>
            <p14:sldId id="427"/>
            <p14:sldId id="422"/>
            <p14:sldId id="415"/>
            <p14:sldId id="420"/>
            <p14:sldId id="443"/>
            <p14:sldId id="424"/>
            <p14:sldId id="426"/>
            <p14:sldId id="421"/>
            <p14:sldId id="438"/>
            <p14:sldId id="439"/>
            <p14:sldId id="423"/>
            <p14:sldId id="398"/>
            <p14:sldId id="459"/>
            <p14:sldId id="419"/>
            <p14:sldId id="445"/>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541" autoAdjust="0"/>
    <p:restoredTop sz="94660" autoAdjust="0"/>
  </p:normalViewPr>
  <p:slideViewPr>
    <p:cSldViewPr snapToGrid="0" showGuides="1">
      <p:cViewPr varScale="1">
        <p:scale>
          <a:sx n="66" d="100"/>
          <a:sy n="66" d="100"/>
        </p:scale>
        <p:origin x="1430" y="2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52"/>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07.04.2025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07.04.2025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07.04.2025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07.04.2025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07.04.2025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07.04.2025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07.04.2025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07.04.2025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07.04.2025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07.04.2025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07.04.2025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07.04.2025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07.04.2025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07.04.2025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07.04.2025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07.04.2025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07.04.2025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07.04.2025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07.04.2025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07.04.2025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07.04.2025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07.04.2025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07.04.2025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07.04.2025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07.04.2025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07.04.2025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07.04.2025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07.04.2025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1" name="Textfeld 20"/>
          <p:cNvSpPr txBox="1"/>
          <p:nvPr/>
        </p:nvSpPr>
        <p:spPr>
          <a:xfrm rot="21000000">
            <a:off x="489532" y="3166901"/>
            <a:ext cx="6480720" cy="1477328"/>
          </a:xfrm>
          <a:prstGeom prst="rect">
            <a:avLst/>
          </a:prstGeom>
          <a:noFill/>
        </p:spPr>
        <p:txBody>
          <a:bodyPr wrap="square" rtlCol="0">
            <a:spAutoFit/>
          </a:bodyPr>
          <a:lstStyle/>
          <a:p>
            <a:pPr lvl="0" fontAlgn="base">
              <a:spcBef>
                <a:spcPct val="0"/>
              </a:spcBef>
              <a:spcAft>
                <a:spcPct val="0"/>
              </a:spcAft>
              <a:defRPr/>
            </a:pPr>
            <a:endParaRPr lang="de-DE" sz="3000" dirty="0">
              <a:solidFill>
                <a:prstClr val="white"/>
              </a:solidFill>
              <a:latin typeface="Brandon Grotesque Bold" panose="020B0803020203060202" pitchFamily="34" charset="0"/>
            </a:endParaRPr>
          </a:p>
          <a:p>
            <a:pPr lvl="0" fontAlgn="base">
              <a:spcBef>
                <a:spcPct val="0"/>
              </a:spcBef>
              <a:spcAft>
                <a:spcPct val="0"/>
              </a:spcAft>
              <a:defRPr/>
            </a:pPr>
            <a:r>
              <a:rPr lang="de-DE" sz="3000" dirty="0">
                <a:solidFill>
                  <a:prstClr val="white"/>
                </a:solidFill>
                <a:latin typeface="Brandon Grotesque Bold" panose="020B0803020203060202" pitchFamily="34" charset="0"/>
              </a:rPr>
              <a:t>31.03.2025: </a:t>
            </a:r>
          </a:p>
          <a:p>
            <a:pPr lvl="0" fontAlgn="base">
              <a:spcBef>
                <a:spcPct val="0"/>
              </a:spcBef>
              <a:spcAft>
                <a:spcPct val="0"/>
              </a:spcAft>
              <a:defRPr/>
            </a:pPr>
            <a:r>
              <a:rPr lang="de-DE" sz="3000" dirty="0">
                <a:solidFill>
                  <a:prstClr val="white"/>
                </a:solidFill>
                <a:latin typeface="Brandon Grotesque Bold" panose="020B0803020203060202" pitchFamily="34" charset="0"/>
              </a:rPr>
              <a:t>Musik der elisabethanischen Zeit</a:t>
            </a: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6AF79-AB28-2A2D-C8B7-1FC849F52AE5}"/>
              </a:ext>
            </a:extLst>
          </p:cNvPr>
          <p:cNvSpPr>
            <a:spLocks noGrp="1"/>
          </p:cNvSpPr>
          <p:nvPr>
            <p:ph type="title"/>
          </p:nvPr>
        </p:nvSpPr>
        <p:spPr>
          <a:xfrm>
            <a:off x="764866" y="906087"/>
            <a:ext cx="7886700" cy="1042042"/>
          </a:xfrm>
        </p:spPr>
        <p:txBody>
          <a:bodyPr>
            <a:normAutofit/>
          </a:bodyPr>
          <a:lstStyle/>
          <a:p>
            <a:pPr algn="r"/>
            <a:r>
              <a:rPr lang="de-DE" sz="2800" b="1" dirty="0"/>
              <a:t>Katherine Ashley</a:t>
            </a:r>
          </a:p>
        </p:txBody>
      </p:sp>
      <p:pic>
        <p:nvPicPr>
          <p:cNvPr id="5" name="Inhaltsplatzhalter 4">
            <a:extLst>
              <a:ext uri="{FF2B5EF4-FFF2-40B4-BE49-F238E27FC236}">
                <a16:creationId xmlns:a16="http://schemas.microsoft.com/office/drawing/2014/main" id="{BE57ED98-45BB-D7EA-189A-987DD34A00B9}"/>
              </a:ext>
            </a:extLst>
          </p:cNvPr>
          <p:cNvPicPr>
            <a:picLocks noGrp="1" noChangeAspect="1"/>
          </p:cNvPicPr>
          <p:nvPr>
            <p:ph idx="1"/>
          </p:nvPr>
        </p:nvPicPr>
        <p:blipFill>
          <a:blip r:embed="rId2"/>
          <a:stretch>
            <a:fillRect/>
          </a:stretch>
        </p:blipFill>
        <p:spPr>
          <a:xfrm>
            <a:off x="4960217" y="2068202"/>
            <a:ext cx="3691349" cy="4680000"/>
          </a:xfrm>
          <a:prstGeom prst="rect">
            <a:avLst/>
          </a:prstGeom>
        </p:spPr>
      </p:pic>
      <p:pic>
        <p:nvPicPr>
          <p:cNvPr id="4" name="Grafik 3">
            <a:extLst>
              <a:ext uri="{FF2B5EF4-FFF2-40B4-BE49-F238E27FC236}">
                <a16:creationId xmlns:a16="http://schemas.microsoft.com/office/drawing/2014/main" id="{025CF461-9EEB-88BE-986E-B77F7876AD22}"/>
              </a:ext>
            </a:extLst>
          </p:cNvPr>
          <p:cNvPicPr>
            <a:picLocks noChangeAspect="1"/>
          </p:cNvPicPr>
          <p:nvPr/>
        </p:nvPicPr>
        <p:blipFill>
          <a:blip r:embed="rId3"/>
          <a:stretch>
            <a:fillRect/>
          </a:stretch>
        </p:blipFill>
        <p:spPr>
          <a:xfrm>
            <a:off x="-503865" y="341607"/>
            <a:ext cx="5212081" cy="6858000"/>
          </a:xfrm>
          <a:prstGeom prst="rect">
            <a:avLst/>
          </a:prstGeom>
        </p:spPr>
      </p:pic>
    </p:spTree>
    <p:extLst>
      <p:ext uri="{BB962C8B-B14F-4D97-AF65-F5344CB8AC3E}">
        <p14:creationId xmlns:p14="http://schemas.microsoft.com/office/powerpoint/2010/main" val="158233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65C74-801C-8869-DD90-B41E3A14B458}"/>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0B3E09D-CCB5-C0E2-B254-55187EFF909F}"/>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4C3110DA-34A8-64BE-9D32-7BB50B7838A2}"/>
              </a:ext>
            </a:extLst>
          </p:cNvPr>
          <p:cNvPicPr>
            <a:picLocks noChangeAspect="1"/>
          </p:cNvPicPr>
          <p:nvPr/>
        </p:nvPicPr>
        <p:blipFill>
          <a:blip r:embed="rId2"/>
          <a:stretch>
            <a:fillRect/>
          </a:stretch>
        </p:blipFill>
        <p:spPr>
          <a:xfrm>
            <a:off x="1179094" y="0"/>
            <a:ext cx="6785811" cy="6858000"/>
          </a:xfrm>
          <a:prstGeom prst="rect">
            <a:avLst/>
          </a:prstGeom>
        </p:spPr>
      </p:pic>
    </p:spTree>
    <p:extLst>
      <p:ext uri="{BB962C8B-B14F-4D97-AF65-F5344CB8AC3E}">
        <p14:creationId xmlns:p14="http://schemas.microsoft.com/office/powerpoint/2010/main" val="2010620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D3079-59FC-AD5E-5577-F1F440871CC7}"/>
              </a:ext>
            </a:extLst>
          </p:cNvPr>
          <p:cNvSpPr>
            <a:spLocks noGrp="1"/>
          </p:cNvSpPr>
          <p:nvPr>
            <p:ph type="title"/>
          </p:nvPr>
        </p:nvSpPr>
        <p:spPr>
          <a:xfrm>
            <a:off x="560898" y="555105"/>
            <a:ext cx="7886700" cy="1042042"/>
          </a:xfrm>
        </p:spPr>
        <p:txBody>
          <a:bodyPr>
            <a:normAutofit/>
          </a:bodyPr>
          <a:lstStyle/>
          <a:p>
            <a:pPr algn="ctr"/>
            <a:r>
              <a:rPr lang="de-DE" sz="3000" b="1" dirty="0"/>
              <a:t>Maria Stuart (1542-1587)</a:t>
            </a:r>
          </a:p>
        </p:txBody>
      </p:sp>
      <p:pic>
        <p:nvPicPr>
          <p:cNvPr id="4" name="Inhaltsplatzhalter 3">
            <a:extLst>
              <a:ext uri="{FF2B5EF4-FFF2-40B4-BE49-F238E27FC236}">
                <a16:creationId xmlns:a16="http://schemas.microsoft.com/office/drawing/2014/main" id="{7D885E07-98BE-5750-0B15-817A6E4701D1}"/>
              </a:ext>
            </a:extLst>
          </p:cNvPr>
          <p:cNvPicPr>
            <a:picLocks noGrp="1" noChangeAspect="1"/>
          </p:cNvPicPr>
          <p:nvPr>
            <p:ph idx="1"/>
          </p:nvPr>
        </p:nvPicPr>
        <p:blipFill>
          <a:blip r:embed="rId2"/>
          <a:stretch>
            <a:fillRect/>
          </a:stretch>
        </p:blipFill>
        <p:spPr>
          <a:xfrm>
            <a:off x="628650" y="1458000"/>
            <a:ext cx="7751196" cy="5400000"/>
          </a:xfrm>
          <a:prstGeom prst="rect">
            <a:avLst/>
          </a:prstGeom>
        </p:spPr>
      </p:pic>
    </p:spTree>
    <p:extLst>
      <p:ext uri="{BB962C8B-B14F-4D97-AF65-F5344CB8AC3E}">
        <p14:creationId xmlns:p14="http://schemas.microsoft.com/office/powerpoint/2010/main" val="2483960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8E40D-112B-3744-69B0-BE8896272D5C}"/>
              </a:ext>
            </a:extLst>
          </p:cNvPr>
          <p:cNvSpPr>
            <a:spLocks noGrp="1"/>
          </p:cNvSpPr>
          <p:nvPr>
            <p:ph type="title"/>
          </p:nvPr>
        </p:nvSpPr>
        <p:spPr>
          <a:xfrm>
            <a:off x="702541" y="688924"/>
            <a:ext cx="7886700" cy="1042042"/>
          </a:xfrm>
        </p:spPr>
        <p:txBody>
          <a:bodyPr>
            <a:normAutofit/>
          </a:bodyPr>
          <a:lstStyle/>
          <a:p>
            <a:pPr algn="ctr"/>
            <a:r>
              <a:rPr lang="de-DE" sz="3000" b="1" dirty="0"/>
              <a:t>Sir Francis </a:t>
            </a:r>
            <a:r>
              <a:rPr lang="de-DE" sz="3000" b="1" dirty="0" err="1"/>
              <a:t>Walsingham</a:t>
            </a:r>
            <a:r>
              <a:rPr lang="de-DE" sz="3000" b="1" dirty="0"/>
              <a:t> (1532-1590)</a:t>
            </a:r>
          </a:p>
        </p:txBody>
      </p:sp>
      <p:pic>
        <p:nvPicPr>
          <p:cNvPr id="4" name="Inhaltsplatzhalter 3">
            <a:extLst>
              <a:ext uri="{FF2B5EF4-FFF2-40B4-BE49-F238E27FC236}">
                <a16:creationId xmlns:a16="http://schemas.microsoft.com/office/drawing/2014/main" id="{406ACD2E-2716-C6A4-A991-81CD9B4A3718}"/>
              </a:ext>
            </a:extLst>
          </p:cNvPr>
          <p:cNvPicPr>
            <a:picLocks noGrp="1" noChangeAspect="1"/>
          </p:cNvPicPr>
          <p:nvPr>
            <p:ph idx="1"/>
          </p:nvPr>
        </p:nvPicPr>
        <p:blipFill>
          <a:blip r:embed="rId2"/>
          <a:stretch>
            <a:fillRect/>
          </a:stretch>
        </p:blipFill>
        <p:spPr>
          <a:xfrm>
            <a:off x="-92364" y="1818000"/>
            <a:ext cx="3950099" cy="5040000"/>
          </a:xfrm>
          <a:prstGeom prst="rect">
            <a:avLst/>
          </a:prstGeom>
        </p:spPr>
      </p:pic>
      <p:pic>
        <p:nvPicPr>
          <p:cNvPr id="3" name="Grafik 2">
            <a:extLst>
              <a:ext uri="{FF2B5EF4-FFF2-40B4-BE49-F238E27FC236}">
                <a16:creationId xmlns:a16="http://schemas.microsoft.com/office/drawing/2014/main" id="{932939A2-AF8A-FF63-03B9-71DBEB095DEA}"/>
              </a:ext>
            </a:extLst>
          </p:cNvPr>
          <p:cNvPicPr>
            <a:picLocks noChangeAspect="1"/>
          </p:cNvPicPr>
          <p:nvPr/>
        </p:nvPicPr>
        <p:blipFill>
          <a:blip r:embed="rId3"/>
          <a:stretch>
            <a:fillRect/>
          </a:stretch>
        </p:blipFill>
        <p:spPr>
          <a:xfrm>
            <a:off x="3857735" y="2967035"/>
            <a:ext cx="5142335" cy="2160000"/>
          </a:xfrm>
          <a:prstGeom prst="rect">
            <a:avLst/>
          </a:prstGeom>
        </p:spPr>
      </p:pic>
    </p:spTree>
    <p:extLst>
      <p:ext uri="{BB962C8B-B14F-4D97-AF65-F5344CB8AC3E}">
        <p14:creationId xmlns:p14="http://schemas.microsoft.com/office/powerpoint/2010/main" val="150179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9A8227-455E-4354-2EAC-F744EF33E98E}"/>
              </a:ext>
            </a:extLst>
          </p:cNvPr>
          <p:cNvSpPr>
            <a:spLocks noGrp="1"/>
          </p:cNvSpPr>
          <p:nvPr>
            <p:ph type="title"/>
          </p:nvPr>
        </p:nvSpPr>
        <p:spPr>
          <a:xfrm>
            <a:off x="628650" y="1053869"/>
            <a:ext cx="7886700" cy="1042042"/>
          </a:xfrm>
        </p:spPr>
        <p:txBody>
          <a:bodyPr>
            <a:normAutofit/>
          </a:bodyPr>
          <a:lstStyle/>
          <a:p>
            <a:pPr algn="ctr"/>
            <a:r>
              <a:rPr lang="de-DE" sz="3000" b="1" dirty="0"/>
              <a:t>Robert Devereux, Earl </a:t>
            </a:r>
            <a:r>
              <a:rPr lang="de-DE" sz="3000" b="1" dirty="0" err="1"/>
              <a:t>of</a:t>
            </a:r>
            <a:r>
              <a:rPr lang="de-DE" sz="3000" b="1" dirty="0"/>
              <a:t> Essex (1565-1601) </a:t>
            </a:r>
            <a:br>
              <a:rPr lang="de-DE" sz="3000" b="1" dirty="0"/>
            </a:br>
            <a:r>
              <a:rPr lang="de-DE" sz="3000" b="1" dirty="0"/>
              <a:t>und </a:t>
            </a:r>
            <a:r>
              <a:rPr lang="de-DE" sz="3000" b="1" dirty="0" err="1"/>
              <a:t>Eilzabeth</a:t>
            </a:r>
            <a:r>
              <a:rPr lang="de-DE" sz="3000" b="1" dirty="0"/>
              <a:t> I.</a:t>
            </a:r>
          </a:p>
        </p:txBody>
      </p:sp>
      <p:pic>
        <p:nvPicPr>
          <p:cNvPr id="5" name="Inhaltsplatzhalter 4">
            <a:extLst>
              <a:ext uri="{FF2B5EF4-FFF2-40B4-BE49-F238E27FC236}">
                <a16:creationId xmlns:a16="http://schemas.microsoft.com/office/drawing/2014/main" id="{A5438294-4A91-7551-1C43-96F9E1514AC0}"/>
              </a:ext>
            </a:extLst>
          </p:cNvPr>
          <p:cNvPicPr>
            <a:picLocks noGrp="1" noChangeAspect="1"/>
          </p:cNvPicPr>
          <p:nvPr>
            <p:ph idx="1"/>
          </p:nvPr>
        </p:nvPicPr>
        <p:blipFill>
          <a:blip r:embed="rId2"/>
          <a:stretch>
            <a:fillRect/>
          </a:stretch>
        </p:blipFill>
        <p:spPr>
          <a:xfrm>
            <a:off x="628650" y="2244579"/>
            <a:ext cx="8007117" cy="4500000"/>
          </a:xfrm>
          <a:prstGeom prst="rect">
            <a:avLst/>
          </a:prstGeom>
        </p:spPr>
      </p:pic>
    </p:spTree>
    <p:extLst>
      <p:ext uri="{BB962C8B-B14F-4D97-AF65-F5344CB8AC3E}">
        <p14:creationId xmlns:p14="http://schemas.microsoft.com/office/powerpoint/2010/main" val="2866421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1269C-295E-E4BE-43FF-B6170D0F36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24B108-955A-817E-2FD6-0552E9427468}"/>
              </a:ext>
            </a:extLst>
          </p:cNvPr>
          <p:cNvSpPr>
            <a:spLocks noGrp="1"/>
          </p:cNvSpPr>
          <p:nvPr>
            <p:ph type="title"/>
          </p:nvPr>
        </p:nvSpPr>
        <p:spPr>
          <a:xfrm>
            <a:off x="764866" y="1063106"/>
            <a:ext cx="7886700" cy="1042042"/>
          </a:xfrm>
        </p:spPr>
        <p:txBody>
          <a:bodyPr>
            <a:normAutofit/>
          </a:bodyPr>
          <a:lstStyle/>
          <a:p>
            <a:pPr algn="ctr"/>
            <a:r>
              <a:rPr lang="de-DE" sz="3000" b="1" dirty="0"/>
              <a:t>Literatur zur Elizabeth I.</a:t>
            </a:r>
          </a:p>
        </p:txBody>
      </p:sp>
      <p:sp>
        <p:nvSpPr>
          <p:cNvPr id="4" name="Inhaltsplatzhalter 3">
            <a:extLst>
              <a:ext uri="{FF2B5EF4-FFF2-40B4-BE49-F238E27FC236}">
                <a16:creationId xmlns:a16="http://schemas.microsoft.com/office/drawing/2014/main" id="{93642CE4-5096-B87B-D089-06A652A49AA5}"/>
              </a:ext>
            </a:extLst>
          </p:cNvPr>
          <p:cNvSpPr>
            <a:spLocks noGrp="1"/>
          </p:cNvSpPr>
          <p:nvPr>
            <p:ph idx="1"/>
          </p:nvPr>
        </p:nvSpPr>
        <p:spPr>
          <a:xfrm>
            <a:off x="628650" y="2105148"/>
            <a:ext cx="7886700" cy="3907369"/>
          </a:xfrm>
        </p:spPr>
        <p:txBody>
          <a:bodyPr>
            <a:normAutofit/>
          </a:bodyPr>
          <a:lstStyle/>
          <a:p>
            <a:pPr marL="0" indent="0">
              <a:spcBef>
                <a:spcPts val="0"/>
              </a:spcBef>
              <a:buNone/>
            </a:pPr>
            <a:r>
              <a:rPr lang="de-DE" sz="3000" kern="100" dirty="0">
                <a:ea typeface="Calibri" panose="020F0502020204030204" pitchFamily="34" charset="0"/>
                <a:cs typeface="Times New Roman" panose="02020603050405020304" pitchFamily="18" charset="0"/>
              </a:rPr>
              <a:t>Christopher </a:t>
            </a:r>
            <a:r>
              <a:rPr lang="de-DE" sz="3000" kern="100" dirty="0" err="1">
                <a:ea typeface="Calibri" panose="020F0502020204030204" pitchFamily="34" charset="0"/>
                <a:cs typeface="Times New Roman" panose="02020603050405020304" pitchFamily="18" charset="0"/>
              </a:rPr>
              <a:t>Hibbert</a:t>
            </a:r>
            <a:r>
              <a:rPr lang="de-DE" sz="3000" kern="100" dirty="0">
                <a:ea typeface="Calibri" panose="020F0502020204030204" pitchFamily="34" charset="0"/>
                <a:cs typeface="Times New Roman" panose="02020603050405020304" pitchFamily="18" charset="0"/>
              </a:rPr>
              <a:t>:</a:t>
            </a:r>
            <a:r>
              <a:rPr lang="en-US" sz="3000" b="0" i="1" dirty="0">
                <a:solidFill>
                  <a:srgbClr val="202122"/>
                </a:solidFill>
                <a:effectLst/>
              </a:rPr>
              <a:t>The Virgin Queen: Elizabeth I. </a:t>
            </a:r>
            <a:r>
              <a:rPr lang="en-US" sz="3000" i="0" dirty="0">
                <a:solidFill>
                  <a:srgbClr val="0F1111"/>
                </a:solidFill>
                <a:effectLst/>
              </a:rPr>
              <a:t>Genius Of The Golden Age (1992)</a:t>
            </a:r>
            <a:endParaRPr lang="en-US" sz="2000" b="1" i="0" dirty="0">
              <a:solidFill>
                <a:srgbClr val="0F1111"/>
              </a:solidFill>
              <a:effectLst/>
              <a:latin typeface="Amazon Ember"/>
            </a:endParaRPr>
          </a:p>
          <a:p>
            <a:pPr marL="0" indent="0">
              <a:spcBef>
                <a:spcPts val="0"/>
              </a:spcBef>
              <a:buNone/>
            </a:pPr>
            <a:endParaRPr lang="de-DE" sz="3000" kern="100" dirty="0">
              <a:ea typeface="Calibri" panose="020F0502020204030204" pitchFamily="34" charset="0"/>
              <a:cs typeface="Times New Roman" panose="02020603050405020304" pitchFamily="18" charset="0"/>
            </a:endParaRPr>
          </a:p>
          <a:p>
            <a:pPr marL="0" indent="0">
              <a:spcBef>
                <a:spcPts val="0"/>
              </a:spcBef>
              <a:buNone/>
            </a:pPr>
            <a:r>
              <a:rPr lang="de-DE" sz="3000" kern="100" dirty="0">
                <a:ea typeface="Calibri" panose="020F0502020204030204" pitchFamily="34" charset="0"/>
                <a:cs typeface="Times New Roman" panose="02020603050405020304" pitchFamily="18" charset="0"/>
              </a:rPr>
              <a:t>Thomas Kielinger:</a:t>
            </a:r>
            <a:r>
              <a:rPr lang="de-DE" sz="2000" b="0" i="1" dirty="0">
                <a:solidFill>
                  <a:srgbClr val="202122"/>
                </a:solidFill>
                <a:effectLst/>
                <a:latin typeface="Arial" panose="020B0604020202020204" pitchFamily="34" charset="0"/>
              </a:rPr>
              <a:t> </a:t>
            </a:r>
            <a:r>
              <a:rPr lang="de-DE" sz="3000" b="0" i="1" dirty="0">
                <a:solidFill>
                  <a:srgbClr val="202122"/>
                </a:solidFill>
                <a:effectLst/>
              </a:rPr>
              <a:t>Die Königin: Elisabeth I. und der Kampf um England“</a:t>
            </a:r>
            <a:r>
              <a:rPr lang="de-DE" sz="3000" b="0" i="0" dirty="0">
                <a:solidFill>
                  <a:srgbClr val="202122"/>
                </a:solidFill>
                <a:effectLst/>
              </a:rPr>
              <a:t>, München 2019</a:t>
            </a:r>
          </a:p>
          <a:p>
            <a:pPr marL="0" indent="0">
              <a:spcBef>
                <a:spcPts val="0"/>
              </a:spcBef>
              <a:buNone/>
            </a:pPr>
            <a:endParaRPr lang="de-DE" sz="3000" kern="100" dirty="0">
              <a:ea typeface="Calibri" panose="020F0502020204030204" pitchFamily="34" charset="0"/>
              <a:cs typeface="Times New Roman" panose="02020603050405020304" pitchFamily="18" charset="0"/>
            </a:endParaRPr>
          </a:p>
          <a:p>
            <a:pPr marL="0" indent="0">
              <a:spcBef>
                <a:spcPts val="0"/>
              </a:spcBef>
              <a:buNone/>
            </a:pPr>
            <a:r>
              <a:rPr lang="de-DE" kern="0" dirty="0">
                <a:effectLst/>
                <a:ea typeface="Times New Roman" panose="02020603050405020304" pitchFamily="18" charset="0"/>
              </a:rPr>
              <a:t>Katherine Butler: </a:t>
            </a:r>
            <a:r>
              <a:rPr lang="de-DE" i="1" kern="1800" spc="40" dirty="0">
                <a:solidFill>
                  <a:srgbClr val="000000"/>
                </a:solidFill>
                <a:effectLst/>
                <a:ea typeface="Times New Roman" panose="02020603050405020304" pitchFamily="18" charset="0"/>
              </a:rPr>
              <a:t>Music in </a:t>
            </a:r>
            <a:r>
              <a:rPr lang="de-DE" i="1" kern="1800" spc="40" dirty="0" err="1">
                <a:solidFill>
                  <a:srgbClr val="000000"/>
                </a:solidFill>
                <a:effectLst/>
                <a:ea typeface="Times New Roman" panose="02020603050405020304" pitchFamily="18" charset="0"/>
              </a:rPr>
              <a:t>Elizabethan</a:t>
            </a:r>
            <a:r>
              <a:rPr lang="de-DE" i="1" kern="1800" spc="40" dirty="0">
                <a:solidFill>
                  <a:srgbClr val="000000"/>
                </a:solidFill>
                <a:effectLst/>
                <a:ea typeface="Times New Roman" panose="02020603050405020304" pitchFamily="18" charset="0"/>
              </a:rPr>
              <a:t> Court Politics</a:t>
            </a:r>
            <a:r>
              <a:rPr lang="de-DE" kern="100" dirty="0">
                <a:ea typeface="Calibri" panose="020F0502020204030204" pitchFamily="34" charset="0"/>
                <a:cs typeface="Times New Roman" panose="02020603050405020304" pitchFamily="18" charset="0"/>
              </a:rPr>
              <a:t> (2015)</a:t>
            </a:r>
          </a:p>
          <a:p>
            <a:pPr marL="0" indent="0">
              <a:buNone/>
            </a:pPr>
            <a:endParaRPr lang="de-DE" dirty="0"/>
          </a:p>
        </p:txBody>
      </p:sp>
    </p:spTree>
    <p:extLst>
      <p:ext uri="{BB962C8B-B14F-4D97-AF65-F5344CB8AC3E}">
        <p14:creationId xmlns:p14="http://schemas.microsoft.com/office/powerpoint/2010/main" val="123551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A8BAC-3BDD-17AA-0631-8DA31225E4B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E80DC35C-6C31-59CD-EFE0-139EDCE37F98}"/>
              </a:ext>
            </a:extLst>
          </p:cNvPr>
          <p:cNvSpPr>
            <a:spLocks noGrp="1"/>
          </p:cNvSpPr>
          <p:nvPr>
            <p:ph idx="1"/>
          </p:nvPr>
        </p:nvSpPr>
        <p:spPr>
          <a:xfrm>
            <a:off x="286905" y="1749072"/>
            <a:ext cx="7886700" cy="3600000"/>
          </a:xfrm>
        </p:spPr>
        <p:txBody>
          <a:bodyPr>
            <a:normAutofit lnSpcReduction="10000"/>
          </a:bodyPr>
          <a:lstStyle/>
          <a:p>
            <a:pPr marL="0" indent="0">
              <a:buNone/>
            </a:pPr>
            <a:r>
              <a:rPr lang="de-DE" sz="3000" b="1" dirty="0"/>
              <a:t>Klangbeispiele:</a:t>
            </a:r>
          </a:p>
          <a:p>
            <a:pPr marL="0" indent="0">
              <a:buNone/>
            </a:pPr>
            <a:endParaRPr lang="de-DE" sz="2400" dirty="0"/>
          </a:p>
          <a:p>
            <a:pPr algn="just">
              <a:lnSpc>
                <a:spcPts val="3000"/>
              </a:lnSpc>
              <a:spcBef>
                <a:spcPts val="0"/>
              </a:spcBef>
              <a:buNone/>
            </a:pPr>
            <a:r>
              <a:rPr lang="en-US" sz="2400" dirty="0">
                <a:effectLst/>
                <a:ea typeface="Times New Roman" panose="02020603050405020304" pitchFamily="18" charset="0"/>
              </a:rPr>
              <a:t>John Dowland: </a:t>
            </a:r>
          </a:p>
          <a:p>
            <a:pPr algn="just">
              <a:lnSpc>
                <a:spcPts val="3000"/>
              </a:lnSpc>
              <a:spcBef>
                <a:spcPts val="0"/>
              </a:spcBef>
              <a:buNone/>
            </a:pPr>
            <a:r>
              <a:rPr lang="en-US" sz="2400" i="1" dirty="0">
                <a:effectLst/>
                <a:ea typeface="Times New Roman" panose="02020603050405020304" pitchFamily="18" charset="0"/>
              </a:rPr>
              <a:t>Can she excuse my wrongs</a:t>
            </a:r>
          </a:p>
          <a:p>
            <a:pPr algn="just">
              <a:lnSpc>
                <a:spcPts val="3000"/>
              </a:lnSpc>
              <a:spcBef>
                <a:spcPts val="0"/>
              </a:spcBef>
              <a:buNone/>
            </a:pPr>
            <a:r>
              <a:rPr lang="en-US" sz="2400" i="1" dirty="0">
                <a:effectLst/>
                <a:ea typeface="Times New Roman" panose="02020603050405020304" pitchFamily="18" charset="0"/>
              </a:rPr>
              <a:t>Second Book of Songs</a:t>
            </a:r>
          </a:p>
          <a:p>
            <a:pPr algn="just">
              <a:lnSpc>
                <a:spcPts val="3000"/>
              </a:lnSpc>
              <a:spcBef>
                <a:spcPts val="0"/>
              </a:spcBef>
              <a:buNone/>
            </a:pPr>
            <a:endParaRPr lang="de-DE" sz="2400" dirty="0">
              <a:effectLst/>
              <a:ea typeface="Times New Roman" panose="02020603050405020304" pitchFamily="18" charset="0"/>
            </a:endParaRPr>
          </a:p>
          <a:p>
            <a:pPr>
              <a:lnSpc>
                <a:spcPts val="3000"/>
              </a:lnSpc>
              <a:spcBef>
                <a:spcPts val="0"/>
              </a:spcBef>
              <a:buNone/>
            </a:pPr>
            <a:r>
              <a:rPr lang="en-US" sz="2400" kern="0" dirty="0">
                <a:effectLst/>
                <a:ea typeface="Times New Roman" panose="02020603050405020304" pitchFamily="18" charset="0"/>
              </a:rPr>
              <a:t>Anonyme Variation </a:t>
            </a:r>
            <a:r>
              <a:rPr lang="en-US" sz="2400" kern="0" dirty="0" err="1">
                <a:effectLst/>
                <a:ea typeface="Times New Roman" panose="02020603050405020304" pitchFamily="18" charset="0"/>
              </a:rPr>
              <a:t>über</a:t>
            </a:r>
            <a:endParaRPr lang="en-US" sz="2400" kern="0" dirty="0">
              <a:effectLst/>
              <a:ea typeface="Times New Roman" panose="02020603050405020304" pitchFamily="18" charset="0"/>
            </a:endParaRPr>
          </a:p>
          <a:p>
            <a:pPr>
              <a:lnSpc>
                <a:spcPts val="3000"/>
              </a:lnSpc>
              <a:spcBef>
                <a:spcPts val="0"/>
              </a:spcBef>
              <a:buNone/>
            </a:pPr>
            <a:r>
              <a:rPr lang="en-US" sz="2400" i="1" kern="0" dirty="0">
                <a:effectLst/>
                <a:ea typeface="Times New Roman" panose="02020603050405020304" pitchFamily="18" charset="0"/>
              </a:rPr>
              <a:t>Can she excuse</a:t>
            </a:r>
            <a:r>
              <a:rPr lang="en-US" sz="2400" kern="0" dirty="0">
                <a:effectLst/>
                <a:ea typeface="Times New Roman" panose="02020603050405020304" pitchFamily="18" charset="0"/>
              </a:rPr>
              <a:t> </a:t>
            </a:r>
            <a:r>
              <a:rPr lang="en-US" sz="2400" i="1" dirty="0">
                <a:effectLst/>
                <a:ea typeface="Times New Roman" panose="02020603050405020304" pitchFamily="18" charset="0"/>
              </a:rPr>
              <a:t>my wrongs</a:t>
            </a:r>
            <a:endParaRPr lang="en-US" sz="2400" kern="0" dirty="0">
              <a:effectLst/>
              <a:ea typeface="Times New Roman" panose="02020603050405020304" pitchFamily="18" charset="0"/>
            </a:endParaRPr>
          </a:p>
          <a:p>
            <a:pPr>
              <a:lnSpc>
                <a:spcPts val="3000"/>
              </a:lnSpc>
              <a:spcBef>
                <a:spcPts val="0"/>
              </a:spcBef>
              <a:buNone/>
            </a:pPr>
            <a:r>
              <a:rPr lang="en-US" sz="2400" i="1" kern="0" dirty="0">
                <a:effectLst/>
                <a:ea typeface="Times New Roman" panose="02020603050405020304" pitchFamily="18" charset="0"/>
              </a:rPr>
              <a:t>Fitzwilliam Virginal Book</a:t>
            </a:r>
            <a:endParaRPr lang="de-DE" sz="2400" dirty="0"/>
          </a:p>
          <a:p>
            <a:pPr marL="0" indent="0">
              <a:buNone/>
            </a:pPr>
            <a:endParaRPr lang="de-DE" sz="2400" dirty="0"/>
          </a:p>
        </p:txBody>
      </p:sp>
      <p:pic>
        <p:nvPicPr>
          <p:cNvPr id="2" name="Grafik 1">
            <a:extLst>
              <a:ext uri="{FF2B5EF4-FFF2-40B4-BE49-F238E27FC236}">
                <a16:creationId xmlns:a16="http://schemas.microsoft.com/office/drawing/2014/main" id="{B860F275-41C9-3901-F97C-74BB4046728C}"/>
              </a:ext>
            </a:extLst>
          </p:cNvPr>
          <p:cNvPicPr>
            <a:picLocks noChangeAspect="1"/>
          </p:cNvPicPr>
          <p:nvPr/>
        </p:nvPicPr>
        <p:blipFill>
          <a:blip r:embed="rId2"/>
          <a:stretch>
            <a:fillRect/>
          </a:stretch>
        </p:blipFill>
        <p:spPr>
          <a:xfrm>
            <a:off x="3675100" y="0"/>
            <a:ext cx="5468900" cy="6858000"/>
          </a:xfrm>
          <a:prstGeom prst="rect">
            <a:avLst/>
          </a:prstGeom>
        </p:spPr>
      </p:pic>
    </p:spTree>
    <p:extLst>
      <p:ext uri="{BB962C8B-B14F-4D97-AF65-F5344CB8AC3E}">
        <p14:creationId xmlns:p14="http://schemas.microsoft.com/office/powerpoint/2010/main" val="1063126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BEC47-A4E9-14DD-5BB9-584302D16675}"/>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F12E4B15-4D47-A339-368A-CBCB4C086589}"/>
              </a:ext>
            </a:extLst>
          </p:cNvPr>
          <p:cNvPicPr>
            <a:picLocks noGrp="1" noChangeAspect="1"/>
          </p:cNvPicPr>
          <p:nvPr>
            <p:ph idx="1"/>
          </p:nvPr>
        </p:nvPicPr>
        <p:blipFill>
          <a:blip r:embed="rId2"/>
          <a:stretch>
            <a:fillRect/>
          </a:stretch>
        </p:blipFill>
        <p:spPr>
          <a:xfrm>
            <a:off x="-112932" y="189000"/>
            <a:ext cx="9369863" cy="6480000"/>
          </a:xfrm>
          <a:prstGeom prst="rect">
            <a:avLst/>
          </a:prstGeom>
        </p:spPr>
      </p:pic>
    </p:spTree>
    <p:extLst>
      <p:ext uri="{BB962C8B-B14F-4D97-AF65-F5344CB8AC3E}">
        <p14:creationId xmlns:p14="http://schemas.microsoft.com/office/powerpoint/2010/main" val="1344421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6CACC-864A-9611-F837-5763CCA98D7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41956F2B-84E6-1BD4-D656-EE7FD8F122F8}"/>
              </a:ext>
            </a:extLst>
          </p:cNvPr>
          <p:cNvSpPr>
            <a:spLocks noGrp="1"/>
          </p:cNvSpPr>
          <p:nvPr>
            <p:ph idx="1"/>
          </p:nvPr>
        </p:nvSpPr>
        <p:spPr>
          <a:xfrm>
            <a:off x="536969" y="1915345"/>
            <a:ext cx="7886700" cy="3600000"/>
          </a:xfrm>
        </p:spPr>
        <p:txBody>
          <a:bodyPr>
            <a:normAutofit/>
          </a:bodyPr>
          <a:lstStyle/>
          <a:p>
            <a:pPr marL="0" indent="0">
              <a:buNone/>
            </a:pPr>
            <a:r>
              <a:rPr lang="de-DE" sz="3000" b="1" dirty="0"/>
              <a:t>Klangbeispiel:</a:t>
            </a:r>
          </a:p>
          <a:p>
            <a:pPr marL="0" indent="0">
              <a:buNone/>
            </a:pPr>
            <a:endParaRPr lang="de-DE" sz="2400" dirty="0"/>
          </a:p>
          <a:p>
            <a:pPr algn="just">
              <a:lnSpc>
                <a:spcPts val="3000"/>
              </a:lnSpc>
              <a:spcBef>
                <a:spcPts val="0"/>
              </a:spcBef>
              <a:buNone/>
            </a:pPr>
            <a:r>
              <a:rPr lang="en-GB" sz="2400" kern="0" dirty="0">
                <a:effectLst/>
                <a:ea typeface="Times New Roman" panose="02020603050405020304" pitchFamily="18" charset="0"/>
              </a:rPr>
              <a:t>Orlando Gibbons </a:t>
            </a:r>
          </a:p>
          <a:p>
            <a:pPr algn="just">
              <a:lnSpc>
                <a:spcPts val="3000"/>
              </a:lnSpc>
              <a:spcBef>
                <a:spcPts val="0"/>
              </a:spcBef>
              <a:buNone/>
            </a:pPr>
            <a:r>
              <a:rPr lang="en-GB" sz="2400" kern="0" dirty="0">
                <a:effectLst/>
                <a:ea typeface="Times New Roman" panose="02020603050405020304" pitchFamily="18" charset="0"/>
              </a:rPr>
              <a:t>(1583-1625) </a:t>
            </a:r>
          </a:p>
          <a:p>
            <a:pPr algn="just">
              <a:lnSpc>
                <a:spcPts val="3000"/>
              </a:lnSpc>
              <a:spcBef>
                <a:spcPts val="0"/>
              </a:spcBef>
              <a:buNone/>
            </a:pPr>
            <a:r>
              <a:rPr lang="en-GB" sz="2400" i="1" kern="0" dirty="0">
                <a:effectLst/>
                <a:ea typeface="Times New Roman" panose="02020603050405020304" pitchFamily="18" charset="0"/>
              </a:rPr>
              <a:t>The Queens Command</a:t>
            </a:r>
            <a:r>
              <a:rPr lang="en-US" sz="2400" i="1" dirty="0">
                <a:effectLst/>
                <a:ea typeface="Times New Roman" panose="02020603050405020304" pitchFamily="18" charset="0"/>
              </a:rPr>
              <a:t> </a:t>
            </a:r>
          </a:p>
          <a:p>
            <a:pPr marL="0" indent="0">
              <a:buNone/>
            </a:pPr>
            <a:endParaRPr lang="de-DE" sz="2400" dirty="0"/>
          </a:p>
        </p:txBody>
      </p:sp>
      <p:pic>
        <p:nvPicPr>
          <p:cNvPr id="4" name="Grafik 3">
            <a:extLst>
              <a:ext uri="{FF2B5EF4-FFF2-40B4-BE49-F238E27FC236}">
                <a16:creationId xmlns:a16="http://schemas.microsoft.com/office/drawing/2014/main" id="{9776EAAD-C52B-F118-67DF-E7CE24B34BE4}"/>
              </a:ext>
            </a:extLst>
          </p:cNvPr>
          <p:cNvPicPr>
            <a:picLocks noChangeAspect="1"/>
          </p:cNvPicPr>
          <p:nvPr/>
        </p:nvPicPr>
        <p:blipFill>
          <a:blip r:embed="rId2"/>
          <a:stretch>
            <a:fillRect/>
          </a:stretch>
        </p:blipFill>
        <p:spPr>
          <a:xfrm>
            <a:off x="4480319" y="-64655"/>
            <a:ext cx="4663681" cy="7560000"/>
          </a:xfrm>
          <a:prstGeom prst="rect">
            <a:avLst/>
          </a:prstGeom>
        </p:spPr>
      </p:pic>
    </p:spTree>
    <p:extLst>
      <p:ext uri="{BB962C8B-B14F-4D97-AF65-F5344CB8AC3E}">
        <p14:creationId xmlns:p14="http://schemas.microsoft.com/office/powerpoint/2010/main" val="402374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7421-C539-F087-577C-6A0C638AE3EB}"/>
              </a:ext>
            </a:extLst>
          </p:cNvPr>
          <p:cNvSpPr>
            <a:spLocks noGrp="1"/>
          </p:cNvSpPr>
          <p:nvPr>
            <p:ph type="title"/>
          </p:nvPr>
        </p:nvSpPr>
        <p:spPr>
          <a:xfrm>
            <a:off x="764866" y="1087456"/>
            <a:ext cx="7886700" cy="1042042"/>
          </a:xfrm>
        </p:spPr>
        <p:txBody>
          <a:bodyPr>
            <a:normAutofit/>
          </a:bodyPr>
          <a:lstStyle/>
          <a:p>
            <a:pPr algn="ctr"/>
            <a:r>
              <a:rPr lang="de-DE" sz="3000" b="1" dirty="0"/>
              <a:t>Gattungen und Genres englischer Vokal- und Instrumentalmusik der elisabethanischen Zeit</a:t>
            </a:r>
          </a:p>
        </p:txBody>
      </p:sp>
      <p:sp>
        <p:nvSpPr>
          <p:cNvPr id="3" name="Inhaltsplatzhalter 2">
            <a:extLst>
              <a:ext uri="{FF2B5EF4-FFF2-40B4-BE49-F238E27FC236}">
                <a16:creationId xmlns:a16="http://schemas.microsoft.com/office/drawing/2014/main" id="{3E83FCC4-8183-CA7D-0D5A-4FE4561F0805}"/>
              </a:ext>
            </a:extLst>
          </p:cNvPr>
          <p:cNvSpPr>
            <a:spLocks noGrp="1"/>
          </p:cNvSpPr>
          <p:nvPr>
            <p:ph idx="1"/>
          </p:nvPr>
        </p:nvSpPr>
        <p:spPr>
          <a:xfrm>
            <a:off x="689296" y="2390991"/>
            <a:ext cx="7886700" cy="3907369"/>
          </a:xfrm>
        </p:spPr>
        <p:txBody>
          <a:bodyPr>
            <a:noAutofit/>
          </a:bodyPr>
          <a:lstStyle/>
          <a:p>
            <a:pPr marL="0" indent="0">
              <a:lnSpc>
                <a:spcPts val="2880"/>
              </a:lnSpc>
              <a:spcBef>
                <a:spcPts val="0"/>
              </a:spcBef>
              <a:spcAft>
                <a:spcPts val="800"/>
              </a:spcAft>
              <a:buNone/>
            </a:pPr>
            <a:r>
              <a:rPr lang="de-DE" sz="2400" u="sng" strike="noStrike" kern="0" dirty="0">
                <a:effectLst/>
                <a:ea typeface="Times New Roman" panose="02020603050405020304" pitchFamily="18" charset="0"/>
              </a:rPr>
              <a:t>Vokalpolyphonie</a:t>
            </a:r>
            <a:r>
              <a:rPr lang="de-DE" sz="2400" strike="noStrike" kern="0" dirty="0">
                <a:effectLst/>
                <a:ea typeface="Times New Roman" panose="02020603050405020304" pitchFamily="18" charset="0"/>
              </a:rPr>
              <a:t>: Thomas Tallis, William Byrd</a:t>
            </a:r>
          </a:p>
          <a:p>
            <a:pPr marL="0" indent="0">
              <a:lnSpc>
                <a:spcPts val="2880"/>
              </a:lnSpc>
              <a:spcBef>
                <a:spcPts val="0"/>
              </a:spcBef>
              <a:spcAft>
                <a:spcPts val="800"/>
              </a:spcAft>
              <a:buNone/>
            </a:pPr>
            <a:r>
              <a:rPr lang="de-DE" sz="2400" u="sng" kern="0" dirty="0">
                <a:ea typeface="Times New Roman" panose="02020603050405020304" pitchFamily="18" charset="0"/>
              </a:rPr>
              <a:t>Englisches Madrigal</a:t>
            </a:r>
            <a:r>
              <a:rPr lang="de-DE" sz="2400" kern="0" dirty="0">
                <a:ea typeface="Times New Roman" panose="02020603050405020304" pitchFamily="18" charset="0"/>
              </a:rPr>
              <a:t>: Thomas Morley, Thomas </a:t>
            </a:r>
            <a:r>
              <a:rPr lang="de-DE" sz="2400" kern="0" dirty="0" err="1">
                <a:ea typeface="Times New Roman" panose="02020603050405020304" pitchFamily="18" charset="0"/>
              </a:rPr>
              <a:t>Weelkes</a:t>
            </a:r>
            <a:r>
              <a:rPr lang="de-DE" sz="2400" kern="0" dirty="0">
                <a:ea typeface="Times New Roman" panose="02020603050405020304" pitchFamily="18" charset="0"/>
              </a:rPr>
              <a:t>, John </a:t>
            </a:r>
            <a:r>
              <a:rPr lang="de-DE" sz="2400" kern="0" dirty="0" err="1">
                <a:ea typeface="Times New Roman" panose="02020603050405020304" pitchFamily="18" charset="0"/>
              </a:rPr>
              <a:t>Wilbye</a:t>
            </a:r>
            <a:r>
              <a:rPr lang="de-DE" sz="2400" kern="0" dirty="0">
                <a:ea typeface="Times New Roman" panose="02020603050405020304" pitchFamily="18" charset="0"/>
              </a:rPr>
              <a:t>, Thomas Tomkins </a:t>
            </a:r>
          </a:p>
          <a:p>
            <a:pPr marL="0" indent="0">
              <a:lnSpc>
                <a:spcPts val="2880"/>
              </a:lnSpc>
              <a:spcBef>
                <a:spcPts val="0"/>
              </a:spcBef>
              <a:spcAft>
                <a:spcPts val="800"/>
              </a:spcAft>
              <a:buNone/>
            </a:pPr>
            <a:r>
              <a:rPr lang="de-DE" sz="2400" u="sng" kern="0" dirty="0" err="1">
                <a:ea typeface="Times New Roman" panose="02020603050405020304" pitchFamily="18" charset="0"/>
              </a:rPr>
              <a:t>Virginalmusik</a:t>
            </a:r>
            <a:r>
              <a:rPr lang="de-DE" sz="2400" kern="0" dirty="0">
                <a:ea typeface="Times New Roman" panose="02020603050405020304" pitchFamily="18" charset="0"/>
              </a:rPr>
              <a:t>:</a:t>
            </a:r>
            <a:r>
              <a:rPr lang="de-DE" sz="2400" strike="noStrike" kern="0" dirty="0">
                <a:effectLst/>
                <a:ea typeface="Times New Roman" panose="02020603050405020304" pitchFamily="18" charset="0"/>
              </a:rPr>
              <a:t> </a:t>
            </a:r>
            <a:r>
              <a:rPr lang="de-DE" sz="2400" i="1" kern="0" dirty="0" err="1">
                <a:effectLst/>
                <a:ea typeface="Times New Roman" panose="02020603050405020304" pitchFamily="18" charset="0"/>
              </a:rPr>
              <a:t>Fitzwilliam</a:t>
            </a:r>
            <a:r>
              <a:rPr lang="de-DE" sz="2400" i="1" kern="0" dirty="0">
                <a:effectLst/>
                <a:ea typeface="Times New Roman" panose="02020603050405020304" pitchFamily="18" charset="0"/>
              </a:rPr>
              <a:t> Virginal Book</a:t>
            </a:r>
            <a:r>
              <a:rPr lang="de-DE" sz="2400" kern="0" dirty="0">
                <a:effectLst/>
                <a:ea typeface="Times New Roman" panose="02020603050405020304" pitchFamily="18" charset="0"/>
              </a:rPr>
              <a:t> und </a:t>
            </a:r>
            <a:r>
              <a:rPr lang="de-DE" sz="2400" i="1" kern="0" dirty="0">
                <a:effectLst/>
                <a:ea typeface="Times New Roman" panose="02020603050405020304" pitchFamily="18" charset="0"/>
              </a:rPr>
              <a:t>My </a:t>
            </a:r>
            <a:r>
              <a:rPr lang="de-DE" sz="2400" i="1" kern="0" dirty="0" err="1">
                <a:effectLst/>
                <a:ea typeface="Times New Roman" panose="02020603050405020304" pitchFamily="18" charset="0"/>
              </a:rPr>
              <a:t>Ladye</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Nevells</a:t>
            </a:r>
            <a:r>
              <a:rPr lang="de-DE" sz="2400" i="1" kern="0" dirty="0">
                <a:effectLst/>
                <a:ea typeface="Times New Roman" panose="02020603050405020304" pitchFamily="18" charset="0"/>
              </a:rPr>
              <a:t> </a:t>
            </a:r>
            <a:r>
              <a:rPr lang="de-DE" sz="2400" i="1" kern="0" dirty="0" err="1">
                <a:effectLst/>
                <a:ea typeface="Times New Roman" panose="02020603050405020304" pitchFamily="18" charset="0"/>
              </a:rPr>
              <a:t>Booke</a:t>
            </a:r>
            <a:r>
              <a:rPr lang="de-DE" sz="2400" kern="0" dirty="0">
                <a:effectLst/>
                <a:ea typeface="Times New Roman" panose="02020603050405020304" pitchFamily="18" charset="0"/>
              </a:rPr>
              <a:t>;</a:t>
            </a:r>
            <a:r>
              <a:rPr lang="en-GB" sz="2400" kern="0" dirty="0">
                <a:effectLst/>
                <a:ea typeface="Times New Roman" panose="02020603050405020304" pitchFamily="18" charset="0"/>
              </a:rPr>
              <a:t> William Byrd, Orlando Gibbons </a:t>
            </a:r>
          </a:p>
          <a:p>
            <a:pPr marL="0" indent="0">
              <a:lnSpc>
                <a:spcPts val="2880"/>
              </a:lnSpc>
              <a:spcBef>
                <a:spcPts val="0"/>
              </a:spcBef>
              <a:spcAft>
                <a:spcPts val="800"/>
              </a:spcAft>
              <a:buNone/>
            </a:pPr>
            <a:r>
              <a:rPr lang="de-DE" sz="2400" u="sng" kern="0" dirty="0"/>
              <a:t>Tanzmusik</a:t>
            </a:r>
            <a:r>
              <a:rPr lang="de-DE" sz="2400" kern="0" dirty="0"/>
              <a:t>: Pavane und Galliarde (</a:t>
            </a:r>
            <a:r>
              <a:rPr lang="de-DE" sz="2400" kern="0" dirty="0" err="1">
                <a:effectLst/>
                <a:ea typeface="Times New Roman" panose="02020603050405020304" pitchFamily="18" charset="0"/>
              </a:rPr>
              <a:t>Four</a:t>
            </a:r>
            <a:r>
              <a:rPr lang="de-DE" sz="2400" kern="0" dirty="0">
                <a:effectLst/>
                <a:ea typeface="Times New Roman" panose="02020603050405020304" pitchFamily="18" charset="0"/>
              </a:rPr>
              <a:t> and Twenty </a:t>
            </a:r>
            <a:r>
              <a:rPr lang="de-DE" sz="2400" kern="0" dirty="0" err="1">
                <a:effectLst/>
                <a:ea typeface="Times New Roman" panose="02020603050405020304" pitchFamily="18" charset="0"/>
              </a:rPr>
              <a:t>Fiddlers</a:t>
            </a:r>
            <a:r>
              <a:rPr lang="de-DE" sz="2400" kern="0" dirty="0">
                <a:effectLst/>
                <a:ea typeface="Times New Roman" panose="02020603050405020304" pitchFamily="18" charset="0"/>
              </a:rPr>
              <a:t>)</a:t>
            </a:r>
          </a:p>
          <a:p>
            <a:pPr marL="0" indent="0">
              <a:lnSpc>
                <a:spcPts val="2880"/>
              </a:lnSpc>
              <a:spcBef>
                <a:spcPts val="0"/>
              </a:spcBef>
              <a:spcAft>
                <a:spcPts val="800"/>
              </a:spcAft>
              <a:buNone/>
            </a:pPr>
            <a:r>
              <a:rPr lang="de-DE" sz="2400" u="sng" kern="0" dirty="0" err="1"/>
              <a:t>Consortmusik</a:t>
            </a:r>
            <a:r>
              <a:rPr lang="de-DE" sz="2400" kern="0" dirty="0"/>
              <a:t>: Anthony </a:t>
            </a:r>
            <a:r>
              <a:rPr lang="de-DE" sz="2400" kern="0" dirty="0" err="1"/>
              <a:t>Holborne</a:t>
            </a:r>
            <a:endParaRPr lang="de-DE" sz="2400" dirty="0"/>
          </a:p>
          <a:p>
            <a:pPr marL="0" indent="0">
              <a:lnSpc>
                <a:spcPts val="2880"/>
              </a:lnSpc>
              <a:spcBef>
                <a:spcPts val="0"/>
              </a:spcBef>
              <a:spcAft>
                <a:spcPts val="800"/>
              </a:spcAft>
              <a:buNone/>
            </a:pPr>
            <a:r>
              <a:rPr lang="de-DE" sz="2400" u="sng" kern="0" dirty="0">
                <a:ea typeface="Times New Roman" panose="02020603050405020304" pitchFamily="18" charset="0"/>
              </a:rPr>
              <a:t>Consort Song </a:t>
            </a:r>
            <a:r>
              <a:rPr lang="de-DE" sz="2400" kern="0" dirty="0">
                <a:ea typeface="Times New Roman" panose="02020603050405020304" pitchFamily="18" charset="0"/>
              </a:rPr>
              <a:t>und </a:t>
            </a:r>
            <a:r>
              <a:rPr lang="de-DE" sz="2400" u="sng" kern="0" dirty="0">
                <a:ea typeface="Times New Roman" panose="02020603050405020304" pitchFamily="18" charset="0"/>
              </a:rPr>
              <a:t>Lautenlied</a:t>
            </a:r>
            <a:r>
              <a:rPr lang="de-DE" sz="2400" kern="0" dirty="0">
                <a:ea typeface="Times New Roman" panose="02020603050405020304" pitchFamily="18" charset="0"/>
              </a:rPr>
              <a:t>: Thomas Campion; John Dowland</a:t>
            </a:r>
          </a:p>
        </p:txBody>
      </p:sp>
    </p:spTree>
    <p:extLst>
      <p:ext uri="{BB962C8B-B14F-4D97-AF65-F5344CB8AC3E}">
        <p14:creationId xmlns:p14="http://schemas.microsoft.com/office/powerpoint/2010/main" val="1317657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CBC57E-4751-6E34-9742-0129130D0098}"/>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D489409-30D1-CB7F-0103-BBCE1CCF6F8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8CD5BC12-DDA8-B287-2F71-EF6CCF307CCA}"/>
              </a:ext>
            </a:extLst>
          </p:cNvPr>
          <p:cNvPicPr>
            <a:picLocks noChangeAspect="1"/>
          </p:cNvPicPr>
          <p:nvPr/>
        </p:nvPicPr>
        <p:blipFill>
          <a:blip r:embed="rId2"/>
          <a:stretch>
            <a:fillRect/>
          </a:stretch>
        </p:blipFill>
        <p:spPr>
          <a:xfrm>
            <a:off x="99011" y="0"/>
            <a:ext cx="8945977" cy="6858000"/>
          </a:xfrm>
          <a:prstGeom prst="rect">
            <a:avLst/>
          </a:prstGeom>
        </p:spPr>
      </p:pic>
    </p:spTree>
    <p:extLst>
      <p:ext uri="{BB962C8B-B14F-4D97-AF65-F5344CB8AC3E}">
        <p14:creationId xmlns:p14="http://schemas.microsoft.com/office/powerpoint/2010/main" val="308630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312510-BF36-D999-12CB-8F955FFF4B6F}"/>
              </a:ext>
            </a:extLst>
          </p:cNvPr>
          <p:cNvSpPr>
            <a:spLocks noGrp="1"/>
          </p:cNvSpPr>
          <p:nvPr>
            <p:ph type="title"/>
          </p:nvPr>
        </p:nvSpPr>
        <p:spPr>
          <a:xfrm>
            <a:off x="847993" y="804487"/>
            <a:ext cx="7886700" cy="1042042"/>
          </a:xfrm>
        </p:spPr>
        <p:txBody>
          <a:bodyPr>
            <a:normAutofit/>
          </a:bodyPr>
          <a:lstStyle/>
          <a:p>
            <a:pPr algn="ctr"/>
            <a:r>
              <a:rPr lang="de-DE" sz="3000" b="1" i="1" kern="0" dirty="0">
                <a:effectLst/>
                <a:latin typeface="+mn-lt"/>
                <a:ea typeface="Times New Roman" panose="02020603050405020304" pitchFamily="18" charset="0"/>
              </a:rPr>
              <a:t>My </a:t>
            </a:r>
            <a:r>
              <a:rPr lang="de-DE" sz="3000" b="1" i="1" kern="0" dirty="0" err="1">
                <a:effectLst/>
                <a:latin typeface="+mn-lt"/>
                <a:ea typeface="Times New Roman" panose="02020603050405020304" pitchFamily="18" charset="0"/>
              </a:rPr>
              <a:t>Ladye</a:t>
            </a:r>
            <a:r>
              <a:rPr lang="de-DE" sz="3000" b="1" i="1" kern="0" dirty="0">
                <a:effectLst/>
                <a:latin typeface="+mn-lt"/>
                <a:ea typeface="Times New Roman" panose="02020603050405020304" pitchFamily="18" charset="0"/>
              </a:rPr>
              <a:t> </a:t>
            </a:r>
            <a:r>
              <a:rPr lang="de-DE" sz="3000" b="1" i="1" kern="0" dirty="0" err="1">
                <a:effectLst/>
                <a:latin typeface="+mn-lt"/>
                <a:ea typeface="Times New Roman" panose="02020603050405020304" pitchFamily="18" charset="0"/>
              </a:rPr>
              <a:t>Nevells</a:t>
            </a:r>
            <a:r>
              <a:rPr lang="de-DE" sz="3000" b="1" i="1" kern="0" dirty="0">
                <a:effectLst/>
                <a:latin typeface="+mn-lt"/>
                <a:ea typeface="Times New Roman" panose="02020603050405020304" pitchFamily="18" charset="0"/>
              </a:rPr>
              <a:t> </a:t>
            </a:r>
            <a:r>
              <a:rPr lang="de-DE" sz="3000" b="1" i="1" kern="0" dirty="0" err="1">
                <a:effectLst/>
                <a:latin typeface="+mn-lt"/>
                <a:ea typeface="Times New Roman" panose="02020603050405020304" pitchFamily="18" charset="0"/>
              </a:rPr>
              <a:t>Booke</a:t>
            </a:r>
            <a:br>
              <a:rPr lang="de-DE" sz="3000" b="1" i="1" kern="0" dirty="0">
                <a:latin typeface="+mn-lt"/>
                <a:ea typeface="Times New Roman" panose="02020603050405020304" pitchFamily="18" charset="0"/>
              </a:rPr>
            </a:br>
            <a:r>
              <a:rPr lang="de-DE" sz="3000" b="1" kern="0" dirty="0">
                <a:effectLst/>
                <a:latin typeface="+mn-lt"/>
                <a:ea typeface="Times New Roman" panose="02020603050405020304" pitchFamily="18" charset="0"/>
              </a:rPr>
              <a:t>MS British Library MS Mus. 1591</a:t>
            </a:r>
            <a:endParaRPr lang="de-DE" sz="3000" b="1" dirty="0">
              <a:latin typeface="+mn-lt"/>
            </a:endParaRPr>
          </a:p>
        </p:txBody>
      </p:sp>
      <p:pic>
        <p:nvPicPr>
          <p:cNvPr id="4" name="Inhaltsplatzhalter 3">
            <a:extLst>
              <a:ext uri="{FF2B5EF4-FFF2-40B4-BE49-F238E27FC236}">
                <a16:creationId xmlns:a16="http://schemas.microsoft.com/office/drawing/2014/main" id="{C5199A30-24ED-594D-2E01-FF6A3CD15C65}"/>
              </a:ext>
            </a:extLst>
          </p:cNvPr>
          <p:cNvPicPr>
            <a:picLocks noGrp="1" noChangeAspect="1"/>
          </p:cNvPicPr>
          <p:nvPr>
            <p:ph idx="1"/>
          </p:nvPr>
        </p:nvPicPr>
        <p:blipFill>
          <a:blip r:embed="rId2"/>
          <a:stretch>
            <a:fillRect/>
          </a:stretch>
        </p:blipFill>
        <p:spPr>
          <a:xfrm>
            <a:off x="1291161" y="1846529"/>
            <a:ext cx="6778689" cy="5040000"/>
          </a:xfrm>
          <a:prstGeom prst="rect">
            <a:avLst/>
          </a:prstGeom>
        </p:spPr>
      </p:pic>
    </p:spTree>
    <p:extLst>
      <p:ext uri="{BB962C8B-B14F-4D97-AF65-F5344CB8AC3E}">
        <p14:creationId xmlns:p14="http://schemas.microsoft.com/office/powerpoint/2010/main" val="3582819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3FC6B-17D6-E6A1-3188-F38318E8C47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FBE2AA7-4B50-856F-70F5-FF00558F0A00}"/>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C3505B61-70FA-FAF5-E40D-A01214654AD0}"/>
              </a:ext>
            </a:extLst>
          </p:cNvPr>
          <p:cNvPicPr>
            <a:picLocks noChangeAspect="1"/>
          </p:cNvPicPr>
          <p:nvPr/>
        </p:nvPicPr>
        <p:blipFill>
          <a:blip r:embed="rId2"/>
          <a:stretch>
            <a:fillRect/>
          </a:stretch>
        </p:blipFill>
        <p:spPr>
          <a:xfrm>
            <a:off x="764866" y="0"/>
            <a:ext cx="8161152" cy="6858000"/>
          </a:xfrm>
          <a:prstGeom prst="rect">
            <a:avLst/>
          </a:prstGeom>
        </p:spPr>
      </p:pic>
    </p:spTree>
    <p:extLst>
      <p:ext uri="{BB962C8B-B14F-4D97-AF65-F5344CB8AC3E}">
        <p14:creationId xmlns:p14="http://schemas.microsoft.com/office/powerpoint/2010/main" val="4005523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BD11-FAC4-B560-026B-F29C6E12115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C4C613B-618D-5726-9E30-14BD70ECF8E1}"/>
              </a:ext>
            </a:extLst>
          </p:cNvPr>
          <p:cNvSpPr>
            <a:spLocks noGrp="1"/>
          </p:cNvSpPr>
          <p:nvPr>
            <p:ph idx="1"/>
          </p:nvPr>
        </p:nvSpPr>
        <p:spPr>
          <a:xfrm>
            <a:off x="286905" y="1749072"/>
            <a:ext cx="7886700" cy="3600000"/>
          </a:xfrm>
        </p:spPr>
        <p:txBody>
          <a:bodyPr>
            <a:normAutofit lnSpcReduction="10000"/>
          </a:bodyPr>
          <a:lstStyle/>
          <a:p>
            <a:pPr marL="0" indent="0">
              <a:buNone/>
            </a:pPr>
            <a:r>
              <a:rPr lang="de-DE" sz="3000" b="1" dirty="0"/>
              <a:t>Klangbeispiel:</a:t>
            </a:r>
          </a:p>
          <a:p>
            <a:pPr marL="0" indent="0">
              <a:buNone/>
            </a:pPr>
            <a:endParaRPr lang="de-DE" sz="2400" dirty="0"/>
          </a:p>
          <a:p>
            <a:pPr algn="just">
              <a:lnSpc>
                <a:spcPts val="3000"/>
              </a:lnSpc>
              <a:spcBef>
                <a:spcPts val="0"/>
              </a:spcBef>
              <a:buNone/>
            </a:pPr>
            <a:r>
              <a:rPr lang="en-US" sz="2400" dirty="0">
                <a:effectLst/>
                <a:ea typeface="Times New Roman" panose="02020603050405020304" pitchFamily="18" charset="0"/>
              </a:rPr>
              <a:t>Anthony </a:t>
            </a:r>
            <a:r>
              <a:rPr lang="en-US" sz="2400" dirty="0" err="1">
                <a:effectLst/>
                <a:ea typeface="Times New Roman" panose="02020603050405020304" pitchFamily="18" charset="0"/>
              </a:rPr>
              <a:t>Holborne</a:t>
            </a:r>
            <a:endParaRPr lang="en-US" sz="2400" dirty="0">
              <a:effectLst/>
              <a:ea typeface="Times New Roman" panose="02020603050405020304" pitchFamily="18" charset="0"/>
            </a:endParaRPr>
          </a:p>
          <a:p>
            <a:pPr algn="just">
              <a:lnSpc>
                <a:spcPts val="3000"/>
              </a:lnSpc>
              <a:spcBef>
                <a:spcPts val="0"/>
              </a:spcBef>
              <a:buNone/>
            </a:pPr>
            <a:r>
              <a:rPr lang="en-US" sz="2400" dirty="0">
                <a:effectLst/>
                <a:ea typeface="Times New Roman" panose="02020603050405020304" pitchFamily="18" charset="0"/>
              </a:rPr>
              <a:t>(1545-1602)</a:t>
            </a:r>
          </a:p>
          <a:p>
            <a:pPr algn="just">
              <a:lnSpc>
                <a:spcPts val="3000"/>
              </a:lnSpc>
              <a:spcBef>
                <a:spcPts val="0"/>
              </a:spcBef>
              <a:buNone/>
            </a:pPr>
            <a:r>
              <a:rPr lang="en-US" sz="2400" i="1" dirty="0">
                <a:effectLst/>
                <a:ea typeface="Times New Roman" panose="02020603050405020304" pitchFamily="18" charset="0"/>
              </a:rPr>
              <a:t>The Fruit of Love</a:t>
            </a:r>
          </a:p>
          <a:p>
            <a:pPr algn="just">
              <a:lnSpc>
                <a:spcPts val="3000"/>
              </a:lnSpc>
              <a:spcBef>
                <a:spcPts val="0"/>
              </a:spcBef>
              <a:buNone/>
            </a:pPr>
            <a:r>
              <a:rPr lang="en-US" sz="2400" dirty="0">
                <a:effectLst/>
                <a:ea typeface="Times New Roman" panose="02020603050405020304" pitchFamily="18" charset="0"/>
              </a:rPr>
              <a:t>Almain à 5</a:t>
            </a:r>
          </a:p>
          <a:p>
            <a:pPr algn="just">
              <a:lnSpc>
                <a:spcPts val="3000"/>
              </a:lnSpc>
              <a:spcBef>
                <a:spcPts val="0"/>
              </a:spcBef>
              <a:buNone/>
            </a:pPr>
            <a:endParaRPr lang="en-US" sz="2400" dirty="0">
              <a:ea typeface="Times New Roman" panose="02020603050405020304" pitchFamily="18" charset="0"/>
            </a:endParaRPr>
          </a:p>
          <a:p>
            <a:pPr algn="just">
              <a:lnSpc>
                <a:spcPts val="3000"/>
              </a:lnSpc>
              <a:spcBef>
                <a:spcPts val="0"/>
              </a:spcBef>
              <a:buNone/>
            </a:pPr>
            <a:r>
              <a:rPr lang="en-US" sz="2400" dirty="0">
                <a:ea typeface="Times New Roman" panose="02020603050405020304" pitchFamily="18" charset="0"/>
              </a:rPr>
              <a:t>Capella de la Torre</a:t>
            </a:r>
          </a:p>
          <a:p>
            <a:pPr algn="just">
              <a:lnSpc>
                <a:spcPts val="3000"/>
              </a:lnSpc>
              <a:spcBef>
                <a:spcPts val="0"/>
              </a:spcBef>
              <a:buNone/>
            </a:pPr>
            <a:r>
              <a:rPr lang="en-US" sz="2400" dirty="0" err="1">
                <a:effectLst/>
                <a:ea typeface="Times New Roman" panose="02020603050405020304" pitchFamily="18" charset="0"/>
              </a:rPr>
              <a:t>Ltg</a:t>
            </a:r>
            <a:r>
              <a:rPr lang="en-US" sz="2400" dirty="0">
                <a:effectLst/>
                <a:ea typeface="Times New Roman" panose="02020603050405020304" pitchFamily="18" charset="0"/>
              </a:rPr>
              <a:t>. Katharina </a:t>
            </a:r>
            <a:r>
              <a:rPr lang="en-US" sz="2400" dirty="0" err="1">
                <a:effectLst/>
                <a:ea typeface="Times New Roman" panose="02020603050405020304" pitchFamily="18" charset="0"/>
              </a:rPr>
              <a:t>Bäumel</a:t>
            </a:r>
            <a:endParaRPr lang="de-DE" sz="2400" dirty="0"/>
          </a:p>
        </p:txBody>
      </p:sp>
      <p:pic>
        <p:nvPicPr>
          <p:cNvPr id="4" name="Grafik 3">
            <a:extLst>
              <a:ext uri="{FF2B5EF4-FFF2-40B4-BE49-F238E27FC236}">
                <a16:creationId xmlns:a16="http://schemas.microsoft.com/office/drawing/2014/main" id="{3C7C700F-7F1C-2507-62AB-CDED56E9AE43}"/>
              </a:ext>
            </a:extLst>
          </p:cNvPr>
          <p:cNvPicPr>
            <a:picLocks noChangeAspect="1"/>
          </p:cNvPicPr>
          <p:nvPr/>
        </p:nvPicPr>
        <p:blipFill>
          <a:blip r:embed="rId2"/>
          <a:stretch>
            <a:fillRect/>
          </a:stretch>
        </p:blipFill>
        <p:spPr>
          <a:xfrm>
            <a:off x="3367943" y="-64655"/>
            <a:ext cx="5776057" cy="7560000"/>
          </a:xfrm>
          <a:prstGeom prst="rect">
            <a:avLst/>
          </a:prstGeom>
        </p:spPr>
      </p:pic>
    </p:spTree>
    <p:extLst>
      <p:ext uri="{BB962C8B-B14F-4D97-AF65-F5344CB8AC3E}">
        <p14:creationId xmlns:p14="http://schemas.microsoft.com/office/powerpoint/2010/main" val="29716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74BB3-DA5C-7870-F4D9-5DED0AE41A77}"/>
              </a:ext>
            </a:extLst>
          </p:cNvPr>
          <p:cNvSpPr>
            <a:spLocks noGrp="1"/>
          </p:cNvSpPr>
          <p:nvPr>
            <p:ph type="title"/>
          </p:nvPr>
        </p:nvSpPr>
        <p:spPr/>
        <p:txBody>
          <a:bodyPr/>
          <a:lstStyle/>
          <a:p>
            <a:endParaRPr lang="de-DE" dirty="0"/>
          </a:p>
        </p:txBody>
      </p:sp>
      <p:pic>
        <p:nvPicPr>
          <p:cNvPr id="5" name="Grafik 4">
            <a:extLst>
              <a:ext uri="{FF2B5EF4-FFF2-40B4-BE49-F238E27FC236}">
                <a16:creationId xmlns:a16="http://schemas.microsoft.com/office/drawing/2014/main" id="{EC617D73-4CBD-FA10-E94D-D1A97D3A7B0F}"/>
              </a:ext>
            </a:extLst>
          </p:cNvPr>
          <p:cNvPicPr>
            <a:picLocks noChangeAspect="1"/>
          </p:cNvPicPr>
          <p:nvPr/>
        </p:nvPicPr>
        <p:blipFill>
          <a:blip r:embed="rId2"/>
          <a:stretch>
            <a:fillRect/>
          </a:stretch>
        </p:blipFill>
        <p:spPr>
          <a:xfrm>
            <a:off x="3491508" y="0"/>
            <a:ext cx="5652492" cy="6858000"/>
          </a:xfrm>
          <a:prstGeom prst="rect">
            <a:avLst/>
          </a:prstGeom>
        </p:spPr>
      </p:pic>
      <p:sp>
        <p:nvSpPr>
          <p:cNvPr id="6" name="Inhaltsplatzhalter 5">
            <a:extLst>
              <a:ext uri="{FF2B5EF4-FFF2-40B4-BE49-F238E27FC236}">
                <a16:creationId xmlns:a16="http://schemas.microsoft.com/office/drawing/2014/main" id="{3E062CF3-C04F-E9DC-603E-FF8FD54B0067}"/>
              </a:ext>
            </a:extLst>
          </p:cNvPr>
          <p:cNvSpPr>
            <a:spLocks noGrp="1"/>
          </p:cNvSpPr>
          <p:nvPr>
            <p:ph idx="1"/>
          </p:nvPr>
        </p:nvSpPr>
        <p:spPr/>
        <p:txBody>
          <a:bodyPr>
            <a:normAutofit/>
          </a:bodyPr>
          <a:lstStyle/>
          <a:p>
            <a:pPr marL="0" indent="0">
              <a:buNone/>
            </a:pPr>
            <a:r>
              <a:rPr lang="de-DE" sz="3000" b="1" dirty="0"/>
              <a:t>Elizabeth I.</a:t>
            </a:r>
          </a:p>
          <a:p>
            <a:pPr marL="0" indent="0">
              <a:buNone/>
            </a:pPr>
            <a:r>
              <a:rPr lang="de-DE" sz="3000" b="1" dirty="0"/>
              <a:t>1533-1603</a:t>
            </a:r>
          </a:p>
        </p:txBody>
      </p:sp>
    </p:spTree>
    <p:extLst>
      <p:ext uri="{BB962C8B-B14F-4D97-AF65-F5344CB8AC3E}">
        <p14:creationId xmlns:p14="http://schemas.microsoft.com/office/powerpoint/2010/main" val="970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830870-31AB-3CE5-28E4-3155B1204CAA}"/>
              </a:ext>
            </a:extLst>
          </p:cNvPr>
          <p:cNvSpPr>
            <a:spLocks noGrp="1"/>
          </p:cNvSpPr>
          <p:nvPr>
            <p:ph type="title"/>
          </p:nvPr>
        </p:nvSpPr>
        <p:spPr>
          <a:xfrm>
            <a:off x="764866" y="647226"/>
            <a:ext cx="7886700" cy="1042042"/>
          </a:xfrm>
        </p:spPr>
        <p:txBody>
          <a:bodyPr>
            <a:normAutofit/>
          </a:bodyPr>
          <a:lstStyle/>
          <a:p>
            <a:pPr algn="ctr"/>
            <a:r>
              <a:rPr lang="de-DE" sz="3000" b="1" dirty="0"/>
              <a:t>Heinrich VIII. und Katharina von Aragon</a:t>
            </a:r>
          </a:p>
        </p:txBody>
      </p:sp>
      <p:sp>
        <p:nvSpPr>
          <p:cNvPr id="3" name="Inhaltsplatzhalter 2">
            <a:extLst>
              <a:ext uri="{FF2B5EF4-FFF2-40B4-BE49-F238E27FC236}">
                <a16:creationId xmlns:a16="http://schemas.microsoft.com/office/drawing/2014/main" id="{477222A6-6D3D-EEC7-89A7-6C1FFF83218A}"/>
              </a:ext>
            </a:extLst>
          </p:cNvPr>
          <p:cNvSpPr>
            <a:spLocks noGrp="1"/>
          </p:cNvSpPr>
          <p:nvPr>
            <p:ph idx="1"/>
          </p:nvPr>
        </p:nvSpPr>
        <p:spPr/>
        <p:txBody>
          <a:bodyPr>
            <a:normAutofit lnSpcReduction="10000"/>
          </a:bodyPr>
          <a:lstStyle/>
          <a:p>
            <a:pPr marL="0" indent="0">
              <a:buNone/>
            </a:pPr>
            <a:endParaRPr lang="de-DE" sz="2000" b="0" i="0" dirty="0">
              <a:solidFill>
                <a:srgbClr val="111111"/>
              </a:solidFill>
              <a:effectLst/>
              <a:latin typeface="+mn-lt"/>
            </a:endParaRPr>
          </a:p>
          <a:p>
            <a:pPr marL="0" indent="0">
              <a:buNone/>
            </a:pPr>
            <a:endParaRPr lang="de-DE" sz="2000" dirty="0">
              <a:solidFill>
                <a:srgbClr val="111111"/>
              </a:solidFill>
            </a:endParaRPr>
          </a:p>
          <a:p>
            <a:pPr marL="0" indent="0">
              <a:buNone/>
            </a:pPr>
            <a:endParaRPr lang="de-DE" sz="2000" b="0" i="0" dirty="0">
              <a:solidFill>
                <a:srgbClr val="111111"/>
              </a:solidFill>
              <a:effectLst/>
              <a:latin typeface="+mn-lt"/>
            </a:endParaRPr>
          </a:p>
          <a:p>
            <a:pPr marL="0" indent="0">
              <a:buNone/>
            </a:pPr>
            <a:endParaRPr lang="de-DE" sz="2000" dirty="0">
              <a:solidFill>
                <a:srgbClr val="111111"/>
              </a:solidFill>
            </a:endParaRPr>
          </a:p>
          <a:p>
            <a:pPr marL="0" indent="0">
              <a:buNone/>
            </a:pPr>
            <a:endParaRPr lang="de-DE" sz="2000" b="0" i="0" dirty="0">
              <a:solidFill>
                <a:srgbClr val="111111"/>
              </a:solidFill>
              <a:effectLst/>
              <a:latin typeface="+mn-lt"/>
            </a:endParaRPr>
          </a:p>
          <a:p>
            <a:pPr marL="0" indent="0">
              <a:lnSpc>
                <a:spcPts val="1800"/>
              </a:lnSpc>
              <a:buNone/>
            </a:pPr>
            <a:endParaRPr lang="de-DE" sz="1800" b="0" i="0" dirty="0">
              <a:solidFill>
                <a:srgbClr val="111111"/>
              </a:solidFill>
              <a:effectLst/>
              <a:latin typeface="+mn-lt"/>
            </a:endParaRPr>
          </a:p>
          <a:p>
            <a:pPr marL="0" indent="0">
              <a:lnSpc>
                <a:spcPts val="1800"/>
              </a:lnSpc>
              <a:buNone/>
            </a:pPr>
            <a:endParaRPr lang="de-DE" sz="1800" b="0" i="0" dirty="0">
              <a:solidFill>
                <a:srgbClr val="111111"/>
              </a:solidFill>
              <a:effectLst/>
              <a:latin typeface="+mn-lt"/>
            </a:endParaRPr>
          </a:p>
          <a:p>
            <a:pPr marL="0" indent="0">
              <a:lnSpc>
                <a:spcPts val="1800"/>
              </a:lnSpc>
              <a:buNone/>
            </a:pPr>
            <a:r>
              <a:rPr lang="de-DE" sz="1800" b="0" i="0" dirty="0">
                <a:solidFill>
                  <a:srgbClr val="111111"/>
                </a:solidFill>
                <a:effectLst/>
                <a:latin typeface="+mn-lt"/>
              </a:rPr>
              <a:t>Da beide keinen männlichen Nachkommen hatten, wollte Heinrich, der bereits eine Affäre mit Anne Boleyn hatte, die Ehe auflösen lassen. Papst Clemens VII. lehnte ab. Erst 1533 lenkte der englische Klerus ein. Die Ehe wurde für ungültig erklärt. Katharina von Aragón musste den Hof verlassen und starb drei Jahre später an einer Krebserkrankung.</a:t>
            </a:r>
            <a:endParaRPr lang="de-DE" sz="1800" dirty="0"/>
          </a:p>
        </p:txBody>
      </p:sp>
      <p:pic>
        <p:nvPicPr>
          <p:cNvPr id="4" name="Grafik 3">
            <a:extLst>
              <a:ext uri="{FF2B5EF4-FFF2-40B4-BE49-F238E27FC236}">
                <a16:creationId xmlns:a16="http://schemas.microsoft.com/office/drawing/2014/main" id="{12CE8D17-201C-9046-1963-5B2F599D59D2}"/>
              </a:ext>
            </a:extLst>
          </p:cNvPr>
          <p:cNvPicPr>
            <a:picLocks noChangeAspect="1"/>
          </p:cNvPicPr>
          <p:nvPr/>
        </p:nvPicPr>
        <p:blipFill>
          <a:blip r:embed="rId2"/>
          <a:stretch>
            <a:fillRect/>
          </a:stretch>
        </p:blipFill>
        <p:spPr>
          <a:xfrm>
            <a:off x="2279199" y="1495305"/>
            <a:ext cx="4858033" cy="3600000"/>
          </a:xfrm>
          <a:prstGeom prst="rect">
            <a:avLst/>
          </a:prstGeom>
        </p:spPr>
      </p:pic>
    </p:spTree>
    <p:extLst>
      <p:ext uri="{BB962C8B-B14F-4D97-AF65-F5344CB8AC3E}">
        <p14:creationId xmlns:p14="http://schemas.microsoft.com/office/powerpoint/2010/main" val="1505234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F3F6A-7F6F-EAC9-8787-092601F3D0CF}"/>
              </a:ext>
            </a:extLst>
          </p:cNvPr>
          <p:cNvSpPr>
            <a:spLocks noGrp="1"/>
          </p:cNvSpPr>
          <p:nvPr>
            <p:ph type="title"/>
          </p:nvPr>
        </p:nvSpPr>
        <p:spPr>
          <a:xfrm>
            <a:off x="765174" y="775958"/>
            <a:ext cx="7886700" cy="1042042"/>
          </a:xfrm>
        </p:spPr>
        <p:txBody>
          <a:bodyPr>
            <a:normAutofit/>
          </a:bodyPr>
          <a:lstStyle/>
          <a:p>
            <a:pPr algn="ctr"/>
            <a:r>
              <a:rPr lang="de-DE" sz="3000" b="1" dirty="0"/>
              <a:t>Heinrich VIII. mit Edward VI. und Mary I.</a:t>
            </a:r>
          </a:p>
        </p:txBody>
      </p:sp>
      <p:pic>
        <p:nvPicPr>
          <p:cNvPr id="4" name="Inhaltsplatzhalter 3">
            <a:extLst>
              <a:ext uri="{FF2B5EF4-FFF2-40B4-BE49-F238E27FC236}">
                <a16:creationId xmlns:a16="http://schemas.microsoft.com/office/drawing/2014/main" id="{718B883F-7592-9749-0753-71EE8B81BE70}"/>
              </a:ext>
            </a:extLst>
          </p:cNvPr>
          <p:cNvPicPr>
            <a:picLocks noGrp="1" noChangeAspect="1"/>
          </p:cNvPicPr>
          <p:nvPr>
            <p:ph idx="1"/>
          </p:nvPr>
        </p:nvPicPr>
        <p:blipFill>
          <a:blip r:embed="rId2"/>
          <a:stretch>
            <a:fillRect/>
          </a:stretch>
        </p:blipFill>
        <p:spPr>
          <a:xfrm>
            <a:off x="818827" y="1818000"/>
            <a:ext cx="7559999" cy="5040000"/>
          </a:xfrm>
          <a:prstGeom prst="rect">
            <a:avLst/>
          </a:prstGeom>
        </p:spPr>
      </p:pic>
    </p:spTree>
    <p:extLst>
      <p:ext uri="{BB962C8B-B14F-4D97-AF65-F5344CB8AC3E}">
        <p14:creationId xmlns:p14="http://schemas.microsoft.com/office/powerpoint/2010/main" val="1379843517"/>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318</Words>
  <Application>Microsoft Office PowerPoint</Application>
  <PresentationFormat>Bildschirmpräsentation (4:3)</PresentationFormat>
  <Paragraphs>58</Paragraphs>
  <Slides>18</Slides>
  <Notes>0</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18</vt:i4>
      </vt:variant>
    </vt:vector>
  </HeadingPairs>
  <TitlesOfParts>
    <vt:vector size="30" baseType="lpstr">
      <vt:lpstr>Amazon Ember</vt:lpstr>
      <vt:lpstr>Arial</vt:lpstr>
      <vt:lpstr>Brandon Grotesque Bold</vt:lpstr>
      <vt:lpstr>Brandon Grotesque Medium</vt:lpstr>
      <vt:lpstr>Brandon Grotesque Regular</vt:lpstr>
      <vt:lpstr>Calibri</vt:lpstr>
      <vt:lpstr>Calibri Light</vt:lpstr>
      <vt:lpstr>Times New Roman</vt:lpstr>
      <vt:lpstr>Benutzerdefiniertes Design</vt:lpstr>
      <vt:lpstr>3_Benutzerdefiniertes Design</vt:lpstr>
      <vt:lpstr>1_Benutzerdefiniertes Design</vt:lpstr>
      <vt:lpstr>2_Benutzerdefiniertes Design</vt:lpstr>
      <vt:lpstr>PowerPoint-Präsentation</vt:lpstr>
      <vt:lpstr>Gattungen und Genres englischer Vokal- und Instrumentalmusik der elisabethanischen Zeit</vt:lpstr>
      <vt:lpstr>PowerPoint-Präsentation</vt:lpstr>
      <vt:lpstr>My Ladye Nevells Booke MS British Library MS Mus. 1591</vt:lpstr>
      <vt:lpstr>PowerPoint-Präsentation</vt:lpstr>
      <vt:lpstr>PowerPoint-Präsentation</vt:lpstr>
      <vt:lpstr>PowerPoint-Präsentation</vt:lpstr>
      <vt:lpstr>Heinrich VIII. und Katharina von Aragon</vt:lpstr>
      <vt:lpstr>Heinrich VIII. mit Edward VI. und Mary I.</vt:lpstr>
      <vt:lpstr>Katherine Ashley</vt:lpstr>
      <vt:lpstr>PowerPoint-Präsentation</vt:lpstr>
      <vt:lpstr>Maria Stuart (1542-1587)</vt:lpstr>
      <vt:lpstr>Sir Francis Walsingham (1532-1590)</vt:lpstr>
      <vt:lpstr>Robert Devereux, Earl of Essex (1565-1601)  und Eilzabeth I.</vt:lpstr>
      <vt:lpstr>Literatur zur Elizabeth I.</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julius kasper</cp:lastModifiedBy>
  <cp:revision>29</cp:revision>
  <dcterms:created xsi:type="dcterms:W3CDTF">2024-10-17T15:33:41Z</dcterms:created>
  <dcterms:modified xsi:type="dcterms:W3CDTF">2025-04-07T16:47:09Z</dcterms:modified>
</cp:coreProperties>
</file>