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668" r:id="rId3"/>
    <p:sldMasterId id="2147483680" r:id="rId4"/>
  </p:sldMasterIdLst>
  <p:notesMasterIdLst>
    <p:notesMasterId r:id="rId24"/>
  </p:notesMasterIdLst>
  <p:sldIdLst>
    <p:sldId id="260" r:id="rId5"/>
    <p:sldId id="352" r:id="rId6"/>
    <p:sldId id="398" r:id="rId7"/>
    <p:sldId id="410" r:id="rId8"/>
    <p:sldId id="411" r:id="rId9"/>
    <p:sldId id="401" r:id="rId10"/>
    <p:sldId id="390" r:id="rId11"/>
    <p:sldId id="412" r:id="rId12"/>
    <p:sldId id="405" r:id="rId13"/>
    <p:sldId id="413" r:id="rId14"/>
    <p:sldId id="389" r:id="rId15"/>
    <p:sldId id="414" r:id="rId16"/>
    <p:sldId id="400" r:id="rId17"/>
    <p:sldId id="365" r:id="rId18"/>
    <p:sldId id="415" r:id="rId19"/>
    <p:sldId id="409" r:id="rId20"/>
    <p:sldId id="399" r:id="rId21"/>
    <p:sldId id="418" r:id="rId22"/>
    <p:sldId id="417" r:id="rId2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37F8469-3CBA-4387-B8CB-5D9337A3FFA8}">
          <p14:sldIdLst>
            <p14:sldId id="260"/>
            <p14:sldId id="352"/>
            <p14:sldId id="398"/>
            <p14:sldId id="410"/>
            <p14:sldId id="411"/>
            <p14:sldId id="401"/>
            <p14:sldId id="390"/>
            <p14:sldId id="412"/>
            <p14:sldId id="405"/>
            <p14:sldId id="413"/>
            <p14:sldId id="389"/>
            <p14:sldId id="414"/>
            <p14:sldId id="400"/>
            <p14:sldId id="365"/>
            <p14:sldId id="415"/>
            <p14:sldId id="409"/>
            <p14:sldId id="399"/>
            <p14:sldId id="418"/>
            <p14:sldId id="417"/>
          </p14:sldIdLst>
        </p14:section>
        <p14:section name="Abschnitt ohne Titel" id="{C464A0A4-E9EC-438F-B5E0-9D92C98D0D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 autoAdjust="0"/>
  </p:normalViewPr>
  <p:slideViewPr>
    <p:cSldViewPr snapToGrid="0" showGuides="1">
      <p:cViewPr varScale="1">
        <p:scale>
          <a:sx n="127" d="100"/>
          <a:sy n="127" d="100"/>
        </p:scale>
        <p:origin x="144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A78D-4AC1-4C46-AE72-B463F17DFBC8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1E945-E43B-4758-A495-730E19C3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91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921" y="2199179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9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4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02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5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5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78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90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134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136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98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T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99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50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45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036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8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88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51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99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35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55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3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8345" y="135327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8345" y="386065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846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38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391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961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720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74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40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325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76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41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74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06.04.2025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286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039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706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68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866" y="1404851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4866" y="2595031"/>
            <a:ext cx="7886700" cy="39073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4272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94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6539" y="1349433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8653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2988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7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489" y="126876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3928" y="1438162"/>
            <a:ext cx="4629150" cy="48856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8109" y="3038361"/>
            <a:ext cx="2949178" cy="32795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89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fM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06.04.2025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89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64866" y="1090815"/>
            <a:ext cx="7886700" cy="1042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4866" y="2234813"/>
            <a:ext cx="7886700" cy="403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4867" y="6298163"/>
            <a:ext cx="1647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23ED-132E-4A90-B07F-53CD0D783D2B}" type="datetime1">
              <a:rPr lang="de-DE" smtClean="0"/>
              <a:t>06.04.2025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671852" y="6298163"/>
            <a:ext cx="29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1"/>
          <a:srcRect l="4941"/>
          <a:stretch/>
        </p:blipFill>
        <p:spPr>
          <a:xfrm>
            <a:off x="0" y="1"/>
            <a:ext cx="8285018" cy="977412"/>
          </a:xfrm>
          <a:prstGeom prst="rect">
            <a:avLst/>
          </a:prstGeom>
          <a:gradFill>
            <a:gsLst>
              <a:gs pos="0">
                <a:srgbClr val="A12848"/>
              </a:gs>
              <a:gs pos="33000">
                <a:srgbClr val="B5313C"/>
              </a:gs>
              <a:gs pos="83000">
                <a:srgbClr val="C43632"/>
              </a:gs>
              <a:gs pos="100000">
                <a:srgbClr val="D33C2C"/>
              </a:gs>
            </a:gsLst>
            <a:lin ang="5400000" scaled="1"/>
          </a:gradFill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95" y="74816"/>
            <a:ext cx="1116676" cy="11166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98" y="5789196"/>
            <a:ext cx="422215" cy="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  <p:sldLayoutId id="2147483664" r:id="rId5"/>
    <p:sldLayoutId id="2147483665" r:id="rId6"/>
    <p:sldLayoutId id="2147483666" r:id="rId7"/>
    <p:sldLayoutId id="2147483667" r:id="rId8"/>
    <p:sldLayoutId id="2147483693" r:id="rId9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3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36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9451" r="-145" b="34891"/>
          <a:stretch/>
        </p:blipFill>
        <p:spPr>
          <a:xfrm>
            <a:off x="0" y="0"/>
            <a:ext cx="6909818" cy="408611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 rot="21300000">
            <a:off x="329984" y="4664175"/>
            <a:ext cx="9297907" cy="553998"/>
          </a:xfrm>
          <a:custGeom>
            <a:avLst/>
            <a:gdLst>
              <a:gd name="connsiteX0" fmla="*/ 0 w 7704856"/>
              <a:gd name="connsiteY0" fmla="*/ 0 h 369332"/>
              <a:gd name="connsiteX1" fmla="*/ 7704856 w 7704856"/>
              <a:gd name="connsiteY1" fmla="*/ 0 h 369332"/>
              <a:gd name="connsiteX2" fmla="*/ 7704856 w 7704856"/>
              <a:gd name="connsiteY2" fmla="*/ 369332 h 369332"/>
              <a:gd name="connsiteX3" fmla="*/ 0 w 7704856"/>
              <a:gd name="connsiteY3" fmla="*/ 369332 h 369332"/>
              <a:gd name="connsiteX4" fmla="*/ 0 w 7704856"/>
              <a:gd name="connsiteY4" fmla="*/ 0 h 369332"/>
              <a:gd name="connsiteX0" fmla="*/ 0 w 7704856"/>
              <a:gd name="connsiteY0" fmla="*/ 0 h 796052"/>
              <a:gd name="connsiteX1" fmla="*/ 7704856 w 7704856"/>
              <a:gd name="connsiteY1" fmla="*/ 0 h 796052"/>
              <a:gd name="connsiteX2" fmla="*/ 7704856 w 7704856"/>
              <a:gd name="connsiteY2" fmla="*/ 369332 h 796052"/>
              <a:gd name="connsiteX3" fmla="*/ 132080 w 7704856"/>
              <a:gd name="connsiteY3" fmla="*/ 796052 h 796052"/>
              <a:gd name="connsiteX4" fmla="*/ 0 w 7704856"/>
              <a:gd name="connsiteY4" fmla="*/ 0 h 796052"/>
              <a:gd name="connsiteX0" fmla="*/ 0 w 7603256"/>
              <a:gd name="connsiteY0" fmla="*/ 365760 h 796052"/>
              <a:gd name="connsiteX1" fmla="*/ 7603256 w 7603256"/>
              <a:gd name="connsiteY1" fmla="*/ 0 h 796052"/>
              <a:gd name="connsiteX2" fmla="*/ 7603256 w 7603256"/>
              <a:gd name="connsiteY2" fmla="*/ 369332 h 796052"/>
              <a:gd name="connsiteX3" fmla="*/ 30480 w 7603256"/>
              <a:gd name="connsiteY3" fmla="*/ 796052 h 796052"/>
              <a:gd name="connsiteX4" fmla="*/ 0 w 7603256"/>
              <a:gd name="connsiteY4" fmla="*/ 365760 h 796052"/>
              <a:gd name="connsiteX0" fmla="*/ 0 w 7603256"/>
              <a:gd name="connsiteY0" fmla="*/ 934720 h 1365012"/>
              <a:gd name="connsiteX1" fmla="*/ 7471176 w 7603256"/>
              <a:gd name="connsiteY1" fmla="*/ 0 h 1365012"/>
              <a:gd name="connsiteX2" fmla="*/ 7603256 w 7603256"/>
              <a:gd name="connsiteY2" fmla="*/ 938292 h 1365012"/>
              <a:gd name="connsiteX3" fmla="*/ 30480 w 7603256"/>
              <a:gd name="connsiteY3" fmla="*/ 1365012 h 1365012"/>
              <a:gd name="connsiteX4" fmla="*/ 0 w 7603256"/>
              <a:gd name="connsiteY4" fmla="*/ 934720 h 136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256" h="1365012">
                <a:moveTo>
                  <a:pt x="0" y="934720"/>
                </a:moveTo>
                <a:lnTo>
                  <a:pt x="7471176" y="0"/>
                </a:lnTo>
                <a:lnTo>
                  <a:pt x="7603256" y="938292"/>
                </a:lnTo>
                <a:lnTo>
                  <a:pt x="30480" y="1365012"/>
                </a:lnTo>
                <a:lnTo>
                  <a:pt x="0" y="93472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Medium" panose="020B0603020203060202" pitchFamily="34" charset="0"/>
                <a:ea typeface="+mn-ea"/>
                <a:cs typeface="+mn-cs"/>
              </a:rPr>
              <a:t>HIER IST PLTZ FÜR TITEL ODER BEGRÜSSUNG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03" y="347346"/>
            <a:ext cx="1440167" cy="144016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21088414">
            <a:off x="5583128" y="3817763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Bold" panose="020B0803020203060202" pitchFamily="34" charset="0"/>
                <a:ea typeface="+mn-ea"/>
                <a:cs typeface="+mn-cs"/>
              </a:rPr>
              <a:t>Titel Fett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127"/>
            <a:ext cx="9144000" cy="4276279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 rot="21000000">
            <a:off x="489532" y="3397733"/>
            <a:ext cx="648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000" dirty="0">
              <a:solidFill>
                <a:prstClr val="white"/>
              </a:solidFill>
              <a:latin typeface="Brandon Grotesque Bold" panose="020B0803020203060202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000" dirty="0">
                <a:solidFill>
                  <a:prstClr val="white"/>
                </a:solidFill>
                <a:latin typeface="Brandon Grotesque Bold" panose="020B0803020203060202" pitchFamily="34" charset="0"/>
              </a:rPr>
              <a:t>27.01.2025: Reformation</a:t>
            </a:r>
          </a:p>
        </p:txBody>
      </p:sp>
    </p:spTree>
    <p:extLst>
      <p:ext uri="{BB962C8B-B14F-4D97-AF65-F5344CB8AC3E}">
        <p14:creationId xmlns:p14="http://schemas.microsoft.com/office/powerpoint/2010/main" val="3983142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DDD893-4BE0-4171-7B53-C4A613ACB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84" y="1629000"/>
            <a:ext cx="7886700" cy="3600000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/>
              <a:t>Klangbeispiele: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/>
              <a:t>Verleih uns Frieden </a:t>
            </a:r>
          </a:p>
          <a:p>
            <a:pPr marL="0" indent="0">
              <a:buNone/>
            </a:pPr>
            <a:r>
              <a:rPr lang="de-DE" sz="2400" dirty="0" err="1"/>
              <a:t>gnädiglich</a:t>
            </a:r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/>
              <a:t>Ein feste Burg ist </a:t>
            </a:r>
          </a:p>
          <a:p>
            <a:pPr marL="0" indent="0">
              <a:buNone/>
            </a:pPr>
            <a:r>
              <a:rPr lang="de-DE" sz="2400" dirty="0"/>
              <a:t>unser Gott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255872C-5100-A615-7938-951A24A9E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303" y="184727"/>
            <a:ext cx="6260440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1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EE595-5B00-E85D-9CB6-ADB9B277B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56FD0-67A3-428C-6F06-ABC35EB6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1063106"/>
            <a:ext cx="7886700" cy="1042042"/>
          </a:xfrm>
        </p:spPr>
        <p:txBody>
          <a:bodyPr>
            <a:normAutofit/>
          </a:bodyPr>
          <a:lstStyle/>
          <a:p>
            <a:pPr algn="ctr"/>
            <a:endParaRPr lang="de-DE" sz="34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35D96F9-D8D2-29FA-403D-2B17C58DA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de-DE" sz="30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3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Achtliederbuch 1524</a:t>
            </a: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4A390EE-4911-2EE1-F7BB-28C26F1A2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336" y="0"/>
            <a:ext cx="4693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99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D22CA-5019-0A68-F7C6-422067E7B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0814DE-8424-0D76-2288-0020126D5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1" y="1416564"/>
            <a:ext cx="7886700" cy="3600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400" b="1" dirty="0"/>
              <a:t>Klangbeispiele: </a:t>
            </a:r>
            <a:r>
              <a:rPr lang="de-DE" sz="2400" b="1" i="1" dirty="0"/>
              <a:t>Mit Fried und Freud fahr ich dahin 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/>
              <a:t>Choral unisono </a:t>
            </a:r>
          </a:p>
          <a:p>
            <a:pPr marL="0" indent="0">
              <a:buNone/>
            </a:pPr>
            <a:r>
              <a:rPr lang="de-DE" sz="2400" dirty="0"/>
              <a:t>von Martin Luther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/>
              <a:t>Vierstimmiger Satz </a:t>
            </a:r>
          </a:p>
          <a:p>
            <a:pPr marL="0" indent="0">
              <a:buNone/>
            </a:pPr>
            <a:r>
              <a:rPr lang="de-DE" sz="2400" dirty="0"/>
              <a:t>von Johann Walter</a:t>
            </a:r>
          </a:p>
          <a:p>
            <a:pPr marL="0" indent="0">
              <a:buNone/>
            </a:pPr>
            <a:r>
              <a:rPr lang="de-DE" sz="2400" dirty="0"/>
              <a:t>aus </a:t>
            </a:r>
            <a:r>
              <a:rPr lang="de-DE" sz="2400" i="1" dirty="0" err="1"/>
              <a:t>Geystliche</a:t>
            </a:r>
            <a:endParaRPr lang="de-DE" sz="2400" i="1" dirty="0"/>
          </a:p>
          <a:p>
            <a:pPr marL="0" indent="0">
              <a:buNone/>
            </a:pPr>
            <a:r>
              <a:rPr lang="de-DE" sz="2400" i="1" dirty="0" err="1"/>
              <a:t>gesangk</a:t>
            </a:r>
            <a:r>
              <a:rPr lang="de-DE" sz="2400" i="1" dirty="0"/>
              <a:t> </a:t>
            </a:r>
            <a:r>
              <a:rPr lang="de-DE" sz="2400" i="1" dirty="0" err="1"/>
              <a:t>Buchlyn</a:t>
            </a:r>
            <a:endParaRPr lang="de-DE" sz="2400" i="1" dirty="0"/>
          </a:p>
          <a:p>
            <a:pPr marL="0" indent="0">
              <a:buNone/>
            </a:pPr>
            <a:r>
              <a:rPr lang="de-DE" sz="2400" dirty="0"/>
              <a:t>1524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FA64301-0D95-8D1E-A65F-C65D3C038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885" y="2181963"/>
            <a:ext cx="5944115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42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C441D-E0BF-1A78-2964-4C3797B56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37C7A-3E08-9519-9D86-2FDC8E716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41" y="741452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b="1" dirty="0"/>
              <a:t>Johann Walter </a:t>
            </a:r>
            <a:r>
              <a:rPr lang="de-DE" sz="2800" dirty="0"/>
              <a:t>(1496-1570)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B50427-208F-E887-8221-8FCD543E6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88D3431-12F7-805B-9851-738319787DA3}"/>
              </a:ext>
            </a:extLst>
          </p:cNvPr>
          <p:cNvSpPr txBox="1"/>
          <p:nvPr/>
        </p:nvSpPr>
        <p:spPr>
          <a:xfrm>
            <a:off x="321173" y="2185175"/>
            <a:ext cx="4768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e-DE" b="0" i="0" dirty="0">
              <a:solidFill>
                <a:srgbClr val="222222"/>
              </a:solidFill>
              <a:effectLst/>
              <a:latin typeface="Raleway" panose="020F0502020204030204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E64FE04-BD19-3F5D-FCAF-E772194CA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741" y="1783494"/>
            <a:ext cx="3367195" cy="504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9255855-2CCE-0931-EAE4-EF85DBC62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157" y="1736925"/>
            <a:ext cx="320053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82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AC256-8A0A-9085-0703-36E4EC98D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17F2AE-9A37-6522-435C-AEDDC937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703" y="415912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dirty="0"/>
              <a:t>Einweihung der </a:t>
            </a:r>
            <a:r>
              <a:rPr lang="de-DE" sz="2800"/>
              <a:t>Torgauer Schlosskapelle</a:t>
            </a:r>
            <a:endParaRPr lang="de-DE" sz="28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BE3C5CC-9A6B-EC06-BEB8-29008E461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Jacopo da Bologna: </a:t>
            </a:r>
          </a:p>
          <a:p>
            <a:pPr marL="0" indent="0"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3stimmiges Madrigal</a:t>
            </a:r>
          </a:p>
          <a:p>
            <a:pPr marL="0" indent="0">
              <a:buNone/>
            </a:pPr>
            <a:r>
              <a:rPr lang="de-DE" sz="2400" i="1" dirty="0">
                <a:effectLst/>
                <a:ea typeface="Calibri" panose="020F0502020204030204" pitchFamily="34" charset="0"/>
              </a:rPr>
              <a:t>Aquila 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altera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 – </a:t>
            </a:r>
          </a:p>
          <a:p>
            <a:pPr marL="0" indent="0">
              <a:buNone/>
            </a:pPr>
            <a:r>
              <a:rPr lang="de-DE" sz="2400" i="1" dirty="0" err="1">
                <a:effectLst/>
                <a:ea typeface="Calibri" panose="020F0502020204030204" pitchFamily="34" charset="0"/>
              </a:rPr>
              <a:t>Creatura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 gentile – </a:t>
            </a:r>
          </a:p>
          <a:p>
            <a:pPr marL="0" indent="0">
              <a:buNone/>
            </a:pPr>
            <a:r>
              <a:rPr lang="de-DE" sz="2400" i="1" dirty="0" err="1">
                <a:effectLst/>
                <a:ea typeface="Calibri" panose="020F0502020204030204" pitchFamily="34" charset="0"/>
              </a:rPr>
              <a:t>Uccel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 di 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dio</a:t>
            </a:r>
            <a:endParaRPr lang="de-DE" sz="2400" i="1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sz="2400" dirty="0"/>
              <a:t>	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3AAD9BA-6D5D-0BC4-6AFF-9DDA97054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83026"/>
            <a:ext cx="7620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90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9BD11-FAC4-B560-026B-F29C6E121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4C613B-618D-5726-9E30-14BD70ECF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84" y="1629000"/>
            <a:ext cx="7886700" cy="360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b="1" dirty="0"/>
              <a:t>Klangbeispiel: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/>
              <a:t>Johann Walter: Holdseliger, meins Herzens Trost</a:t>
            </a:r>
          </a:p>
          <a:p>
            <a:pPr marL="0" indent="0">
              <a:buNone/>
            </a:pPr>
            <a:r>
              <a:rPr lang="de-DE" sz="2400" dirty="0"/>
              <a:t>aus seinem letzten Sammelwerk 1566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/>
              <a:t>Favorit-und-Capell-Chor Leipzig</a:t>
            </a:r>
          </a:p>
          <a:p>
            <a:pPr marL="0" indent="0">
              <a:buNone/>
            </a:pPr>
            <a:r>
              <a:rPr lang="de-DE" sz="2400" dirty="0"/>
              <a:t>Bläser-Collegium Leipzig</a:t>
            </a:r>
          </a:p>
          <a:p>
            <a:pPr marL="0" indent="0">
              <a:buNone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97166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13CEC-EDC3-A5EA-AC26-0C594D219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50307F-C805-634D-49D4-6626BD99E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04109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b="1" i="0" dirty="0">
                <a:effectLst/>
                <a:latin typeface="+mn-lt"/>
              </a:rPr>
              <a:t>Caspar </a:t>
            </a:r>
            <a:r>
              <a:rPr lang="de-DE" sz="2800" b="1" i="0" dirty="0" err="1">
                <a:effectLst/>
                <a:latin typeface="+mn-lt"/>
              </a:rPr>
              <a:t>Othmayr</a:t>
            </a:r>
            <a:r>
              <a:rPr lang="de-DE" sz="2800" b="1" i="0" dirty="0">
                <a:effectLst/>
                <a:latin typeface="+mn-lt"/>
              </a:rPr>
              <a:t> </a:t>
            </a:r>
            <a:br>
              <a:rPr lang="de-DE" sz="2800" b="1" i="0" dirty="0">
                <a:effectLst/>
                <a:latin typeface="+mn-lt"/>
              </a:rPr>
            </a:br>
            <a:r>
              <a:rPr lang="de-DE" sz="2800" i="0" dirty="0">
                <a:effectLst/>
                <a:latin typeface="+mn-lt"/>
              </a:rPr>
              <a:t>(1515 in Amberg – 1553 in Nürnberg)</a:t>
            </a:r>
            <a:endParaRPr lang="de-DE" sz="2800" dirty="0">
              <a:latin typeface="+mn-lt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9CC4FF4-9899-B9A7-B9C3-D93EBEBE9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A533161-1277-7CBF-7264-629FE18C9621}"/>
              </a:ext>
            </a:extLst>
          </p:cNvPr>
          <p:cNvSpPr txBox="1"/>
          <p:nvPr/>
        </p:nvSpPr>
        <p:spPr>
          <a:xfrm>
            <a:off x="321173" y="2185175"/>
            <a:ext cx="4768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e-DE" b="0" i="0" dirty="0">
              <a:solidFill>
                <a:srgbClr val="222222"/>
              </a:solidFill>
              <a:effectLst/>
              <a:latin typeface="Raleway" panose="020F0502020204030204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2CBEBF7-F210-A075-0FE7-CADBB9F57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531" y="1695138"/>
            <a:ext cx="5105400" cy="503872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B8A100C-60E1-2EE7-0EAB-F09D698C3320}"/>
              </a:ext>
            </a:extLst>
          </p:cNvPr>
          <p:cNvSpPr txBox="1"/>
          <p:nvPr/>
        </p:nvSpPr>
        <p:spPr>
          <a:xfrm>
            <a:off x="764518" y="4424198"/>
            <a:ext cx="4572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0" i="0" dirty="0">
                <a:effectLst/>
              </a:rPr>
              <a:t>Michael Ostendorfer: </a:t>
            </a:r>
          </a:p>
          <a:p>
            <a:r>
              <a:rPr lang="de-DE" sz="2000" b="0" i="0" dirty="0">
                <a:effectLst/>
              </a:rPr>
              <a:t>Portrait Caspar </a:t>
            </a:r>
            <a:r>
              <a:rPr lang="de-DE" sz="2000" b="0" i="0" dirty="0" err="1">
                <a:effectLst/>
              </a:rPr>
              <a:t>Othmayr</a:t>
            </a:r>
            <a:r>
              <a:rPr lang="de-DE" sz="2000" b="0" i="0" dirty="0">
                <a:effectLst/>
              </a:rPr>
              <a:t>, </a:t>
            </a:r>
          </a:p>
          <a:p>
            <a:r>
              <a:rPr lang="de-DE" sz="2000" b="0" i="0" dirty="0">
                <a:effectLst/>
              </a:rPr>
              <a:t>Holzschnitt, Mitte. 16. Jh., </a:t>
            </a:r>
          </a:p>
          <a:p>
            <a:r>
              <a:rPr lang="de-DE" sz="2000" b="0" i="0" dirty="0">
                <a:effectLst/>
              </a:rPr>
              <a:t>Museen der Stadt Nürnberg, Kunstsammlungen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79659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E2D46-6629-7F5F-D1E9-74597BE2A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29A2F9-531C-3E28-FC19-E01782740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7" y="654816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b="1" i="0" dirty="0">
                <a:solidFill>
                  <a:srgbClr val="202122"/>
                </a:solidFill>
                <a:effectLst/>
                <a:latin typeface="+mn-lt"/>
              </a:rPr>
              <a:t>Georg Forster</a:t>
            </a:r>
            <a:r>
              <a:rPr lang="de-DE" sz="2800" b="0" i="0" dirty="0">
                <a:solidFill>
                  <a:srgbClr val="202122"/>
                </a:solidFill>
                <a:effectLst/>
                <a:latin typeface="+mn-lt"/>
              </a:rPr>
              <a:t> </a:t>
            </a:r>
            <a:br>
              <a:rPr lang="de-DE" sz="2800" b="0" i="0" dirty="0">
                <a:solidFill>
                  <a:srgbClr val="202122"/>
                </a:solidFill>
                <a:effectLst/>
                <a:latin typeface="+mn-lt"/>
              </a:rPr>
            </a:br>
            <a:r>
              <a:rPr lang="de-DE" sz="2800" b="0" i="0" dirty="0">
                <a:solidFill>
                  <a:srgbClr val="202122"/>
                </a:solidFill>
                <a:effectLst/>
                <a:latin typeface="+mn-lt"/>
              </a:rPr>
              <a:t>um 1510 in Amberg – 1568 in Nürnberg</a:t>
            </a:r>
            <a:br>
              <a:rPr lang="de-DE" sz="2800" b="0" i="0" dirty="0">
                <a:solidFill>
                  <a:srgbClr val="202122"/>
                </a:solidFill>
                <a:effectLst/>
                <a:latin typeface="+mn-lt"/>
              </a:rPr>
            </a:br>
            <a:r>
              <a:rPr lang="de-DE" sz="2800" b="0" i="1" dirty="0">
                <a:solidFill>
                  <a:srgbClr val="202122"/>
                </a:solidFill>
                <a:effectLst/>
                <a:latin typeface="+mn-lt"/>
              </a:rPr>
              <a:t>Frische </a:t>
            </a:r>
            <a:r>
              <a:rPr lang="de-DE" sz="2800" b="0" i="1" dirty="0" err="1">
                <a:solidFill>
                  <a:srgbClr val="202122"/>
                </a:solidFill>
                <a:effectLst/>
                <a:latin typeface="+mn-lt"/>
              </a:rPr>
              <a:t>teutsche</a:t>
            </a:r>
            <a:r>
              <a:rPr lang="de-DE" sz="2800" b="0" i="1" dirty="0">
                <a:solidFill>
                  <a:srgbClr val="202122"/>
                </a:solidFill>
                <a:effectLst/>
                <a:latin typeface="+mn-lt"/>
              </a:rPr>
              <a:t> Liedlein</a:t>
            </a:r>
            <a:r>
              <a:rPr lang="de-DE" sz="2800" b="0" i="0" dirty="0">
                <a:solidFill>
                  <a:srgbClr val="202122"/>
                </a:solidFill>
                <a:effectLst/>
                <a:latin typeface="+mn-lt"/>
              </a:rPr>
              <a:t>, Nürnberg 1539-1556  </a:t>
            </a:r>
            <a:endParaRPr lang="de-DE" sz="2800" dirty="0">
              <a:latin typeface="+mn-lt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37D09B6-FAE9-3CEC-3BFD-DF63C7135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B297BC1-F729-040A-4FB9-7D519BFA261E}"/>
              </a:ext>
            </a:extLst>
          </p:cNvPr>
          <p:cNvSpPr txBox="1"/>
          <p:nvPr/>
        </p:nvSpPr>
        <p:spPr>
          <a:xfrm>
            <a:off x="352415" y="2055679"/>
            <a:ext cx="477981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2000" b="0" i="1" dirty="0">
                <a:solidFill>
                  <a:srgbClr val="202122"/>
                </a:solidFill>
                <a:effectLst/>
              </a:rPr>
              <a:t>Entlaubet ist der Walde</a:t>
            </a:r>
            <a:r>
              <a:rPr lang="de-DE" sz="2000" b="0" i="0" dirty="0">
                <a:solidFill>
                  <a:srgbClr val="202122"/>
                </a:solidFill>
                <a:effectLst/>
              </a:rPr>
              <a:t> </a:t>
            </a:r>
          </a:p>
          <a:p>
            <a:pPr algn="l"/>
            <a:r>
              <a:rPr lang="de-DE" sz="2000" dirty="0">
                <a:solidFill>
                  <a:srgbClr val="202122"/>
                </a:solidFill>
              </a:rPr>
              <a:t>	</a:t>
            </a:r>
            <a:r>
              <a:rPr lang="de-DE" sz="2000" b="0" i="0" dirty="0">
                <a:solidFill>
                  <a:srgbClr val="202122"/>
                </a:solidFill>
                <a:effectLst/>
              </a:rPr>
              <a:t>Thomas </a:t>
            </a:r>
            <a:r>
              <a:rPr lang="de-DE" sz="2000" b="0" i="0" dirty="0" err="1">
                <a:solidFill>
                  <a:srgbClr val="202122"/>
                </a:solidFill>
                <a:effectLst/>
              </a:rPr>
              <a:t>Stoltzer</a:t>
            </a:r>
            <a:endParaRPr lang="de-DE" sz="2000" b="0" i="0" dirty="0">
              <a:solidFill>
                <a:srgbClr val="202122"/>
              </a:solidFill>
              <a:effectLst/>
            </a:endParaRPr>
          </a:p>
          <a:p>
            <a:pPr algn="l"/>
            <a:r>
              <a:rPr lang="de-DE" sz="2000" b="0" i="1" dirty="0">
                <a:solidFill>
                  <a:srgbClr val="202122"/>
                </a:solidFill>
                <a:effectLst/>
              </a:rPr>
              <a:t>Es liegt ein </a:t>
            </a:r>
            <a:r>
              <a:rPr lang="de-DE" sz="2000" b="0" i="1" dirty="0" err="1">
                <a:solidFill>
                  <a:srgbClr val="202122"/>
                </a:solidFill>
                <a:effectLst/>
              </a:rPr>
              <a:t>Schloß</a:t>
            </a:r>
            <a:r>
              <a:rPr lang="de-DE" sz="2000" b="0" i="1" dirty="0">
                <a:solidFill>
                  <a:srgbClr val="202122"/>
                </a:solidFill>
                <a:effectLst/>
              </a:rPr>
              <a:t> in Österreich</a:t>
            </a:r>
            <a:r>
              <a:rPr lang="de-DE" sz="2000" b="0" i="0" dirty="0">
                <a:solidFill>
                  <a:srgbClr val="202122"/>
                </a:solidFill>
                <a:effectLst/>
              </a:rPr>
              <a:t> </a:t>
            </a:r>
          </a:p>
          <a:p>
            <a:pPr algn="l"/>
            <a:r>
              <a:rPr lang="de-DE" sz="2000" dirty="0">
                <a:solidFill>
                  <a:srgbClr val="202122"/>
                </a:solidFill>
              </a:rPr>
              <a:t>	</a:t>
            </a:r>
            <a:r>
              <a:rPr lang="de-DE" sz="2000" b="0" i="0" dirty="0">
                <a:solidFill>
                  <a:srgbClr val="202122"/>
                </a:solidFill>
                <a:effectLst/>
              </a:rPr>
              <a:t>Caspar </a:t>
            </a:r>
            <a:r>
              <a:rPr lang="de-DE" sz="2000" b="0" i="0" dirty="0" err="1">
                <a:solidFill>
                  <a:srgbClr val="202122"/>
                </a:solidFill>
                <a:effectLst/>
              </a:rPr>
              <a:t>Othmayr</a:t>
            </a:r>
            <a:endParaRPr lang="de-DE" sz="2000" b="0" i="0" dirty="0">
              <a:solidFill>
                <a:srgbClr val="202122"/>
              </a:solidFill>
              <a:effectLst/>
            </a:endParaRPr>
          </a:p>
          <a:p>
            <a:pPr algn="l"/>
            <a:r>
              <a:rPr lang="de-DE" sz="2000" b="0" i="1" dirty="0">
                <a:solidFill>
                  <a:srgbClr val="202122"/>
                </a:solidFill>
                <a:effectLst/>
              </a:rPr>
              <a:t>Es wollt ein Jäger jagen</a:t>
            </a:r>
            <a:endParaRPr lang="de-DE" sz="2000" b="0" i="0" dirty="0">
              <a:solidFill>
                <a:srgbClr val="202122"/>
              </a:solidFill>
              <a:effectLst/>
            </a:endParaRPr>
          </a:p>
          <a:p>
            <a:pPr algn="l"/>
            <a:r>
              <a:rPr lang="de-DE" sz="2000" b="0" i="1" dirty="0">
                <a:solidFill>
                  <a:srgbClr val="202122"/>
                </a:solidFill>
                <a:effectLst/>
              </a:rPr>
              <a:t>Im Mayen, im Mayen</a:t>
            </a:r>
            <a:endParaRPr lang="de-DE" sz="2000" b="0" i="0" dirty="0">
              <a:solidFill>
                <a:srgbClr val="202122"/>
              </a:solidFill>
              <a:effectLst/>
            </a:endParaRPr>
          </a:p>
          <a:p>
            <a:pPr algn="l"/>
            <a:r>
              <a:rPr lang="de-DE" sz="2000" b="0" i="1" dirty="0">
                <a:solidFill>
                  <a:srgbClr val="202122"/>
                </a:solidFill>
                <a:effectLst/>
              </a:rPr>
              <a:t>Innsbruck, ich </a:t>
            </a:r>
            <a:r>
              <a:rPr lang="de-DE" sz="2000" b="0" i="1" dirty="0" err="1">
                <a:solidFill>
                  <a:srgbClr val="202122"/>
                </a:solidFill>
                <a:effectLst/>
              </a:rPr>
              <a:t>muß</a:t>
            </a:r>
            <a:r>
              <a:rPr lang="de-DE" sz="2000" b="0" i="1" dirty="0">
                <a:solidFill>
                  <a:srgbClr val="202122"/>
                </a:solidFill>
                <a:effectLst/>
              </a:rPr>
              <a:t> dich lassen</a:t>
            </a:r>
            <a:r>
              <a:rPr lang="de-DE" sz="2000" b="0" i="0" dirty="0">
                <a:solidFill>
                  <a:srgbClr val="202122"/>
                </a:solidFill>
                <a:effectLst/>
              </a:rPr>
              <a:t> </a:t>
            </a:r>
          </a:p>
          <a:p>
            <a:pPr algn="l"/>
            <a:r>
              <a:rPr lang="de-DE" sz="2000" dirty="0">
                <a:solidFill>
                  <a:srgbClr val="202122"/>
                </a:solidFill>
              </a:rPr>
              <a:t>	</a:t>
            </a:r>
            <a:r>
              <a:rPr lang="de-DE" sz="2000" b="0" i="0" dirty="0">
                <a:solidFill>
                  <a:srgbClr val="202122"/>
                </a:solidFill>
                <a:effectLst/>
              </a:rPr>
              <a:t>Heinrich Isaac</a:t>
            </a:r>
          </a:p>
          <a:p>
            <a:pPr algn="l"/>
            <a:r>
              <a:rPr lang="de-DE" sz="2000" b="0" i="1" dirty="0">
                <a:solidFill>
                  <a:srgbClr val="202122"/>
                </a:solidFill>
                <a:effectLst/>
              </a:rPr>
              <a:t>Mir ist ein </a:t>
            </a:r>
            <a:r>
              <a:rPr lang="de-DE" sz="2000" b="0" i="1" dirty="0" err="1">
                <a:solidFill>
                  <a:srgbClr val="202122"/>
                </a:solidFill>
                <a:effectLst/>
              </a:rPr>
              <a:t>feins</a:t>
            </a:r>
            <a:r>
              <a:rPr lang="de-DE" sz="2000" b="0" i="1" dirty="0">
                <a:solidFill>
                  <a:srgbClr val="202122"/>
                </a:solidFill>
                <a:effectLst/>
              </a:rPr>
              <a:t> </a:t>
            </a:r>
            <a:r>
              <a:rPr lang="de-DE" sz="2000" b="0" i="1" dirty="0" err="1">
                <a:solidFill>
                  <a:srgbClr val="202122"/>
                </a:solidFill>
                <a:effectLst/>
              </a:rPr>
              <a:t>brauns</a:t>
            </a:r>
            <a:r>
              <a:rPr lang="de-DE" sz="2000" b="0" i="1" dirty="0">
                <a:solidFill>
                  <a:srgbClr val="202122"/>
                </a:solidFill>
                <a:effectLst/>
              </a:rPr>
              <a:t> </a:t>
            </a:r>
            <a:r>
              <a:rPr lang="de-DE" sz="2000" b="0" i="1" dirty="0" err="1">
                <a:solidFill>
                  <a:srgbClr val="202122"/>
                </a:solidFill>
                <a:effectLst/>
              </a:rPr>
              <a:t>Maidelein</a:t>
            </a:r>
            <a:r>
              <a:rPr lang="de-DE" sz="2000" b="0" i="0" dirty="0">
                <a:solidFill>
                  <a:srgbClr val="202122"/>
                </a:solidFill>
                <a:effectLst/>
              </a:rPr>
              <a:t> </a:t>
            </a:r>
          </a:p>
          <a:p>
            <a:pPr algn="l"/>
            <a:r>
              <a:rPr lang="de-DE" sz="2000" dirty="0">
                <a:solidFill>
                  <a:srgbClr val="202122"/>
                </a:solidFill>
              </a:rPr>
              <a:t>	</a:t>
            </a:r>
            <a:r>
              <a:rPr lang="de-DE" sz="2000" b="0" i="0" dirty="0">
                <a:solidFill>
                  <a:srgbClr val="202122"/>
                </a:solidFill>
                <a:effectLst/>
              </a:rPr>
              <a:t>Caspar </a:t>
            </a:r>
            <a:r>
              <a:rPr lang="de-DE" sz="2000" b="0" i="0" dirty="0" err="1">
                <a:solidFill>
                  <a:srgbClr val="202122"/>
                </a:solidFill>
                <a:effectLst/>
              </a:rPr>
              <a:t>Othmayr</a:t>
            </a:r>
            <a:endParaRPr lang="de-DE" sz="2000" b="0" i="0" dirty="0">
              <a:solidFill>
                <a:srgbClr val="202122"/>
              </a:solidFill>
              <a:effectLst/>
            </a:endParaRPr>
          </a:p>
          <a:p>
            <a:pPr algn="l"/>
            <a:r>
              <a:rPr lang="de-DE" sz="2000" b="0" i="1" dirty="0">
                <a:solidFill>
                  <a:srgbClr val="202122"/>
                </a:solidFill>
                <a:effectLst/>
              </a:rPr>
              <a:t>Wie schön blüht uns der Maien</a:t>
            </a:r>
            <a:r>
              <a:rPr lang="de-DE" sz="2000" b="0" i="0" dirty="0">
                <a:solidFill>
                  <a:srgbClr val="202122"/>
                </a:solidFill>
                <a:effectLst/>
              </a:rPr>
              <a:t> </a:t>
            </a:r>
          </a:p>
          <a:p>
            <a:pPr algn="l"/>
            <a:r>
              <a:rPr lang="de-DE" sz="2000" dirty="0">
                <a:solidFill>
                  <a:srgbClr val="202122"/>
                </a:solidFill>
              </a:rPr>
              <a:t>	</a:t>
            </a:r>
            <a:r>
              <a:rPr lang="de-DE" sz="2000" b="0" i="0" dirty="0">
                <a:solidFill>
                  <a:srgbClr val="202122"/>
                </a:solidFill>
                <a:effectLst/>
              </a:rPr>
              <a:t>Caspar </a:t>
            </a:r>
            <a:r>
              <a:rPr lang="de-DE" sz="2000" b="0" i="0" dirty="0" err="1">
                <a:solidFill>
                  <a:srgbClr val="202122"/>
                </a:solidFill>
                <a:effectLst/>
              </a:rPr>
              <a:t>Othmayr</a:t>
            </a:r>
            <a:endParaRPr lang="de-DE" sz="2000" b="0" i="0" dirty="0">
              <a:solidFill>
                <a:srgbClr val="202122"/>
              </a:solidFill>
              <a:effectLst/>
            </a:endParaRPr>
          </a:p>
          <a:p>
            <a:pPr algn="l"/>
            <a:r>
              <a:rPr lang="de-DE" sz="2000" b="0" i="1" dirty="0">
                <a:solidFill>
                  <a:srgbClr val="202122"/>
                </a:solidFill>
                <a:effectLst/>
              </a:rPr>
              <a:t>Wir zogen in das Feld</a:t>
            </a:r>
            <a:endParaRPr lang="de-DE" sz="2000" b="0" i="0" dirty="0">
              <a:solidFill>
                <a:srgbClr val="202122"/>
              </a:solidFill>
              <a:effectLst/>
            </a:endParaRPr>
          </a:p>
          <a:p>
            <a:pPr algn="l"/>
            <a:r>
              <a:rPr lang="de-DE" sz="2000" b="0" i="1" dirty="0">
                <a:solidFill>
                  <a:srgbClr val="202122"/>
                </a:solidFill>
                <a:effectLst/>
              </a:rPr>
              <a:t>Wohl auf, gut Gsell, von hinnen</a:t>
            </a:r>
            <a:r>
              <a:rPr lang="de-DE" sz="2000" b="0" i="0" dirty="0">
                <a:solidFill>
                  <a:srgbClr val="202122"/>
                </a:solidFill>
                <a:effectLst/>
              </a:rPr>
              <a:t> </a:t>
            </a:r>
          </a:p>
          <a:p>
            <a:pPr algn="l"/>
            <a:r>
              <a:rPr lang="de-DE" sz="2000" dirty="0">
                <a:solidFill>
                  <a:srgbClr val="202122"/>
                </a:solidFill>
              </a:rPr>
              <a:t>	</a:t>
            </a:r>
            <a:r>
              <a:rPr lang="de-DE" sz="2000" b="0" i="0" dirty="0">
                <a:solidFill>
                  <a:srgbClr val="202122"/>
                </a:solidFill>
                <a:effectLst/>
              </a:rPr>
              <a:t>Caspar </a:t>
            </a:r>
            <a:r>
              <a:rPr lang="de-DE" sz="2000" b="0" i="0" dirty="0" err="1">
                <a:solidFill>
                  <a:srgbClr val="202122"/>
                </a:solidFill>
                <a:effectLst/>
              </a:rPr>
              <a:t>Othmayr</a:t>
            </a:r>
            <a:endParaRPr lang="de-DE" sz="2000" b="0" i="0" dirty="0">
              <a:solidFill>
                <a:srgbClr val="202122"/>
              </a:solidFill>
              <a:effectLst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D3AD74A-ACB8-3B02-B092-293B48E11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523" y="2504816"/>
            <a:ext cx="472647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33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B1BEB-B2CA-EB76-2EA9-14AB4530F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DCC1B0-6F9F-F3B4-FAA2-827A9261E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84" y="1629000"/>
            <a:ext cx="7886700" cy="360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b="1" dirty="0"/>
              <a:t>Klangbeispiel: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/>
              <a:t>Caspar </a:t>
            </a:r>
            <a:r>
              <a:rPr lang="de-DE" sz="2400" dirty="0" err="1"/>
              <a:t>Othmayr</a:t>
            </a:r>
            <a:r>
              <a:rPr lang="de-DE" sz="2400" dirty="0"/>
              <a:t>: Epitaphium D. Martin Luther </a:t>
            </a:r>
            <a:r>
              <a:rPr lang="de-DE" sz="2400" i="1" dirty="0"/>
              <a:t>Per </a:t>
            </a:r>
            <a:r>
              <a:rPr lang="de-DE" sz="2400" i="1" dirty="0" err="1"/>
              <a:t>quem</a:t>
            </a:r>
            <a:r>
              <a:rPr lang="de-DE" sz="2400" i="1" dirty="0"/>
              <a:t> </a:t>
            </a:r>
            <a:r>
              <a:rPr lang="de-DE" sz="2400" i="1" dirty="0" err="1"/>
              <a:t>salvici</a:t>
            </a:r>
            <a:r>
              <a:rPr lang="de-DE" sz="2400" i="1" dirty="0"/>
              <a:t> </a:t>
            </a:r>
            <a:r>
              <a:rPr lang="de-DE" sz="2400" dirty="0"/>
              <a:t>(1546)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 err="1"/>
              <a:t>Himlische</a:t>
            </a:r>
            <a:r>
              <a:rPr lang="de-DE" sz="2400" dirty="0"/>
              <a:t> </a:t>
            </a:r>
            <a:r>
              <a:rPr lang="de-DE" sz="2400" dirty="0" err="1"/>
              <a:t>Cantorey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151963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08FD57-7557-E79E-21E7-4F86AE87F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800" b="1" dirty="0"/>
              <a:t>Johannes Gutenberg </a:t>
            </a:r>
            <a:br>
              <a:rPr lang="de-DE" sz="2800" b="1" dirty="0"/>
            </a:br>
            <a:r>
              <a:rPr lang="de-DE" sz="2800" b="0" i="0" dirty="0">
                <a:effectLst/>
                <a:latin typeface="+mn-lt"/>
              </a:rPr>
              <a:t>um 1400-1468</a:t>
            </a:r>
            <a:br>
              <a:rPr lang="de-DE" sz="2800" b="0" i="0" dirty="0">
                <a:effectLst/>
                <a:latin typeface="+mn-lt"/>
              </a:rPr>
            </a:br>
            <a:r>
              <a:rPr lang="de-DE" sz="2800" b="0" i="0" dirty="0">
                <a:effectLst/>
                <a:latin typeface="+mn-lt"/>
              </a:rPr>
              <a:t>und die 42-zeilige </a:t>
            </a:r>
            <a:br>
              <a:rPr lang="de-DE" sz="2800" b="0" i="0" dirty="0">
                <a:effectLst/>
                <a:latin typeface="+mn-lt"/>
              </a:rPr>
            </a:br>
            <a:r>
              <a:rPr lang="de-DE" sz="2800" b="0" i="0" dirty="0">
                <a:effectLst/>
                <a:latin typeface="+mn-lt"/>
              </a:rPr>
              <a:t>Gutenbergbibel </a:t>
            </a:r>
            <a:endParaRPr lang="de-DE" sz="2800" dirty="0">
              <a:latin typeface="+mn-lt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46921CF-8BCE-FCB9-3333-316C47688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8546" y="2951163"/>
            <a:ext cx="2519955" cy="390683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19CCDAF-C163-F251-BDC0-8A864FD59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861" y="0"/>
            <a:ext cx="4881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32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A3906-0257-066F-5484-4296AFB00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5A123F-84A9-650E-C81E-E0619CD12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78" y="757541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b="1" i="0" dirty="0">
                <a:solidFill>
                  <a:srgbClr val="202122"/>
                </a:solidFill>
                <a:effectLst/>
                <a:latin typeface="+mn-lt"/>
              </a:rPr>
              <a:t>Martin Luther 1483-1546</a:t>
            </a:r>
            <a:endParaRPr lang="de-DE" sz="2800" dirty="0">
              <a:latin typeface="+mn-lt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687F458-7C69-F849-60C0-1CA7EDE75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2263700-3FA2-3769-09F8-956898FC4CF7}"/>
              </a:ext>
            </a:extLst>
          </p:cNvPr>
          <p:cNvSpPr txBox="1"/>
          <p:nvPr/>
        </p:nvSpPr>
        <p:spPr>
          <a:xfrm>
            <a:off x="321173" y="2185175"/>
            <a:ext cx="4768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e-DE" b="0" i="0" dirty="0">
              <a:solidFill>
                <a:srgbClr val="222222"/>
              </a:solidFill>
              <a:effectLst/>
              <a:latin typeface="Raleway" panose="020F0502020204030204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9713836-B1D3-8302-E0B9-3FADE5690FED}"/>
              </a:ext>
            </a:extLst>
          </p:cNvPr>
          <p:cNvSpPr txBox="1"/>
          <p:nvPr/>
        </p:nvSpPr>
        <p:spPr>
          <a:xfrm>
            <a:off x="321173" y="554276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590B29A-E5C9-F43B-41AF-C70ED9676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463"/>
            <a:ext cx="6400000" cy="360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BB3F52B-D050-CF48-8C30-DA176CA04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763" y="3285159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35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1269C-295E-E4BE-43FF-B6170D0F3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4B108-955A-817E-2FD6-0552E9427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1063106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400" dirty="0"/>
              <a:t>Literatur zur Reformation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3642CE4-5096-B87B-D089-06A652A49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05148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3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Thomas Kaufmann: Reformation, Stuttgart 2016</a:t>
            </a:r>
          </a:p>
          <a:p>
            <a:pPr marL="0" indent="0">
              <a:spcBef>
                <a:spcPts val="0"/>
              </a:spcBef>
              <a:buNone/>
            </a:pPr>
            <a:endParaRPr lang="de-DE" sz="30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30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Ders</a:t>
            </a:r>
            <a:r>
              <a:rPr lang="de-DE" sz="3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.: Die Druckmacher. Wie die Generation Luther die erste Medienrevolution entfesselte, München 2022</a:t>
            </a:r>
          </a:p>
          <a:p>
            <a:pPr marL="0" indent="0">
              <a:spcBef>
                <a:spcPts val="0"/>
              </a:spcBef>
              <a:buNone/>
            </a:pPr>
            <a:endParaRPr lang="de-DE" sz="30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3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Johannes Schilling: Artikel „Reformation“,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3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in: Enzyklopädie der Neuzeit, Bd. 10, Stuttgart/Weimar 2009, </a:t>
            </a:r>
            <a:r>
              <a:rPr lang="de-DE" sz="30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Sp</a:t>
            </a:r>
            <a:r>
              <a:rPr lang="de-DE" sz="3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. 794-803</a:t>
            </a: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551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B63AE-2B00-4B85-C472-426EC58AD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7564AB-6CDD-6292-ACA2-2BF0A65F7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78" y="757541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b="1" i="0" dirty="0">
                <a:solidFill>
                  <a:srgbClr val="202122"/>
                </a:solidFill>
                <a:effectLst/>
                <a:latin typeface="+mn-lt"/>
              </a:rPr>
              <a:t>Martin Luther 1483-1546</a:t>
            </a:r>
            <a:endParaRPr lang="de-DE" sz="2800" dirty="0">
              <a:latin typeface="+mn-lt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E0F8706-C08F-9BEB-E578-A5F3CF5FA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DF5A6EF-D3D9-D95C-8A5B-6DA89FACAE20}"/>
              </a:ext>
            </a:extLst>
          </p:cNvPr>
          <p:cNvSpPr txBox="1"/>
          <p:nvPr/>
        </p:nvSpPr>
        <p:spPr>
          <a:xfrm>
            <a:off x="321173" y="2185175"/>
            <a:ext cx="4768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e-DE" b="0" i="0" dirty="0">
              <a:solidFill>
                <a:srgbClr val="222222"/>
              </a:solidFill>
              <a:effectLst/>
              <a:latin typeface="Raleway" panose="020F0502020204030204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2D93C2C-EBCE-29CD-7EFE-FC27812B1CE0}"/>
              </a:ext>
            </a:extLst>
          </p:cNvPr>
          <p:cNvSpPr txBox="1"/>
          <p:nvPr/>
        </p:nvSpPr>
        <p:spPr>
          <a:xfrm>
            <a:off x="321173" y="554276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3E3AF9-E723-E13E-63A0-27B774A1D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00" y="1799583"/>
            <a:ext cx="768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62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021828-AB8B-5B97-B8DB-D68DB23B2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67251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200" b="0" i="0" dirty="0">
                <a:effectLst/>
                <a:latin typeface="+mn-lt"/>
              </a:rPr>
              <a:t>Luther in Worms, Holzstich von Emil Jacobs (1802-1866)</a:t>
            </a:r>
            <a:endParaRPr lang="de-DE" sz="2200" dirty="0">
              <a:latin typeface="+mn-lt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B9B2CF87-0325-E3AD-720C-D024632FC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000" y="1200871"/>
            <a:ext cx="768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30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B5E0D-C231-65F3-E1D8-69B6FB864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35189-A372-0713-176D-85B8FFCBC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57" y="3625305"/>
            <a:ext cx="7886700" cy="1042042"/>
          </a:xfrm>
        </p:spPr>
        <p:txBody>
          <a:bodyPr>
            <a:noAutofit/>
          </a:bodyPr>
          <a:lstStyle/>
          <a:p>
            <a:r>
              <a:rPr lang="de-DE" sz="2800" b="1" dirty="0"/>
              <a:t>Elisabeth von Calenberg</a:t>
            </a:r>
            <a:br>
              <a:rPr lang="de-DE" sz="2800" b="1" dirty="0"/>
            </a:br>
            <a:r>
              <a:rPr lang="de-DE" sz="2800" dirty="0"/>
              <a:t>1510-1558</a:t>
            </a:r>
            <a:br>
              <a:rPr lang="de-DE" sz="2800" dirty="0"/>
            </a:br>
            <a:br>
              <a:rPr lang="de-DE" sz="2800" dirty="0"/>
            </a:br>
            <a:br>
              <a:rPr lang="de-DE" sz="2800" dirty="0"/>
            </a:br>
            <a:br>
              <a:rPr lang="de-DE" sz="2800" dirty="0"/>
            </a:br>
            <a:r>
              <a:rPr lang="de-DE" sz="1800" dirty="0">
                <a:latin typeface="+mn-lt"/>
              </a:rPr>
              <a:t>Susanne Rode-Breymann:</a:t>
            </a:r>
            <a:br>
              <a:rPr lang="de-DE" sz="1800" dirty="0">
                <a:latin typeface="+mn-lt"/>
              </a:rPr>
            </a:br>
            <a:r>
              <a:rPr lang="de-DE" sz="1800" dirty="0">
                <a:effectLst/>
                <a:latin typeface="+mn-lt"/>
                <a:ea typeface="Times New Roman" panose="02020603050405020304" pitchFamily="18" charset="0"/>
              </a:rPr>
              <a:t>Elisabeth von Calenberg: </a:t>
            </a:r>
            <a:br>
              <a:rPr lang="de-DE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de-DE" sz="1800" dirty="0">
                <a:effectLst/>
                <a:latin typeface="+mn-lt"/>
                <a:ea typeface="Times New Roman" panose="02020603050405020304" pitchFamily="18" charset="0"/>
              </a:rPr>
              <a:t>eine Frau schreibt sich in die Geschichte </a:t>
            </a:r>
            <a:br>
              <a:rPr lang="de-DE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de-DE" sz="1800" dirty="0">
                <a:effectLst/>
                <a:latin typeface="+mn-lt"/>
                <a:ea typeface="Times New Roman" panose="02020603050405020304" pitchFamily="18" charset="0"/>
              </a:rPr>
              <a:t>ein, in: Musik in und um Hannover. </a:t>
            </a:r>
            <a:br>
              <a:rPr lang="de-DE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de-DE" sz="1800" dirty="0">
                <a:effectLst/>
                <a:latin typeface="+mn-lt"/>
                <a:ea typeface="Times New Roman" panose="02020603050405020304" pitchFamily="18" charset="0"/>
              </a:rPr>
              <a:t>Peter </a:t>
            </a:r>
            <a:r>
              <a:rPr lang="de-DE" sz="1800" dirty="0" err="1">
                <a:effectLst/>
                <a:latin typeface="+mn-lt"/>
                <a:ea typeface="Times New Roman" panose="02020603050405020304" pitchFamily="18" charset="0"/>
              </a:rPr>
              <a:t>Schnaus</a:t>
            </a:r>
            <a:r>
              <a:rPr lang="de-DE" sz="1800" dirty="0">
                <a:effectLst/>
                <a:latin typeface="+mn-lt"/>
                <a:ea typeface="Times New Roman" panose="02020603050405020304" pitchFamily="18" charset="0"/>
              </a:rPr>
              <a:t> zum 70. Geburtstag, </a:t>
            </a:r>
            <a:br>
              <a:rPr lang="de-DE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de-DE" sz="1800" dirty="0" err="1">
                <a:effectLst/>
                <a:latin typeface="+mn-lt"/>
                <a:ea typeface="Times New Roman" panose="02020603050405020304" pitchFamily="18" charset="0"/>
              </a:rPr>
              <a:t>hg</a:t>
            </a:r>
            <a:r>
              <a:rPr lang="de-DE" sz="1800" dirty="0">
                <a:effectLst/>
                <a:latin typeface="+mn-lt"/>
                <a:ea typeface="Times New Roman" panose="02020603050405020304" pitchFamily="18" charset="0"/>
              </a:rPr>
              <a:t>. von Günter Katzenberger und </a:t>
            </a:r>
            <a:br>
              <a:rPr lang="de-DE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de-DE" sz="1800" dirty="0">
                <a:effectLst/>
                <a:latin typeface="+mn-lt"/>
                <a:ea typeface="Times New Roman" panose="02020603050405020304" pitchFamily="18" charset="0"/>
              </a:rPr>
              <a:t>Stefan </a:t>
            </a:r>
            <a:r>
              <a:rPr lang="de-DE" sz="1800" dirty="0" err="1">
                <a:effectLst/>
                <a:latin typeface="+mn-lt"/>
                <a:ea typeface="Times New Roman" panose="02020603050405020304" pitchFamily="18" charset="0"/>
              </a:rPr>
              <a:t>Weiss</a:t>
            </a:r>
            <a:r>
              <a:rPr lang="de-DE" sz="1800" dirty="0">
                <a:effectLst/>
                <a:latin typeface="+mn-lt"/>
                <a:ea typeface="Times New Roman" panose="02020603050405020304" pitchFamily="18" charset="0"/>
              </a:rPr>
              <a:t>, Hannover 2006 </a:t>
            </a:r>
            <a:br>
              <a:rPr lang="de-DE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de-DE" sz="1800" dirty="0">
                <a:effectLst/>
                <a:latin typeface="+mn-lt"/>
                <a:ea typeface="Times New Roman" panose="02020603050405020304" pitchFamily="18" charset="0"/>
              </a:rPr>
              <a:t>(Monografien des </a:t>
            </a:r>
            <a:r>
              <a:rPr lang="de-DE" sz="1800" dirty="0" err="1">
                <a:effectLst/>
                <a:latin typeface="+mn-lt"/>
                <a:ea typeface="Times New Roman" panose="02020603050405020304" pitchFamily="18" charset="0"/>
              </a:rPr>
              <a:t>IfMF</a:t>
            </a:r>
            <a:r>
              <a:rPr lang="de-DE" sz="1800" dirty="0">
                <a:effectLst/>
                <a:latin typeface="+mn-lt"/>
                <a:ea typeface="Times New Roman" panose="02020603050405020304" pitchFamily="18" charset="0"/>
              </a:rPr>
              <a:t> 14), S. 27-37.</a:t>
            </a:r>
            <a:endParaRPr lang="de-DE" sz="2800" b="1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331D84F-AC12-DAE7-ED8E-9CEEFC375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57" y="2488485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	</a:t>
            </a:r>
          </a:p>
          <a:p>
            <a:pPr marL="0" indent="0">
              <a:buNone/>
            </a:pPr>
            <a:endParaRPr lang="de-DE" sz="2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1702184-8FE8-091B-A749-3E2DD23F3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600" y="1080656"/>
            <a:ext cx="47664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50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9AD60-A3BE-FFD9-7127-E3CF8B5DB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08021-1A87-0A3C-9E48-05B01687D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10524"/>
            <a:ext cx="7886700" cy="10420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br>
              <a:rPr lang="de-DE" sz="3400" dirty="0"/>
            </a:br>
            <a:endParaRPr lang="de-DE" sz="34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FF48D4-D877-16F0-75F9-9CFC85D26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84" y="2340107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CD „</a:t>
            </a:r>
            <a:r>
              <a:rPr lang="de-DE" sz="2400" dirty="0" err="1"/>
              <a:t>new</a:t>
            </a:r>
            <a:r>
              <a:rPr lang="de-DE" sz="2400" dirty="0"/>
              <a:t> Eyes on</a:t>
            </a:r>
          </a:p>
          <a:p>
            <a:pPr marL="0" indent="0">
              <a:buNone/>
            </a:pPr>
            <a:r>
              <a:rPr lang="de-DE" sz="2400" dirty="0"/>
              <a:t>Martin Luther“</a:t>
            </a:r>
          </a:p>
          <a:p>
            <a:pPr marL="0" indent="0">
              <a:buNone/>
            </a:pPr>
            <a:r>
              <a:rPr lang="de-DE" sz="2400" dirty="0"/>
              <a:t>zum 500. Jahres-</a:t>
            </a:r>
          </a:p>
          <a:p>
            <a:pPr marL="0" indent="0">
              <a:buNone/>
            </a:pPr>
            <a:r>
              <a:rPr lang="de-DE" sz="2400" dirty="0"/>
              <a:t>Tag der der </a:t>
            </a:r>
          </a:p>
          <a:p>
            <a:pPr marL="0" indent="0">
              <a:buNone/>
            </a:pPr>
            <a:r>
              <a:rPr lang="de-DE" sz="2400" dirty="0"/>
              <a:t>Reformation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E26620E-B22A-F04F-1245-C956FFA3C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322" y="849745"/>
            <a:ext cx="6319678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64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B3DC10A-FC01-27BD-434D-4C8111F58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0064" y="1140358"/>
            <a:ext cx="6739199" cy="4320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EC5C8C56-6312-D2ED-6994-1842DF70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4" y="5460358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200" dirty="0"/>
              <a:t>Ratssaal Nürnberg: Ort der Nürnberger Religionsgespräche 1525</a:t>
            </a:r>
            <a:br>
              <a:rPr lang="de-DE" sz="2200" dirty="0"/>
            </a:br>
            <a:r>
              <a:rPr lang="de-DE" sz="2200" dirty="0"/>
              <a:t>Kolorierter Kupferstich, 2. Hälfte 18. Jh.</a:t>
            </a:r>
          </a:p>
        </p:txBody>
      </p:sp>
    </p:spTree>
    <p:extLst>
      <p:ext uri="{BB962C8B-B14F-4D97-AF65-F5344CB8AC3E}">
        <p14:creationId xmlns:p14="http://schemas.microsoft.com/office/powerpoint/2010/main" val="1942128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C2BD6-FC79-283D-9CA1-2A9373C98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D41732-E805-A523-5607-A986AABAB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66" y="2589960"/>
            <a:ext cx="7886700" cy="1042042"/>
          </a:xfrm>
        </p:spPr>
        <p:txBody>
          <a:bodyPr>
            <a:noAutofit/>
          </a:bodyPr>
          <a:lstStyle/>
          <a:p>
            <a:r>
              <a:rPr lang="de-DE" sz="2800" b="1" dirty="0">
                <a:latin typeface="+mn-lt"/>
              </a:rPr>
              <a:t>Caritas </a:t>
            </a:r>
            <a:r>
              <a:rPr lang="de-DE" sz="2800" b="1" dirty="0" err="1">
                <a:latin typeface="+mn-lt"/>
              </a:rPr>
              <a:t>Pirckheimer</a:t>
            </a:r>
            <a:br>
              <a:rPr lang="de-DE" sz="2800" b="1" dirty="0">
                <a:latin typeface="+mn-lt"/>
              </a:rPr>
            </a:br>
            <a:br>
              <a:rPr lang="de-DE" sz="2800" b="1" dirty="0">
                <a:latin typeface="+mn-lt"/>
              </a:rPr>
            </a:br>
            <a:r>
              <a:rPr lang="de-DE" sz="2800" b="0" i="0" dirty="0">
                <a:effectLst/>
                <a:latin typeface="+mn-lt"/>
              </a:rPr>
              <a:t>1467 in Eichstätt -</a:t>
            </a:r>
            <a:br>
              <a:rPr lang="de-DE" sz="2800" b="0" i="0" dirty="0">
                <a:effectLst/>
                <a:latin typeface="+mn-lt"/>
              </a:rPr>
            </a:br>
            <a:r>
              <a:rPr lang="de-DE" sz="2800" b="0" i="0" dirty="0">
                <a:effectLst/>
                <a:latin typeface="+mn-lt"/>
              </a:rPr>
              <a:t>1532 in Nürnberg</a:t>
            </a:r>
            <a:endParaRPr lang="de-DE" sz="2800" dirty="0">
              <a:latin typeface="+mn-lt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97E4426-476C-CBE0-4079-787443D44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66" y="2950631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4AA20A-2F0D-0B64-6417-CF1DE55B0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355" y="1021904"/>
            <a:ext cx="5527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84118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Hochschule für Musik Nürnber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2447"/>
      </a:accent1>
      <a:accent2>
        <a:srgbClr val="D63517"/>
      </a:accent2>
      <a:accent3>
        <a:srgbClr val="248B9D"/>
      </a:accent3>
      <a:accent4>
        <a:srgbClr val="119D75"/>
      </a:accent4>
      <a:accent5>
        <a:srgbClr val="9D2447"/>
      </a:accent5>
      <a:accent6>
        <a:srgbClr val="DB91A1"/>
      </a:accent6>
      <a:hlink>
        <a:srgbClr val="0563C1"/>
      </a:hlink>
      <a:folHlink>
        <a:srgbClr val="954F72"/>
      </a:folHlink>
    </a:clrScheme>
    <a:fontScheme name="HfM Nürnberg">
      <a:majorFont>
        <a:latin typeface="Brandon Grotesque Regular"/>
        <a:ea typeface=""/>
        <a:cs typeface=""/>
      </a:majorFont>
      <a:minorFont>
        <a:latin typeface="Brandon Grotesque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8634559-2605-480F-96D6-7992FA63811C}"/>
    </a:ext>
  </a:extLst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92BF819-E4EE-4169-862F-0F411DDC65C7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0907766A-67D4-4DB7-B439-AD09A7A838FF}"/>
    </a:ext>
  </a:extLst>
</a:theme>
</file>

<file path=ppt/theme/theme4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C791E730-FD20-45F2-A38E-AA5261C677A9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HfM-Vorlage</Template>
  <TotalTime>0</TotalTime>
  <Words>428</Words>
  <Application>Microsoft Office PowerPoint</Application>
  <PresentationFormat>Bildschirmpräsentation (4:3)</PresentationFormat>
  <Paragraphs>85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19</vt:i4>
      </vt:variant>
    </vt:vector>
  </HeadingPairs>
  <TitlesOfParts>
    <vt:vector size="30" baseType="lpstr">
      <vt:lpstr>Arial</vt:lpstr>
      <vt:lpstr>Brandon Grotesque Bold</vt:lpstr>
      <vt:lpstr>Brandon Grotesque Medium</vt:lpstr>
      <vt:lpstr>Brandon Grotesque Regular</vt:lpstr>
      <vt:lpstr>Calibri</vt:lpstr>
      <vt:lpstr>Calibri Light</vt:lpstr>
      <vt:lpstr>Raleway</vt:lpstr>
      <vt:lpstr>Benutzerdefiniertes Design</vt:lpstr>
      <vt:lpstr>3_Benutzerdefiniertes Design</vt:lpstr>
      <vt:lpstr>1_Benutzerdefiniertes Design</vt:lpstr>
      <vt:lpstr>2_Benutzerdefiniertes Design</vt:lpstr>
      <vt:lpstr>PowerPoint-Präsentation</vt:lpstr>
      <vt:lpstr>Martin Luther 1483-1546</vt:lpstr>
      <vt:lpstr>Literatur zur Reformation</vt:lpstr>
      <vt:lpstr>Martin Luther 1483-1546</vt:lpstr>
      <vt:lpstr>Luther in Worms, Holzstich von Emil Jacobs (1802-1866)</vt:lpstr>
      <vt:lpstr>Elisabeth von Calenberg 1510-1558    Susanne Rode-Breymann: Elisabeth von Calenberg:  eine Frau schreibt sich in die Geschichte  ein, in: Musik in und um Hannover.  Peter Schnaus zum 70. Geburtstag,  hg. von Günter Katzenberger und  Stefan Weiss, Hannover 2006  (Monografien des IfMF 14), S. 27-37.</vt:lpstr>
      <vt:lpstr> </vt:lpstr>
      <vt:lpstr>Ratssaal Nürnberg: Ort der Nürnberger Religionsgespräche 1525 Kolorierter Kupferstich, 2. Hälfte 18. Jh.</vt:lpstr>
      <vt:lpstr>Caritas Pirckheimer  1467 in Eichstätt - 1532 in Nürnberg</vt:lpstr>
      <vt:lpstr>PowerPoint-Präsentation</vt:lpstr>
      <vt:lpstr>PowerPoint-Präsentation</vt:lpstr>
      <vt:lpstr>PowerPoint-Präsentation</vt:lpstr>
      <vt:lpstr>Johann Walter (1496-1570)</vt:lpstr>
      <vt:lpstr>Einweihung der Torgauer Schlosskapelle</vt:lpstr>
      <vt:lpstr>PowerPoint-Präsentation</vt:lpstr>
      <vt:lpstr>Caspar Othmayr  (1515 in Amberg – 1553 in Nürnberg)</vt:lpstr>
      <vt:lpstr>Georg Forster  um 1510 in Amberg – 1568 in Nürnberg Frische teutsche Liedlein, Nürnberg 1539-1556  </vt:lpstr>
      <vt:lpstr>PowerPoint-Präsentation</vt:lpstr>
      <vt:lpstr>Johannes Gutenberg  um 1400-1468 und die 42-zeilige  Gutenbergbibel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Rode-Breymann</dc:creator>
  <cp:lastModifiedBy>Rode-Breymann</cp:lastModifiedBy>
  <cp:revision>22</cp:revision>
  <dcterms:created xsi:type="dcterms:W3CDTF">2024-10-17T15:33:41Z</dcterms:created>
  <dcterms:modified xsi:type="dcterms:W3CDTF">2025-04-06T08:56:32Z</dcterms:modified>
</cp:coreProperties>
</file>