
<file path=[Content_Types].xml><?xml version="1.0" encoding="utf-8"?>
<Types xmlns="http://schemas.openxmlformats.org/package/2006/content-types">
  <Default Extension="jpeg" ContentType="image/jpeg"/>
  <Default Extension="jpg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22"/>
  </p:notesMasterIdLst>
  <p:sldIdLst>
    <p:sldId id="260" r:id="rId5"/>
    <p:sldId id="390" r:id="rId6"/>
    <p:sldId id="409" r:id="rId7"/>
    <p:sldId id="410" r:id="rId8"/>
    <p:sldId id="401" r:id="rId9"/>
    <p:sldId id="400" r:id="rId10"/>
    <p:sldId id="412" r:id="rId11"/>
    <p:sldId id="413" r:id="rId12"/>
    <p:sldId id="411" r:id="rId13"/>
    <p:sldId id="414" r:id="rId14"/>
    <p:sldId id="415" r:id="rId15"/>
    <p:sldId id="352" r:id="rId16"/>
    <p:sldId id="399" r:id="rId17"/>
    <p:sldId id="365" r:id="rId18"/>
    <p:sldId id="416" r:id="rId19"/>
    <p:sldId id="417" r:id="rId20"/>
    <p:sldId id="418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90"/>
            <p14:sldId id="409"/>
            <p14:sldId id="410"/>
            <p14:sldId id="401"/>
            <p14:sldId id="400"/>
            <p14:sldId id="412"/>
            <p14:sldId id="413"/>
            <p14:sldId id="411"/>
            <p14:sldId id="414"/>
            <p14:sldId id="415"/>
            <p14:sldId id="352"/>
            <p14:sldId id="399"/>
            <p14:sldId id="365"/>
            <p14:sldId id="416"/>
            <p14:sldId id="417"/>
            <p14:sldId id="418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9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20.01.2024: Messe / </a:t>
            </a:r>
            <a:r>
              <a:rPr lang="de-DE" sz="3000" i="1" dirty="0">
                <a:solidFill>
                  <a:prstClr val="white"/>
                </a:solidFill>
                <a:latin typeface="Brandon Grotesque Bold" panose="020B0803020203060202" pitchFamily="34" charset="0"/>
              </a:rPr>
              <a:t>L‘homme </a:t>
            </a:r>
            <a:r>
              <a:rPr lang="de-DE" sz="3000" i="1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armé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-Messen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D2D95-1D59-4CFB-8417-800ECFEC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400" dirty="0"/>
              <a:t>Palestrina-Stil: Exemplum </a:t>
            </a:r>
            <a:r>
              <a:rPr lang="de-DE" sz="3400" dirty="0" err="1"/>
              <a:t>classicum</a:t>
            </a:r>
            <a:r>
              <a:rPr lang="de-DE" sz="3400" dirty="0"/>
              <a:t>: </a:t>
            </a:r>
            <a:br>
              <a:rPr lang="de-DE" sz="3400" dirty="0"/>
            </a:br>
            <a:r>
              <a:rPr lang="de-DE" sz="3400" i="1" dirty="0"/>
              <a:t>Missae </a:t>
            </a:r>
            <a:r>
              <a:rPr lang="de-DE" sz="3400" i="1" dirty="0" err="1"/>
              <a:t>Papae</a:t>
            </a:r>
            <a:r>
              <a:rPr lang="de-DE" sz="3400" i="1" dirty="0"/>
              <a:t> </a:t>
            </a:r>
            <a:r>
              <a:rPr lang="de-DE" sz="3400" i="1" dirty="0" err="1"/>
              <a:t>Marcelli</a:t>
            </a:r>
            <a:endParaRPr lang="de-DE" sz="34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B310A-8B4B-45EE-8D3D-B148C1528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melodisches Ideal von Fortschreitungen in Ganz- und Halbtonschritten, </a:t>
            </a:r>
          </a:p>
          <a:p>
            <a:pPr marL="0" lvl="0" indent="0">
              <a:buNone/>
            </a:pPr>
            <a:r>
              <a:rPr lang="de-DE" sz="2400" dirty="0"/>
              <a:t>Ausgleich von größeren Intervallen in der Melodie durch stufenweise Bewegung in die Gegenrichtung, </a:t>
            </a:r>
          </a:p>
          <a:p>
            <a:pPr marL="0" lvl="0" indent="0">
              <a:buNone/>
            </a:pPr>
            <a:r>
              <a:rPr lang="de-DE" sz="2400" dirty="0"/>
              <a:t>dissonante Zusammenklänge werden möglichst unauffällig eingeführt und nach strengen Regeln wieder aufgelöst, </a:t>
            </a:r>
          </a:p>
          <a:p>
            <a:pPr marL="0" lvl="0" indent="0">
              <a:buNone/>
            </a:pPr>
            <a:r>
              <a:rPr lang="de-DE" sz="2400" dirty="0"/>
              <a:t>ausgewogener Wechsel zwischen Voll- und Geringstimmigkeit und Ausgleichsprinzip zwischen vertracktem polyphonem Stimmgeflecht und Kürze von Textabschnitten </a:t>
            </a:r>
          </a:p>
        </p:txBody>
      </p:sp>
    </p:spTree>
    <p:extLst>
      <p:ext uri="{BB962C8B-B14F-4D97-AF65-F5344CB8AC3E}">
        <p14:creationId xmlns:p14="http://schemas.microsoft.com/office/powerpoint/2010/main" val="116911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57" y="1124407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b="1" dirty="0"/>
              <a:t>Klangbeispiel 4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2" y="2558540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Palestrina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Sanctus </a:t>
            </a:r>
            <a:r>
              <a:rPr lang="en-US" dirty="0" err="1"/>
              <a:t>aus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Missa</a:t>
            </a:r>
            <a:r>
              <a:rPr lang="en-US" dirty="0"/>
              <a:t> pro </a:t>
            </a:r>
            <a:r>
              <a:rPr lang="en-US" dirty="0" err="1"/>
              <a:t>defunctis</a:t>
            </a:r>
            <a:r>
              <a:rPr lang="en-US" dirty="0"/>
              <a:t>”</a:t>
            </a:r>
          </a:p>
          <a:p>
            <a:pPr marL="0" indent="0">
              <a:buNone/>
            </a:pPr>
            <a:r>
              <a:rPr lang="en-US" dirty="0"/>
              <a:t>a 5 (Rom 1591)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Canticleer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15B985-2467-CA5E-0DEF-720CFDE9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005" y="0"/>
            <a:ext cx="5089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2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82339"/>
            <a:ext cx="7886700" cy="1042042"/>
          </a:xfrm>
        </p:spPr>
        <p:txBody>
          <a:bodyPr>
            <a:normAutofit fontScale="90000"/>
          </a:bodyPr>
          <a:lstStyle/>
          <a:p>
            <a:pPr algn="r"/>
            <a:r>
              <a:rPr lang="de-DE" sz="3400" b="1" dirty="0" err="1"/>
              <a:t>L‘home</a:t>
            </a:r>
            <a:r>
              <a:rPr lang="de-DE" sz="3400" b="1" dirty="0"/>
              <a:t> </a:t>
            </a:r>
            <a:r>
              <a:rPr lang="de-DE" sz="3400" b="1" dirty="0" err="1"/>
              <a:t>armé</a:t>
            </a:r>
            <a:r>
              <a:rPr lang="de-DE" sz="3400" b="1" dirty="0"/>
              <a:t> </a:t>
            </a:r>
            <a:br>
              <a:rPr lang="de-DE" sz="3400" b="1" dirty="0"/>
            </a:br>
            <a:r>
              <a:rPr lang="de-DE" sz="3400" b="1" dirty="0"/>
              <a:t>Messen</a:t>
            </a:r>
            <a:br>
              <a:rPr lang="de-DE" sz="3400" dirty="0"/>
            </a:br>
            <a:br>
              <a:rPr lang="de-DE" sz="3400" dirty="0"/>
            </a:br>
            <a:br>
              <a:rPr lang="de-DE" sz="3400" dirty="0"/>
            </a:br>
            <a:r>
              <a:rPr lang="de-DE" sz="3400" dirty="0"/>
              <a:t>Dufay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321173" y="2185175"/>
            <a:ext cx="47684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 cap="all" dirty="0">
                <a:solidFill>
                  <a:srgbClr val="222222"/>
                </a:solidFill>
                <a:effectLst/>
                <a:latin typeface="CorporateS"/>
              </a:rPr>
              <a:t>Der älteste Globus der Welt</a:t>
            </a:r>
          </a:p>
          <a:p>
            <a:pPr algn="l"/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Hersteller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Martin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Behaim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 (Entwurf),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Georg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Glockendon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d.Ä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. u.a.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Datierung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1492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Ort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Nürnberg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Material/Technik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Kugel aus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diversen Verbundwerkstoffen,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Deckfarbenmalerei, Gestell Schmiedeeisen, Horizontring 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Messing</a:t>
            </a:r>
            <a:b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</a:br>
            <a:r>
              <a:rPr lang="de-DE" b="1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Inventarnummer</a:t>
            </a:r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: WI1826</a:t>
            </a:r>
          </a:p>
          <a:p>
            <a:pPr algn="l"/>
            <a:r>
              <a:rPr lang="de-DE" dirty="0">
                <a:solidFill>
                  <a:srgbClr val="222222"/>
                </a:solidFill>
                <a:latin typeface="Raleway" panose="020F0502020204030204" pitchFamily="2" charset="0"/>
              </a:rPr>
              <a:t>Germanisches Nationalmuseum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Raleway" panose="020F0502020204030204" pitchFamily="2" charset="0"/>
              </a:rPr>
              <a:t>Nürnberg</a:t>
            </a:r>
          </a:p>
          <a:p>
            <a:pPr algn="l"/>
            <a:r>
              <a:rPr lang="de-DE" dirty="0">
                <a:solidFill>
                  <a:srgbClr val="222222"/>
                </a:solidFill>
                <a:latin typeface="Raleway" panose="020F0502020204030204" pitchFamily="2" charset="0"/>
              </a:rPr>
              <a:t>UNESCO Welterbe seit 2023</a:t>
            </a:r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5831D0-8BDF-E47B-E65A-3E39141B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530" y="-134224"/>
            <a:ext cx="9144000" cy="68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E2D46-6629-7F5F-D1E9-74597BE2A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9A2F9-531C-3E28-FC19-E0178274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4" y="727746"/>
            <a:ext cx="7886700" cy="1042042"/>
          </a:xfrm>
        </p:spPr>
        <p:txBody>
          <a:bodyPr>
            <a:normAutofit/>
          </a:bodyPr>
          <a:lstStyle/>
          <a:p>
            <a:pPr algn="ctr"/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7D09B6-FAE9-3CEC-3BFD-DF63C713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E6642F-BA52-D00F-169B-D2698FF0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6" y="-81642"/>
            <a:ext cx="788846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3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03" y="415912"/>
            <a:ext cx="7886700" cy="1042042"/>
          </a:xfrm>
        </p:spPr>
        <p:txBody>
          <a:bodyPr>
            <a:noAutofit/>
          </a:bodyPr>
          <a:lstStyle/>
          <a:p>
            <a:pPr algn="ctr"/>
            <a:endParaRPr lang="de-DE" sz="2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D2EE877-12B3-C365-9E4D-3DE3181F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33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DB512-6A89-4708-B097-570E63F4F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1717576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Johannes </a:t>
            </a:r>
            <a:r>
              <a:rPr lang="de-DE" dirty="0" err="1"/>
              <a:t>Tinctoris</a:t>
            </a:r>
            <a:r>
              <a:rPr lang="de-DE" dirty="0"/>
              <a:t>: </a:t>
            </a:r>
            <a:r>
              <a:rPr lang="de-DE" i="1" dirty="0" err="1"/>
              <a:t>Terminorum</a:t>
            </a:r>
            <a:r>
              <a:rPr lang="de-DE" i="1" dirty="0"/>
              <a:t> </a:t>
            </a:r>
            <a:r>
              <a:rPr lang="de-DE" i="1" dirty="0" err="1"/>
              <a:t>musicae</a:t>
            </a:r>
            <a:r>
              <a:rPr lang="de-DE" i="1" dirty="0"/>
              <a:t> </a:t>
            </a:r>
            <a:r>
              <a:rPr lang="de-DE" i="1" dirty="0" err="1"/>
              <a:t>diffinitorium</a:t>
            </a:r>
            <a:r>
              <a:rPr lang="de-DE" dirty="0"/>
              <a:t> (1435-1511)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„Canon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regula</a:t>
            </a:r>
            <a:r>
              <a:rPr lang="de-DE" dirty="0"/>
              <a:t> </a:t>
            </a:r>
            <a:r>
              <a:rPr lang="de-DE" dirty="0" err="1"/>
              <a:t>voluntatem</a:t>
            </a:r>
            <a:r>
              <a:rPr lang="de-DE" dirty="0"/>
              <a:t> </a:t>
            </a:r>
            <a:r>
              <a:rPr lang="de-DE" dirty="0" err="1"/>
              <a:t>compositoris</a:t>
            </a:r>
            <a:r>
              <a:rPr lang="de-DE" dirty="0"/>
              <a:t> </a:t>
            </a:r>
            <a:r>
              <a:rPr lang="de-DE" dirty="0" err="1"/>
              <a:t>sub</a:t>
            </a:r>
            <a:r>
              <a:rPr lang="de-DE" dirty="0"/>
              <a:t> </a:t>
            </a:r>
            <a:r>
              <a:rPr lang="de-DE" dirty="0" err="1"/>
              <a:t>obscuritate</a:t>
            </a:r>
            <a:r>
              <a:rPr lang="de-DE" dirty="0"/>
              <a:t> </a:t>
            </a:r>
            <a:r>
              <a:rPr lang="de-DE" dirty="0" err="1"/>
              <a:t>quadam</a:t>
            </a:r>
            <a:r>
              <a:rPr lang="de-DE" dirty="0"/>
              <a:t> </a:t>
            </a:r>
            <a:r>
              <a:rPr lang="de-DE" dirty="0" err="1"/>
              <a:t>ostendens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dirty="0"/>
              <a:t>Ein Kanon ist eine Regel, die die Absicht des Komponisten irgendwie verdunkelt anzeigt. </a:t>
            </a:r>
          </a:p>
        </p:txBody>
      </p:sp>
    </p:spTree>
    <p:extLst>
      <p:ext uri="{BB962C8B-B14F-4D97-AF65-F5344CB8AC3E}">
        <p14:creationId xmlns:p14="http://schemas.microsoft.com/office/powerpoint/2010/main" val="368949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9D1E-1DA1-501A-D651-0A44BA88B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3FF90-6509-7A0B-CBB7-09367CDBB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2" y="1030788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b="1" dirty="0"/>
              <a:t>Klangbeispiel 5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17C55E-1BB7-8D29-B0D1-ECD9BB455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2" y="2216929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Pierre de la Rue </a:t>
            </a:r>
          </a:p>
          <a:p>
            <a:pPr marL="0" indent="0">
              <a:buNone/>
            </a:pPr>
            <a:r>
              <a:rPr lang="en-US" dirty="0"/>
              <a:t>Agnus Dei </a:t>
            </a:r>
            <a:r>
              <a:rPr lang="en-US" dirty="0" err="1"/>
              <a:t>aus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Missa</a:t>
            </a:r>
            <a:r>
              <a:rPr lang="en-US" dirty="0"/>
              <a:t> </a:t>
            </a:r>
            <a:r>
              <a:rPr lang="en-US" dirty="0" err="1"/>
              <a:t>L’homme</a:t>
            </a:r>
            <a:r>
              <a:rPr lang="en-US" dirty="0"/>
              <a:t> </a:t>
            </a:r>
            <a:r>
              <a:rPr lang="en-US" dirty="0" err="1"/>
              <a:t>armé</a:t>
            </a:r>
            <a:r>
              <a:rPr lang="en-US" dirty="0"/>
              <a:t>” </a:t>
            </a:r>
          </a:p>
          <a:p>
            <a:pPr marL="0" indent="0">
              <a:buNone/>
            </a:pPr>
            <a:r>
              <a:rPr lang="en-US" dirty="0"/>
              <a:t>Ars Nova, </a:t>
            </a:r>
            <a:r>
              <a:rPr lang="en-US" dirty="0" err="1"/>
              <a:t>Ltg</a:t>
            </a:r>
            <a:r>
              <a:rPr lang="en-US" dirty="0"/>
              <a:t>. Bo Holten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Petrus </a:t>
            </a:r>
            <a:r>
              <a:rPr lang="en-US" dirty="0" err="1"/>
              <a:t>Alamire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4D0ECE-4174-E5E9-CE1E-216E29E5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652" y="-1"/>
            <a:ext cx="498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4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B9AC-550B-5E28-9E30-4CE298AF2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44DE3D-C622-1A97-1F9F-85A4E847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2" y="883006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b="1" dirty="0"/>
              <a:t>Klangbeispiel 6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04AF10-D22F-3E9C-D922-05B4E78C3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5048"/>
            <a:ext cx="7886700" cy="390736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b="1" dirty="0"/>
              <a:t>Josquin </a:t>
            </a:r>
            <a:r>
              <a:rPr lang="en-US" sz="8000" b="1" dirty="0" err="1"/>
              <a:t>Desprez</a:t>
            </a:r>
            <a:r>
              <a:rPr lang="en-US" sz="8000" b="1" dirty="0"/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dirty="0"/>
              <a:t>Agnus Dei </a:t>
            </a:r>
            <a:r>
              <a:rPr lang="en-US" sz="8000" dirty="0" err="1"/>
              <a:t>aus</a:t>
            </a:r>
            <a:r>
              <a:rPr lang="en-US" sz="8000" dirty="0"/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dirty="0"/>
              <a:t>“</a:t>
            </a:r>
            <a:r>
              <a:rPr lang="en-US" sz="8000" dirty="0" err="1"/>
              <a:t>Missa</a:t>
            </a:r>
            <a:r>
              <a:rPr lang="en-US" sz="8000" dirty="0"/>
              <a:t> </a:t>
            </a:r>
            <a:r>
              <a:rPr lang="en-US" sz="8000" dirty="0" err="1"/>
              <a:t>L’homme</a:t>
            </a:r>
            <a:r>
              <a:rPr lang="en-US" sz="8000" dirty="0"/>
              <a:t> </a:t>
            </a:r>
            <a:r>
              <a:rPr lang="en-US" sz="8000" dirty="0" err="1"/>
              <a:t>armé</a:t>
            </a:r>
            <a:r>
              <a:rPr lang="en-US" sz="8000" dirty="0"/>
              <a:t>”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8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dirty="0"/>
              <a:t>The Tallis Scholars,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dirty="0" err="1"/>
              <a:t>Ltg</a:t>
            </a:r>
            <a:r>
              <a:rPr lang="en-US" sz="8000" dirty="0"/>
              <a:t>. Peter Phillip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de-DE" sz="8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Die "Missa </a:t>
            </a:r>
            <a:r>
              <a:rPr lang="de-DE" sz="8000" dirty="0" err="1"/>
              <a:t>Pange</a:t>
            </a:r>
            <a:r>
              <a:rPr lang="de-DE" sz="8000" dirty="0"/>
              <a:t> </a:t>
            </a:r>
            <a:r>
              <a:rPr lang="de-DE" sz="8000" dirty="0" err="1"/>
              <a:t>lingua</a:t>
            </a:r>
            <a:r>
              <a:rPr lang="de-DE" sz="8000" dirty="0"/>
              <a:t>"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von Josquin Desprez in einem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handschriftlichen Chorbuch,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das vor 1525 für Friedrich den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Weisen kopiert wurde.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Heute: Thüringer Universitäts-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8000" dirty="0"/>
              <a:t>und Landesbibliothek Jena.</a:t>
            </a:r>
            <a:endParaRPr lang="en-US" sz="8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80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8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2E3F14-4C50-4ECA-49E8-FA62770E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694" y="138073"/>
            <a:ext cx="1088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8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Messe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108" y="2005584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i="1" dirty="0"/>
              <a:t>„O </a:t>
            </a:r>
            <a:r>
              <a:rPr lang="de-DE" sz="2600" i="1" dirty="0" err="1"/>
              <a:t>sacrum</a:t>
            </a:r>
            <a:r>
              <a:rPr lang="de-DE" sz="2600" i="1" dirty="0"/>
              <a:t> </a:t>
            </a:r>
            <a:r>
              <a:rPr lang="de-DE" sz="2600" i="1" dirty="0" err="1"/>
              <a:t>convivium</a:t>
            </a:r>
            <a:r>
              <a:rPr lang="de-DE" sz="2600" i="1" dirty="0"/>
              <a:t>, in quo Christus </a:t>
            </a:r>
            <a:r>
              <a:rPr lang="de-DE" sz="2600" i="1" dirty="0" err="1"/>
              <a:t>sumitur</a:t>
            </a:r>
            <a:r>
              <a:rPr lang="de-DE" sz="2600" i="1" dirty="0"/>
              <a:t>: </a:t>
            </a:r>
            <a:r>
              <a:rPr lang="de-DE" sz="2600" i="1" dirty="0" err="1"/>
              <a:t>recolitur</a:t>
            </a:r>
            <a:r>
              <a:rPr lang="de-DE" sz="2600" i="1" dirty="0"/>
              <a:t> memoria </a:t>
            </a:r>
            <a:r>
              <a:rPr lang="de-DE" sz="2600" i="1" dirty="0" err="1"/>
              <a:t>passionis</a:t>
            </a:r>
            <a:r>
              <a:rPr lang="de-DE" sz="2600" i="1" dirty="0"/>
              <a:t> </a:t>
            </a:r>
            <a:r>
              <a:rPr lang="de-DE" sz="2600" i="1" dirty="0" err="1"/>
              <a:t>eius</a:t>
            </a:r>
            <a:r>
              <a:rPr lang="de-DE" sz="2600" i="1" dirty="0"/>
              <a:t>, mens </a:t>
            </a:r>
            <a:r>
              <a:rPr lang="de-DE" sz="2600" i="1" dirty="0" err="1"/>
              <a:t>impletur</a:t>
            </a:r>
            <a:r>
              <a:rPr lang="de-DE" sz="2600" i="1" dirty="0"/>
              <a:t> </a:t>
            </a:r>
            <a:r>
              <a:rPr lang="de-DE" sz="2600" i="1" dirty="0" err="1"/>
              <a:t>gratia</a:t>
            </a:r>
            <a:r>
              <a:rPr lang="de-DE" sz="2600" i="1" dirty="0"/>
              <a:t> et </a:t>
            </a:r>
            <a:r>
              <a:rPr lang="de-DE" sz="2600" i="1" dirty="0" err="1"/>
              <a:t>futurae</a:t>
            </a:r>
            <a:r>
              <a:rPr lang="de-DE" sz="2600" i="1" dirty="0"/>
              <a:t> </a:t>
            </a:r>
            <a:r>
              <a:rPr lang="de-DE" sz="2600" i="1" dirty="0" err="1"/>
              <a:t>gloriae</a:t>
            </a:r>
            <a:r>
              <a:rPr lang="de-DE" sz="2600" i="1" dirty="0"/>
              <a:t> nobis </a:t>
            </a:r>
            <a:r>
              <a:rPr lang="de-DE" sz="2600" i="1" dirty="0" err="1"/>
              <a:t>pignus</a:t>
            </a:r>
            <a:r>
              <a:rPr lang="de-DE" sz="2600" i="1" dirty="0"/>
              <a:t> datur, </a:t>
            </a:r>
            <a:r>
              <a:rPr lang="de-DE" sz="2600" i="1" dirty="0" err="1"/>
              <a:t>alleluia</a:t>
            </a:r>
            <a:r>
              <a:rPr lang="de-DE" sz="2600" i="1" dirty="0"/>
              <a:t>.“</a:t>
            </a:r>
            <a:r>
              <a:rPr lang="de-DE" sz="2600" dirty="0"/>
              <a:t> </a:t>
            </a:r>
          </a:p>
          <a:p>
            <a:pPr marL="0" indent="0">
              <a:buNone/>
            </a:pPr>
            <a:r>
              <a:rPr lang="de-DE" sz="2600" dirty="0"/>
              <a:t>O heiliges Mahl, in dem Christus unsere Speise ist: Gedächtnis seines Leidens, Fülle der Gnade, Unterpfand der künftigen Herrlichkeit. Halleluja </a:t>
            </a:r>
          </a:p>
          <a:p>
            <a:pPr marL="0" indent="0">
              <a:buNone/>
            </a:pPr>
            <a:r>
              <a:rPr lang="de-DE" sz="2600" dirty="0"/>
              <a:t>Thomas von Aquin (1224/25-1274) </a:t>
            </a:r>
          </a:p>
        </p:txBody>
      </p:sp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Liturgische Texte der Messfeier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990468"/>
            <a:ext cx="7886700" cy="3907369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Proprium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wechselnde Texte zu den jeweiligen Sonn- und Festtagen, also Anlass bezogene Texte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Introitus – Graduale – </a:t>
            </a: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Alleluia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– Tractus – 	Offertorium – Communio</a:t>
            </a: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endParaRPr lang="de-DE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Ordinarium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die für das gesamte Kirchenjahr gleichbleibenden Texte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Kyrie – Gloria – Credo – Sanctus – </a:t>
            </a: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Agnus</a:t>
            </a:r>
            <a:r>
              <a:rPr lang="de-DE" sz="2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6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Dei</a:t>
            </a:r>
            <a:endParaRPr lang="de-DE" sz="26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1156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Renaissance-Messe-Komponisten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80" y="1952684"/>
            <a:ext cx="7886700" cy="390736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Johannes </a:t>
            </a:r>
            <a:r>
              <a:rPr lang="de-DE" sz="8800" dirty="0" err="1"/>
              <a:t>Ockeghem</a:t>
            </a:r>
            <a:r>
              <a:rPr lang="de-DE" sz="8800" dirty="0"/>
              <a:t>	(ca. 1410-1497)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Josquin Desprez 	(ca. 1440-1521)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Jacob Obrecht 		(ca. 1450-1505)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Pierre de la Rue 	(ca. 1460-1518)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Giovanni Pierluigi da Palestrina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			(ca. 1525-1594)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Orlando di Lasso 	(1532-1594)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Heinrich Isaac		(1450-1517)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Ludwig </a:t>
            </a:r>
            <a:r>
              <a:rPr lang="de-DE" sz="8800" dirty="0" err="1"/>
              <a:t>Senfl</a:t>
            </a:r>
            <a:r>
              <a:rPr lang="de-DE" sz="8800" dirty="0"/>
              <a:t>		(um 1490-1543)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Heinrich Finck		(1444/45-1527)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sz="8800" dirty="0"/>
              <a:t>Philipp de Monte	(1521-1603)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9903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6443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400" b="1" dirty="0"/>
              <a:t>Klangbeispiel 1 und 2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39" y="2483152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b="1" dirty="0"/>
              <a:t>Dufay</a:t>
            </a:r>
            <a:r>
              <a:rPr lang="de-DE" sz="2600" dirty="0"/>
              <a:t>: Kyrie aus der Missa „Se la </a:t>
            </a:r>
            <a:r>
              <a:rPr lang="de-DE" sz="2600" dirty="0" err="1"/>
              <a:t>face</a:t>
            </a:r>
            <a:r>
              <a:rPr lang="de-DE" sz="2600" dirty="0"/>
              <a:t> </a:t>
            </a:r>
            <a:r>
              <a:rPr lang="de-DE" sz="2600" dirty="0" err="1"/>
              <a:t>ay</a:t>
            </a:r>
            <a:r>
              <a:rPr lang="de-DE" sz="2600" dirty="0"/>
              <a:t> pale“ um 1450</a:t>
            </a:r>
          </a:p>
          <a:p>
            <a:pPr marL="0" indent="0">
              <a:buNone/>
            </a:pPr>
            <a:r>
              <a:rPr lang="de-DE" sz="2600" dirty="0"/>
              <a:t>The Early Music Consort </a:t>
            </a:r>
            <a:r>
              <a:rPr lang="de-DE" sz="2600" dirty="0" err="1"/>
              <a:t>of</a:t>
            </a:r>
            <a:r>
              <a:rPr lang="de-DE" sz="2600" dirty="0"/>
              <a:t> London, </a:t>
            </a:r>
            <a:r>
              <a:rPr lang="de-DE" sz="2600" dirty="0" err="1"/>
              <a:t>Ltg</a:t>
            </a:r>
            <a:r>
              <a:rPr lang="de-DE" sz="2600" dirty="0"/>
              <a:t>. David </a:t>
            </a:r>
            <a:r>
              <a:rPr lang="de-DE" sz="2600" dirty="0" err="1"/>
              <a:t>Munrow</a:t>
            </a:r>
            <a:endParaRPr lang="de-DE" sz="2600" dirty="0"/>
          </a:p>
          <a:p>
            <a:pPr marL="0" indent="0">
              <a:buNone/>
            </a:pPr>
            <a:r>
              <a:rPr lang="de-DE" sz="2600" dirty="0"/>
              <a:t> </a:t>
            </a:r>
          </a:p>
          <a:p>
            <a:pPr marL="0" indent="0">
              <a:buNone/>
            </a:pPr>
            <a:r>
              <a:rPr lang="de-DE" sz="2600" b="1" dirty="0"/>
              <a:t>Palestrina</a:t>
            </a:r>
            <a:r>
              <a:rPr lang="de-DE" sz="2600" dirty="0"/>
              <a:t>, „Missa sine nomine“ für 6 Stimmen aus dem ersten Messebuch von Palestrina (1554)</a:t>
            </a:r>
          </a:p>
          <a:p>
            <a:pPr marL="0" indent="0">
              <a:buNone/>
            </a:pPr>
            <a:r>
              <a:rPr lang="de-DE" sz="2600" dirty="0"/>
              <a:t>Cappella </a:t>
            </a:r>
            <a:r>
              <a:rPr lang="de-DE" sz="2600" dirty="0" err="1"/>
              <a:t>Musicale</a:t>
            </a:r>
            <a:r>
              <a:rPr lang="de-DE" sz="2600" dirty="0"/>
              <a:t> di S. </a:t>
            </a:r>
            <a:r>
              <a:rPr lang="de-DE" sz="2600" dirty="0" err="1"/>
              <a:t>Petronio</a:t>
            </a:r>
            <a:r>
              <a:rPr lang="de-DE" sz="2600" dirty="0"/>
              <a:t> di Bologna, </a:t>
            </a:r>
            <a:r>
              <a:rPr lang="de-DE" sz="2600" dirty="0" err="1"/>
              <a:t>Ltg</a:t>
            </a:r>
            <a:r>
              <a:rPr lang="de-DE" sz="2600" dirty="0"/>
              <a:t>. Sergio </a:t>
            </a:r>
            <a:r>
              <a:rPr lang="de-DE" sz="2600" dirty="0" err="1"/>
              <a:t>Vartolo</a:t>
            </a:r>
            <a:r>
              <a:rPr lang="de-DE" sz="26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420215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1166420" y="784937"/>
            <a:ext cx="47684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200" b="1" i="0" dirty="0">
                <a:solidFill>
                  <a:srgbClr val="222222"/>
                </a:solidFill>
                <a:effectLst/>
              </a:rPr>
              <a:t>Pierre de la Rue </a:t>
            </a:r>
            <a:r>
              <a:rPr lang="de-DE" sz="2200" b="0" i="0" dirty="0">
                <a:solidFill>
                  <a:srgbClr val="222222"/>
                </a:solidFill>
                <a:effectLst/>
              </a:rPr>
              <a:t>(ca. 1460-1518), </a:t>
            </a:r>
          </a:p>
          <a:p>
            <a:pPr algn="l"/>
            <a:r>
              <a:rPr lang="de-DE" sz="2200" b="0" i="0" dirty="0">
                <a:solidFill>
                  <a:srgbClr val="222222"/>
                </a:solidFill>
                <a:effectLst/>
              </a:rPr>
              <a:t>tätig am Hof von Philipp dem Schönen </a:t>
            </a:r>
          </a:p>
          <a:p>
            <a:pPr algn="l"/>
            <a:r>
              <a:rPr lang="de-DE" sz="2200" b="0" i="0" dirty="0">
                <a:solidFill>
                  <a:srgbClr val="222222"/>
                </a:solidFill>
                <a:effectLst/>
              </a:rPr>
              <a:t>und Margarete von Österreich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4F3A2F-9256-5585-98D1-3B675610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950" y="0"/>
            <a:ext cx="339505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899D6B-B991-7AC0-2829-DE8A3E657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92933"/>
            <a:ext cx="437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1" y="54670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3400" b="1" dirty="0"/>
              <a:t>Klangbeispiel 3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1D84F-AC12-DAE7-ED8E-9CEEFC375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9970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b="1" dirty="0"/>
              <a:t>Pierre de la Rue</a:t>
            </a:r>
            <a:r>
              <a:rPr lang="de-DE" sz="2600" dirty="0"/>
              <a:t>: Credo aus </a:t>
            </a:r>
            <a:r>
              <a:rPr lang="de-DE" sz="2600" i="1" dirty="0"/>
              <a:t>Missa „Cum </a:t>
            </a:r>
            <a:r>
              <a:rPr lang="de-DE" sz="2600" i="1" dirty="0" err="1"/>
              <a:t>iocunditate</a:t>
            </a:r>
            <a:r>
              <a:rPr lang="de-DE" sz="2600" i="1" dirty="0"/>
              <a:t>“ </a:t>
            </a:r>
            <a:r>
              <a:rPr lang="de-DE" sz="2600" dirty="0"/>
              <a:t>(Ende 1480er Jahre); Fragment aus der Eröffnung einer Antiphon zum Fest </a:t>
            </a:r>
            <a:r>
              <a:rPr lang="de-DE" sz="2600" dirty="0" err="1"/>
              <a:t>Mariae</a:t>
            </a:r>
            <a:r>
              <a:rPr lang="de-DE" sz="2600" dirty="0"/>
              <a:t> Geburt im Tenor</a:t>
            </a:r>
          </a:p>
          <a:p>
            <a:pPr marL="0" indent="0">
              <a:buNone/>
            </a:pPr>
            <a:r>
              <a:rPr lang="de-DE" sz="2600" dirty="0"/>
              <a:t>The Hilliard Ensemble</a:t>
            </a:r>
          </a:p>
          <a:p>
            <a:pPr marL="0" indent="0">
              <a:buNone/>
            </a:pPr>
            <a:r>
              <a:rPr lang="de-DE" sz="2600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6CD3B5-C131-44FB-234E-C5B96D7E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310924"/>
            <a:ext cx="5334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75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17688-4973-431A-A7BC-D542095E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18" y="48078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Dufay: Cantus firmus-Messen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31C905-6E55-4F3A-94E1-D47464C02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72" y="2288204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600" dirty="0"/>
              <a:t>Missa Caput (um 1440)</a:t>
            </a:r>
          </a:p>
          <a:p>
            <a:pPr marL="0" indent="0">
              <a:buNone/>
            </a:pPr>
            <a:r>
              <a:rPr lang="de-DE" sz="2600" dirty="0"/>
              <a:t>Missa La Mort de Saint </a:t>
            </a:r>
            <a:r>
              <a:rPr lang="de-DE" sz="2600" dirty="0" err="1"/>
              <a:t>Gothard</a:t>
            </a:r>
            <a:endParaRPr lang="de-DE" sz="2600" dirty="0"/>
          </a:p>
          <a:p>
            <a:pPr marL="0" indent="0">
              <a:buNone/>
            </a:pPr>
            <a:r>
              <a:rPr lang="de-DE" sz="2600" dirty="0"/>
              <a:t>Missa Se la </a:t>
            </a:r>
            <a:r>
              <a:rPr lang="de-DE" sz="2600" dirty="0" err="1"/>
              <a:t>face</a:t>
            </a:r>
            <a:r>
              <a:rPr lang="de-DE" sz="2600" dirty="0"/>
              <a:t> </a:t>
            </a:r>
            <a:r>
              <a:rPr lang="de-DE" sz="2600" dirty="0" err="1"/>
              <a:t>ay</a:t>
            </a:r>
            <a:r>
              <a:rPr lang="de-DE" sz="2600" dirty="0"/>
              <a:t> pale (um 1450)</a:t>
            </a:r>
          </a:p>
          <a:p>
            <a:pPr marL="0" indent="0">
              <a:buNone/>
            </a:pPr>
            <a:r>
              <a:rPr lang="de-DE" sz="2600" dirty="0"/>
              <a:t>Missa L‘homme </a:t>
            </a:r>
            <a:r>
              <a:rPr lang="de-DE" sz="2600" dirty="0" err="1"/>
              <a:t>armé</a:t>
            </a:r>
            <a:r>
              <a:rPr lang="de-DE" sz="2600" dirty="0"/>
              <a:t> </a:t>
            </a:r>
          </a:p>
          <a:p>
            <a:pPr marL="0" indent="0">
              <a:buNone/>
            </a:pPr>
            <a:r>
              <a:rPr lang="en-US" sz="2600" dirty="0" err="1"/>
              <a:t>Missa</a:t>
            </a:r>
            <a:r>
              <a:rPr lang="en-US" sz="2600" dirty="0"/>
              <a:t> Ecce ancilla domini (1463)</a:t>
            </a:r>
            <a:endParaRPr lang="de-DE" sz="2600" dirty="0"/>
          </a:p>
          <a:p>
            <a:pPr marL="0" indent="0">
              <a:buNone/>
            </a:pPr>
            <a:r>
              <a:rPr lang="en-US" sz="2600" dirty="0" err="1"/>
              <a:t>Missa</a:t>
            </a:r>
            <a:r>
              <a:rPr lang="en-US" sz="2600" dirty="0"/>
              <a:t> Ave Regina </a:t>
            </a:r>
            <a:r>
              <a:rPr lang="en-US" sz="2600" dirty="0" err="1"/>
              <a:t>caelorum</a:t>
            </a:r>
            <a:r>
              <a:rPr lang="en-US" sz="2600" dirty="0"/>
              <a:t> </a:t>
            </a:r>
          </a:p>
          <a:p>
            <a:pPr marL="0" indent="0">
              <a:buNone/>
            </a:pPr>
            <a:r>
              <a:rPr lang="en-US" sz="2600" dirty="0"/>
              <a:t>			(1464-70)</a:t>
            </a:r>
            <a:endParaRPr lang="de-DE" sz="2600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24FAA9-487D-6AC6-BCE4-247ACF4EC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805" y="1361188"/>
            <a:ext cx="386819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8025"/>
            <a:ext cx="7886700" cy="1042042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ts val="2800"/>
              </a:lnSpc>
              <a:spcBef>
                <a:spcPts val="0"/>
              </a:spcBef>
            </a:pPr>
            <a:r>
              <a:rPr lang="de-DE" sz="3300" dirty="0"/>
              <a:t>Giovanni Pierluigi da Palestrina (ca. 1525-1594) </a:t>
            </a:r>
            <a:br>
              <a:rPr lang="de-DE" sz="3600" dirty="0"/>
            </a:br>
            <a:br>
              <a:rPr lang="de-DE" sz="3600" dirty="0"/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321173" y="2185175"/>
            <a:ext cx="47684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0" i="0" dirty="0">
                <a:solidFill>
                  <a:srgbClr val="222222"/>
                </a:solidFill>
                <a:effectLst/>
              </a:rPr>
              <a:t>Palestrina überreicht </a:t>
            </a:r>
          </a:p>
          <a:p>
            <a:pPr algn="l"/>
            <a:r>
              <a:rPr lang="de-DE" sz="2000" b="0" i="0" dirty="0">
                <a:solidFill>
                  <a:srgbClr val="222222"/>
                </a:solidFill>
                <a:effectLst/>
              </a:rPr>
              <a:t>Papst Julius III. </a:t>
            </a:r>
          </a:p>
          <a:p>
            <a:pPr algn="l"/>
            <a:r>
              <a:rPr lang="de-DE" sz="2000" b="0" i="0" dirty="0">
                <a:solidFill>
                  <a:srgbClr val="222222"/>
                </a:solidFill>
                <a:effectLst/>
              </a:rPr>
              <a:t>sein erstes </a:t>
            </a:r>
            <a:r>
              <a:rPr lang="de-DE" sz="2000" b="0" i="0" dirty="0" err="1">
                <a:solidFill>
                  <a:srgbClr val="222222"/>
                </a:solidFill>
                <a:effectLst/>
              </a:rPr>
              <a:t>Messenbuch</a:t>
            </a:r>
            <a:r>
              <a:rPr lang="de-DE" sz="2000" b="0" i="0" dirty="0">
                <a:solidFill>
                  <a:srgbClr val="222222"/>
                </a:solidFill>
                <a:effectLst/>
              </a:rPr>
              <a:t> </a:t>
            </a:r>
          </a:p>
          <a:p>
            <a:pPr algn="l"/>
            <a:r>
              <a:rPr lang="de-DE" sz="2000" b="0" i="0" dirty="0">
                <a:solidFill>
                  <a:srgbClr val="222222"/>
                </a:solidFill>
                <a:effectLst/>
              </a:rPr>
              <a:t>(Rom 1554)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3F542E-860F-3B54-1B9D-B3C452CD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63" y="1716618"/>
            <a:ext cx="478114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635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666</Words>
  <Application>Microsoft Office PowerPoint</Application>
  <PresentationFormat>Bildschirmpräsentation (4:3)</PresentationFormat>
  <Paragraphs>108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CorporateS</vt:lpstr>
      <vt:lpstr>Raleway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 Messe</vt:lpstr>
      <vt:lpstr> Liturgische Texte der Messfeier</vt:lpstr>
      <vt:lpstr> Renaissance-Messe-Komponisten</vt:lpstr>
      <vt:lpstr>Klangbeispiel 1 und 2</vt:lpstr>
      <vt:lpstr>PowerPoint-Präsentation</vt:lpstr>
      <vt:lpstr>Klangbeispiel 3</vt:lpstr>
      <vt:lpstr>Dufay: Cantus firmus-Messen</vt:lpstr>
      <vt:lpstr>Giovanni Pierluigi da Palestrina (ca. 1525-1594)   </vt:lpstr>
      <vt:lpstr>Palestrina-Stil: Exemplum classicum:  Missae Papae Marcelli</vt:lpstr>
      <vt:lpstr>Klangbeispiel 4</vt:lpstr>
      <vt:lpstr>L‘home armé  Messen   Dufay</vt:lpstr>
      <vt:lpstr>PowerPoint-Präsentation</vt:lpstr>
      <vt:lpstr>PowerPoint-Präsentation</vt:lpstr>
      <vt:lpstr>PowerPoint-Präsentation</vt:lpstr>
      <vt:lpstr>Klangbeispiel 5</vt:lpstr>
      <vt:lpstr>Klangbeispiel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Rode-Breymann</dc:creator>
  <cp:lastModifiedBy>Rode-Breymann</cp:lastModifiedBy>
  <cp:revision>29</cp:revision>
  <dcterms:created xsi:type="dcterms:W3CDTF">2024-10-17T15:33:41Z</dcterms:created>
  <dcterms:modified xsi:type="dcterms:W3CDTF">2025-04-06T08:45:15Z</dcterms:modified>
</cp:coreProperties>
</file>