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668" r:id="rId3"/>
    <p:sldMasterId id="2147483680" r:id="rId4"/>
  </p:sldMasterIdLst>
  <p:notesMasterIdLst>
    <p:notesMasterId r:id="rId27"/>
  </p:notesMasterIdLst>
  <p:sldIdLst>
    <p:sldId id="260" r:id="rId5"/>
    <p:sldId id="398" r:id="rId6"/>
    <p:sldId id="409" r:id="rId7"/>
    <p:sldId id="410" r:id="rId8"/>
    <p:sldId id="411" r:id="rId9"/>
    <p:sldId id="390" r:id="rId10"/>
    <p:sldId id="352" r:id="rId11"/>
    <p:sldId id="414" r:id="rId12"/>
    <p:sldId id="413" r:id="rId13"/>
    <p:sldId id="415" r:id="rId14"/>
    <p:sldId id="403" r:id="rId15"/>
    <p:sldId id="416" r:id="rId16"/>
    <p:sldId id="400" r:id="rId17"/>
    <p:sldId id="365" r:id="rId18"/>
    <p:sldId id="401" r:id="rId19"/>
    <p:sldId id="389" r:id="rId20"/>
    <p:sldId id="412" r:id="rId21"/>
    <p:sldId id="417" r:id="rId22"/>
    <p:sldId id="419" r:id="rId23"/>
    <p:sldId id="420" r:id="rId24"/>
    <p:sldId id="421" r:id="rId25"/>
    <p:sldId id="405" r:id="rId2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37F8469-3CBA-4387-B8CB-5D9337A3FFA8}">
          <p14:sldIdLst>
            <p14:sldId id="260"/>
            <p14:sldId id="398"/>
            <p14:sldId id="409"/>
            <p14:sldId id="410"/>
            <p14:sldId id="411"/>
            <p14:sldId id="390"/>
            <p14:sldId id="352"/>
            <p14:sldId id="414"/>
            <p14:sldId id="413"/>
            <p14:sldId id="415"/>
            <p14:sldId id="403"/>
            <p14:sldId id="416"/>
            <p14:sldId id="400"/>
            <p14:sldId id="365"/>
            <p14:sldId id="401"/>
            <p14:sldId id="389"/>
            <p14:sldId id="412"/>
            <p14:sldId id="417"/>
            <p14:sldId id="419"/>
            <p14:sldId id="420"/>
            <p14:sldId id="421"/>
            <p14:sldId id="405"/>
          </p14:sldIdLst>
        </p14:section>
        <p14:section name="Abschnitt ohne Titel" id="{C464A0A4-E9EC-438F-B5E0-9D92C98D0DB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 autoAdjust="0"/>
  </p:normalViewPr>
  <p:slideViewPr>
    <p:cSldViewPr snapToGrid="0" showGuides="1">
      <p:cViewPr varScale="1">
        <p:scale>
          <a:sx n="127" d="100"/>
          <a:sy n="127" d="100"/>
        </p:scale>
        <p:origin x="144" y="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AA78D-4AC1-4C46-AE72-B463F17DFBC8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1E945-E43B-4758-A495-730E19C3E7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913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7921" y="2199179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8939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840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023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054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85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787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8906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639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2134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136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998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PT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99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2504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456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036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87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882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751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499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356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855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6136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78345" y="1353272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78345" y="3860657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4846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6388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53912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8961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7201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374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240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9325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876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41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574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06.04.2025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286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90398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87061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689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4866" y="1404851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4866" y="2595031"/>
            <a:ext cx="7886700" cy="390736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42723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944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6539" y="1349433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8653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2988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672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1489" y="126876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3928" y="1438162"/>
            <a:ext cx="4629150" cy="48856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68109" y="3038361"/>
            <a:ext cx="2949178" cy="327952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989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fM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06.04.2025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989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64866" y="1090815"/>
            <a:ext cx="7886700" cy="1042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64866" y="2234813"/>
            <a:ext cx="7886700" cy="4032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64867" y="6298163"/>
            <a:ext cx="1647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423ED-132E-4A90-B07F-53CD0D783D2B}" type="datetime1">
              <a:rPr lang="de-DE" smtClean="0"/>
              <a:t>06.04.2025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671852" y="6298163"/>
            <a:ext cx="29780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Name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11"/>
          <a:srcRect l="4941"/>
          <a:stretch/>
        </p:blipFill>
        <p:spPr>
          <a:xfrm>
            <a:off x="0" y="1"/>
            <a:ext cx="8285018" cy="977412"/>
          </a:xfrm>
          <a:prstGeom prst="rect">
            <a:avLst/>
          </a:prstGeom>
          <a:gradFill>
            <a:gsLst>
              <a:gs pos="0">
                <a:srgbClr val="A12848"/>
              </a:gs>
              <a:gs pos="33000">
                <a:srgbClr val="B5313C"/>
              </a:gs>
              <a:gs pos="83000">
                <a:srgbClr val="C43632"/>
              </a:gs>
              <a:gs pos="100000">
                <a:srgbClr val="D33C2C"/>
              </a:gs>
            </a:gsLst>
            <a:lin ang="5400000" scaled="1"/>
          </a:gradFill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895" y="74816"/>
            <a:ext cx="1116676" cy="111667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298" y="5789196"/>
            <a:ext cx="422215" cy="6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0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92" r:id="rId4"/>
    <p:sldLayoutId id="2147483664" r:id="rId5"/>
    <p:sldLayoutId id="2147483665" r:id="rId6"/>
    <p:sldLayoutId id="2147483666" r:id="rId7"/>
    <p:sldLayoutId id="2147483667" r:id="rId8"/>
    <p:sldLayoutId id="2147483693" r:id="rId9"/>
  </p:sldLayoutIdLst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338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23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365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t="9451" r="-145" b="34891"/>
          <a:stretch/>
        </p:blipFill>
        <p:spPr>
          <a:xfrm>
            <a:off x="0" y="0"/>
            <a:ext cx="6909818" cy="408611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 rot="21300000">
            <a:off x="329984" y="4664175"/>
            <a:ext cx="9297907" cy="553998"/>
          </a:xfrm>
          <a:custGeom>
            <a:avLst/>
            <a:gdLst>
              <a:gd name="connsiteX0" fmla="*/ 0 w 7704856"/>
              <a:gd name="connsiteY0" fmla="*/ 0 h 369332"/>
              <a:gd name="connsiteX1" fmla="*/ 7704856 w 7704856"/>
              <a:gd name="connsiteY1" fmla="*/ 0 h 369332"/>
              <a:gd name="connsiteX2" fmla="*/ 7704856 w 7704856"/>
              <a:gd name="connsiteY2" fmla="*/ 369332 h 369332"/>
              <a:gd name="connsiteX3" fmla="*/ 0 w 7704856"/>
              <a:gd name="connsiteY3" fmla="*/ 369332 h 369332"/>
              <a:gd name="connsiteX4" fmla="*/ 0 w 7704856"/>
              <a:gd name="connsiteY4" fmla="*/ 0 h 369332"/>
              <a:gd name="connsiteX0" fmla="*/ 0 w 7704856"/>
              <a:gd name="connsiteY0" fmla="*/ 0 h 796052"/>
              <a:gd name="connsiteX1" fmla="*/ 7704856 w 7704856"/>
              <a:gd name="connsiteY1" fmla="*/ 0 h 796052"/>
              <a:gd name="connsiteX2" fmla="*/ 7704856 w 7704856"/>
              <a:gd name="connsiteY2" fmla="*/ 369332 h 796052"/>
              <a:gd name="connsiteX3" fmla="*/ 132080 w 7704856"/>
              <a:gd name="connsiteY3" fmla="*/ 796052 h 796052"/>
              <a:gd name="connsiteX4" fmla="*/ 0 w 7704856"/>
              <a:gd name="connsiteY4" fmla="*/ 0 h 796052"/>
              <a:gd name="connsiteX0" fmla="*/ 0 w 7603256"/>
              <a:gd name="connsiteY0" fmla="*/ 365760 h 796052"/>
              <a:gd name="connsiteX1" fmla="*/ 7603256 w 7603256"/>
              <a:gd name="connsiteY1" fmla="*/ 0 h 796052"/>
              <a:gd name="connsiteX2" fmla="*/ 7603256 w 7603256"/>
              <a:gd name="connsiteY2" fmla="*/ 369332 h 796052"/>
              <a:gd name="connsiteX3" fmla="*/ 30480 w 7603256"/>
              <a:gd name="connsiteY3" fmla="*/ 796052 h 796052"/>
              <a:gd name="connsiteX4" fmla="*/ 0 w 7603256"/>
              <a:gd name="connsiteY4" fmla="*/ 365760 h 796052"/>
              <a:gd name="connsiteX0" fmla="*/ 0 w 7603256"/>
              <a:gd name="connsiteY0" fmla="*/ 934720 h 1365012"/>
              <a:gd name="connsiteX1" fmla="*/ 7471176 w 7603256"/>
              <a:gd name="connsiteY1" fmla="*/ 0 h 1365012"/>
              <a:gd name="connsiteX2" fmla="*/ 7603256 w 7603256"/>
              <a:gd name="connsiteY2" fmla="*/ 938292 h 1365012"/>
              <a:gd name="connsiteX3" fmla="*/ 30480 w 7603256"/>
              <a:gd name="connsiteY3" fmla="*/ 1365012 h 1365012"/>
              <a:gd name="connsiteX4" fmla="*/ 0 w 7603256"/>
              <a:gd name="connsiteY4" fmla="*/ 934720 h 136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3256" h="1365012">
                <a:moveTo>
                  <a:pt x="0" y="934720"/>
                </a:moveTo>
                <a:lnTo>
                  <a:pt x="7471176" y="0"/>
                </a:lnTo>
                <a:lnTo>
                  <a:pt x="7603256" y="938292"/>
                </a:lnTo>
                <a:lnTo>
                  <a:pt x="30480" y="1365012"/>
                </a:lnTo>
                <a:lnTo>
                  <a:pt x="0" y="93472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Medium" panose="020B0603020203060202" pitchFamily="34" charset="0"/>
                <a:ea typeface="+mn-ea"/>
                <a:cs typeface="+mn-cs"/>
              </a:rPr>
              <a:t>HIER IST PLTZ FÜR TITEL ODER BEGRÜSSUNG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003" y="347346"/>
            <a:ext cx="1440167" cy="144016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 rot="21088414">
            <a:off x="5583128" y="3817763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Bold" panose="020B0803020203060202" pitchFamily="34" charset="0"/>
                <a:ea typeface="+mn-ea"/>
                <a:cs typeface="+mn-cs"/>
              </a:rPr>
              <a:t>Titel Fett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9127"/>
            <a:ext cx="9144000" cy="4276279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 rot="21000000">
            <a:off x="489532" y="3166901"/>
            <a:ext cx="6480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3000" dirty="0">
              <a:solidFill>
                <a:prstClr val="white"/>
              </a:solidFill>
              <a:latin typeface="Brandon Grotesque Bold" panose="020B0803020203060202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000" dirty="0">
                <a:solidFill>
                  <a:prstClr val="white"/>
                </a:solidFill>
                <a:latin typeface="Brandon Grotesque Bold" panose="020B0803020203060202" pitchFamily="34" charset="0"/>
              </a:rPr>
              <a:t>13.01.2025: Renaissance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000" dirty="0">
                <a:solidFill>
                  <a:prstClr val="white"/>
                </a:solidFill>
                <a:latin typeface="Brandon Grotesque Bold" panose="020B0803020203060202" pitchFamily="34" charset="0"/>
              </a:rPr>
              <a:t>Johannes </a:t>
            </a:r>
            <a:r>
              <a:rPr lang="de-DE" sz="3000" dirty="0" err="1">
                <a:solidFill>
                  <a:prstClr val="white"/>
                </a:solidFill>
                <a:latin typeface="Brandon Grotesque Bold" panose="020B0803020203060202" pitchFamily="34" charset="0"/>
              </a:rPr>
              <a:t>Ciconia</a:t>
            </a:r>
            <a:r>
              <a:rPr lang="de-DE" sz="3000" dirty="0">
                <a:solidFill>
                  <a:prstClr val="white"/>
                </a:solidFill>
                <a:latin typeface="Brandon Grotesque Bold" panose="020B0803020203060202" pitchFamily="34" charset="0"/>
              </a:rPr>
              <a:t> und Guillaume Dufay</a:t>
            </a:r>
          </a:p>
        </p:txBody>
      </p:sp>
    </p:spTree>
    <p:extLst>
      <p:ext uri="{BB962C8B-B14F-4D97-AF65-F5344CB8AC3E}">
        <p14:creationId xmlns:p14="http://schemas.microsoft.com/office/powerpoint/2010/main" val="3983142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02675-E03C-09BA-DBD1-DCB4816B7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9756DD-7705-3DC9-BCEA-AFC6716DD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504" y="3150524"/>
            <a:ext cx="7886700" cy="1042042"/>
          </a:xfrm>
        </p:spPr>
        <p:txBody>
          <a:bodyPr>
            <a:noAutofit/>
          </a:bodyPr>
          <a:lstStyle/>
          <a:p>
            <a:pPr>
              <a:lnSpc>
                <a:spcPts val="2600"/>
              </a:lnSpc>
            </a:pPr>
            <a:br>
              <a:rPr lang="de-DE" sz="3400" dirty="0"/>
            </a:br>
            <a:r>
              <a:rPr lang="de-DE" sz="2400" b="1" dirty="0">
                <a:latin typeface="+mn-lt"/>
              </a:rPr>
              <a:t>Klangbeispiel</a:t>
            </a:r>
            <a: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b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Guillaume Dufay:</a:t>
            </a:r>
            <a:b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Nuper</a:t>
            </a: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rosarum</a:t>
            </a: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flores</a:t>
            </a:r>
            <a:b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Altus: David Cordier </a:t>
            </a:r>
            <a:b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und 3 Altus </a:t>
            </a:r>
            <a:b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(darunter Kai Wessel)</a:t>
            </a:r>
            <a:b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Tenor: Wilfried Jochens </a:t>
            </a:r>
            <a:b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und 3 Tenöre</a:t>
            </a:r>
            <a:b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(darunter Knut Schoch)</a:t>
            </a:r>
            <a:b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Tenorposaune,</a:t>
            </a:r>
            <a:b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Tenorpommer, Trommel,</a:t>
            </a:r>
            <a:b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ganzes Instrumentarium</a:t>
            </a:r>
            <a:b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Ltg</a:t>
            </a: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 Helga Weber</a:t>
            </a:r>
            <a:b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in Zusammenarbeit mit </a:t>
            </a:r>
            <a:b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Marianne Richert Pfau</a:t>
            </a:r>
            <a:endParaRPr lang="de-DE" sz="2400" dirty="0">
              <a:latin typeface="+mn-lt"/>
            </a:endParaRPr>
          </a:p>
        </p:txBody>
      </p:sp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84FDB242-CCDB-FD7D-8EBA-6A3E25CE1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9571" y="0"/>
            <a:ext cx="5414429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98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00074-1770-B6E3-2436-57EF320C2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09F7F3-E6E7-2456-0962-CEEEDBE94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392" y="721361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3000" dirty="0"/>
              <a:t>Literatur 1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6DEB659-84FB-86F3-5403-7414468C3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63403"/>
            <a:ext cx="7886700" cy="3907369"/>
          </a:xfrm>
        </p:spPr>
        <p:txBody>
          <a:bodyPr>
            <a:noAutofit/>
          </a:bodyPr>
          <a:lstStyle/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dirty="0">
                <a:effectLst/>
                <a:ea typeface="Calibri" panose="020F0502020204030204" pitchFamily="34" charset="0"/>
              </a:rPr>
              <a:t>1949: Rudolf </a:t>
            </a:r>
            <a:r>
              <a:rPr lang="de-DE" sz="2000" dirty="0" err="1">
                <a:effectLst/>
                <a:ea typeface="Calibri" panose="020F0502020204030204" pitchFamily="34" charset="0"/>
              </a:rPr>
              <a:t>Wittkower</a:t>
            </a:r>
            <a:r>
              <a:rPr lang="de-DE" sz="2000" dirty="0">
                <a:effectLst/>
                <a:ea typeface="Calibri" panose="020F0502020204030204" pitchFamily="34" charset="0"/>
              </a:rPr>
              <a:t>, </a:t>
            </a:r>
            <a:r>
              <a:rPr lang="de-DE" sz="2000" i="1" dirty="0">
                <a:effectLst/>
                <a:ea typeface="Calibri" panose="020F0502020204030204" pitchFamily="34" charset="0"/>
              </a:rPr>
              <a:t>Grundlagen der Architektur im Zeitalter des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i="1" dirty="0">
                <a:ea typeface="Calibri" panose="020F0502020204030204" pitchFamily="34" charset="0"/>
              </a:rPr>
              <a:t>	</a:t>
            </a:r>
            <a:r>
              <a:rPr lang="de-DE" sz="2000" i="1" dirty="0">
                <a:effectLst/>
                <a:ea typeface="Calibri" panose="020F0502020204030204" pitchFamily="34" charset="0"/>
              </a:rPr>
              <a:t>Humanismus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dirty="0">
                <a:effectLst/>
                <a:ea typeface="Calibri" panose="020F0502020204030204" pitchFamily="34" charset="0"/>
              </a:rPr>
              <a:t>1964: Rolf Dammann, </a:t>
            </a:r>
            <a:r>
              <a:rPr lang="de-DE" sz="2000" i="1" dirty="0">
                <a:effectLst/>
                <a:ea typeface="Calibri" panose="020F0502020204030204" pitchFamily="34" charset="0"/>
              </a:rPr>
              <a:t>Die Florentiner Domweihmotette Dufays (1436),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i="1" dirty="0">
                <a:ea typeface="Calibri" panose="020F0502020204030204" pitchFamily="34" charset="0"/>
              </a:rPr>
              <a:t>	</a:t>
            </a:r>
            <a:r>
              <a:rPr lang="de-DE" sz="2000" dirty="0">
                <a:effectLst/>
                <a:ea typeface="Calibri" panose="020F0502020204030204" pitchFamily="34" charset="0"/>
              </a:rPr>
              <a:t>in: Wolfgang Braunfels (</a:t>
            </a:r>
            <a:r>
              <a:rPr lang="de-DE" sz="2000" dirty="0" err="1">
                <a:effectLst/>
                <a:ea typeface="Calibri" panose="020F0502020204030204" pitchFamily="34" charset="0"/>
              </a:rPr>
              <a:t>Hg</a:t>
            </a:r>
            <a:r>
              <a:rPr lang="de-DE" sz="2000" dirty="0">
                <a:effectLst/>
                <a:ea typeface="Calibri" panose="020F0502020204030204" pitchFamily="34" charset="0"/>
              </a:rPr>
              <a:t>.): Der Dom von Florenz, Olten 1964,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dirty="0">
                <a:ea typeface="Calibri" panose="020F0502020204030204" pitchFamily="34" charset="0"/>
              </a:rPr>
              <a:t>	</a:t>
            </a:r>
            <a:r>
              <a:rPr lang="de-DE" sz="2000" dirty="0">
                <a:effectLst/>
                <a:ea typeface="Calibri" panose="020F0502020204030204" pitchFamily="34" charset="0"/>
              </a:rPr>
              <a:t>S. 71-85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en-GB" sz="2000" dirty="0">
                <a:effectLst/>
                <a:ea typeface="Calibri" panose="020F0502020204030204" pitchFamily="34" charset="0"/>
              </a:rPr>
              <a:t>1973: Charles W. Warren, </a:t>
            </a:r>
            <a:r>
              <a:rPr lang="en-GB" sz="2000" i="1" dirty="0">
                <a:effectLst/>
                <a:ea typeface="Calibri" panose="020F0502020204030204" pitchFamily="34" charset="0"/>
              </a:rPr>
              <a:t>Brunelleschi’s Dome and Dufay’s Motet,</a:t>
            </a:r>
            <a:r>
              <a:rPr lang="en-GB" sz="2000" dirty="0">
                <a:effectLst/>
                <a:ea typeface="Calibri" panose="020F0502020204030204" pitchFamily="34" charset="0"/>
              </a:rPr>
              <a:t>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en-GB" sz="2000" dirty="0">
                <a:ea typeface="Calibri" panose="020F0502020204030204" pitchFamily="34" charset="0"/>
              </a:rPr>
              <a:t>	</a:t>
            </a:r>
            <a:r>
              <a:rPr lang="en-GB" sz="2000" dirty="0">
                <a:effectLst/>
                <a:ea typeface="Calibri" panose="020F0502020204030204" pitchFamily="34" charset="0"/>
              </a:rPr>
              <a:t>in: </a:t>
            </a:r>
            <a:r>
              <a:rPr lang="en-GB" sz="2000" i="1" dirty="0">
                <a:effectLst/>
                <a:ea typeface="Calibri" panose="020F0502020204030204" pitchFamily="34" charset="0"/>
              </a:rPr>
              <a:t>Musical Quarterly 59</a:t>
            </a:r>
            <a:r>
              <a:rPr lang="en-GB" sz="2000" dirty="0">
                <a:effectLst/>
                <a:ea typeface="Calibri" panose="020F0502020204030204" pitchFamily="34" charset="0"/>
              </a:rPr>
              <a:t> (1973), S. 92-105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1982: Paul von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Naredi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-Rainer: Architektur und Harmonie. Zahl, Maß und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Proportion in der abendländischen Baukunst, Köln 1982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1988: Hans </a:t>
            </a:r>
            <a:r>
              <a:rPr lang="de-DE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Ryschawy</a:t>
            </a:r>
            <a:r>
              <a:rPr lang="de-D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/ Rolf W. Stoll, </a:t>
            </a:r>
            <a:r>
              <a:rPr lang="de-DE" sz="20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Die Bedeutung der Zahl in Dufays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i="1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e-DE" sz="20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Kompositionsart:</a:t>
            </a:r>
            <a:r>
              <a:rPr lang="de-D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Nuper</a:t>
            </a:r>
            <a:r>
              <a:rPr lang="de-D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rosarum</a:t>
            </a:r>
            <a:r>
              <a:rPr lang="de-D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flores</a:t>
            </a:r>
            <a:r>
              <a:rPr lang="de-D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(Musik-Konzepte 60), 	München 1988 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770107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D734B-F219-4550-44A0-04025EA9F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5B6637-BD92-522F-A9B4-ECE8EE1ED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684" y="727746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3200" dirty="0"/>
              <a:t>Leon Battista Alberti (1404-1472)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51BD8E8-3BE2-1C33-C7A7-2A2FA4568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6486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A4E6442-740C-284F-0E36-EB2982C35A3C}"/>
              </a:ext>
            </a:extLst>
          </p:cNvPr>
          <p:cNvSpPr txBox="1"/>
          <p:nvPr/>
        </p:nvSpPr>
        <p:spPr>
          <a:xfrm>
            <a:off x="296997" y="1868017"/>
            <a:ext cx="47798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sz="24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9781209-B2B3-D752-8672-89D47A213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034" y="1601355"/>
            <a:ext cx="3588480" cy="504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DDCB7EE-C5D7-4707-66E0-36F8B0DAF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49809" y="1684277"/>
            <a:ext cx="7558523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88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C441D-E0BF-1A78-2964-4C3797B56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637C7A-3E08-9519-9D86-2FDC8E716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18052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400" dirty="0" err="1">
                <a:effectLst/>
                <a:latin typeface="+mn-lt"/>
                <a:ea typeface="Calibri" panose="020F0502020204030204" pitchFamily="34" charset="0"/>
              </a:rPr>
              <a:t>Sigismondo</a:t>
            </a:r>
            <a:r>
              <a:rPr lang="de-DE" sz="2400" dirty="0">
                <a:effectLst/>
                <a:latin typeface="+mn-lt"/>
                <a:ea typeface="Calibri" panose="020F0502020204030204" pitchFamily="34" charset="0"/>
              </a:rPr>
              <a:t> Malatesta (rechts) beauftragt Alberti mit dem </a:t>
            </a:r>
            <a:br>
              <a:rPr lang="de-DE" sz="24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de-DE" sz="2400" dirty="0">
                <a:effectLst/>
                <a:latin typeface="+mn-lt"/>
                <a:ea typeface="Calibri" panose="020F0502020204030204" pitchFamily="34" charset="0"/>
              </a:rPr>
              <a:t>Bau des </a:t>
            </a:r>
            <a:r>
              <a:rPr lang="de-DE" sz="2400" i="1" dirty="0">
                <a:effectLst/>
                <a:latin typeface="+mn-lt"/>
                <a:ea typeface="Calibri" panose="020F0502020204030204" pitchFamily="34" charset="0"/>
              </a:rPr>
              <a:t>Tempio </a:t>
            </a:r>
            <a:r>
              <a:rPr lang="de-DE" sz="2400" i="1" dirty="0" err="1">
                <a:effectLst/>
                <a:latin typeface="+mn-lt"/>
                <a:ea typeface="Calibri" panose="020F0502020204030204" pitchFamily="34" charset="0"/>
              </a:rPr>
              <a:t>Malatestiano</a:t>
            </a:r>
            <a:r>
              <a:rPr lang="de-DE" sz="2400" dirty="0">
                <a:effectLst/>
                <a:latin typeface="+mn-lt"/>
                <a:ea typeface="Calibri" panose="020F0502020204030204" pitchFamily="34" charset="0"/>
              </a:rPr>
              <a:t> in Rimini (um 1450)</a:t>
            </a:r>
            <a:endParaRPr lang="de-DE" sz="2400" dirty="0">
              <a:latin typeface="+mn-lt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4B50427-208F-E887-8221-8FCD543E6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6486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88D3431-12F7-805B-9851-738319787DA3}"/>
              </a:ext>
            </a:extLst>
          </p:cNvPr>
          <p:cNvSpPr txBox="1"/>
          <p:nvPr/>
        </p:nvSpPr>
        <p:spPr>
          <a:xfrm>
            <a:off x="321173" y="2185175"/>
            <a:ext cx="4768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de-DE" b="0" i="0" dirty="0">
              <a:solidFill>
                <a:srgbClr val="222222"/>
              </a:solidFill>
              <a:effectLst/>
              <a:latin typeface="Raleway" panose="020F0502020204030204" pitchFamily="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91BA686-E29C-BBD9-C32F-35A736779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289" y="2060094"/>
            <a:ext cx="6059406" cy="5040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EE51481-7B98-BDEC-0154-6B3E9A91F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500" y="2060094"/>
            <a:ext cx="37125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82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AC256-8A0A-9085-0703-36E4EC98D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17F2AE-9A37-6522-435C-AEDDC937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703" y="415912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2800" dirty="0"/>
              <a:t>Hartmann Schedel: Weltchronik (1493)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BE3C5CC-9A6B-EC06-BEB8-29008E461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Jacopo da Bologna: </a:t>
            </a:r>
          </a:p>
          <a:p>
            <a:pPr marL="0" indent="0"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3stimmiges Madrigal</a:t>
            </a:r>
          </a:p>
          <a:p>
            <a:pPr marL="0" indent="0">
              <a:buNone/>
            </a:pPr>
            <a:r>
              <a:rPr lang="de-DE" sz="2400" i="1" dirty="0">
                <a:effectLst/>
                <a:ea typeface="Calibri" panose="020F0502020204030204" pitchFamily="34" charset="0"/>
              </a:rPr>
              <a:t>Aquila </a:t>
            </a:r>
            <a:r>
              <a:rPr lang="de-DE" sz="2400" i="1" dirty="0" err="1">
                <a:effectLst/>
                <a:ea typeface="Calibri" panose="020F0502020204030204" pitchFamily="34" charset="0"/>
              </a:rPr>
              <a:t>altera</a:t>
            </a:r>
            <a:r>
              <a:rPr lang="de-DE" sz="2400" i="1" dirty="0">
                <a:effectLst/>
                <a:ea typeface="Calibri" panose="020F0502020204030204" pitchFamily="34" charset="0"/>
              </a:rPr>
              <a:t> – </a:t>
            </a:r>
          </a:p>
          <a:p>
            <a:pPr marL="0" indent="0">
              <a:buNone/>
            </a:pPr>
            <a:r>
              <a:rPr lang="de-DE" sz="2400" i="1" dirty="0" err="1">
                <a:effectLst/>
                <a:ea typeface="Calibri" panose="020F0502020204030204" pitchFamily="34" charset="0"/>
              </a:rPr>
              <a:t>Creatura</a:t>
            </a:r>
            <a:r>
              <a:rPr lang="de-DE" sz="2400" i="1" dirty="0">
                <a:effectLst/>
                <a:ea typeface="Calibri" panose="020F0502020204030204" pitchFamily="34" charset="0"/>
              </a:rPr>
              <a:t> gentile – </a:t>
            </a:r>
          </a:p>
          <a:p>
            <a:pPr marL="0" indent="0">
              <a:buNone/>
            </a:pPr>
            <a:r>
              <a:rPr lang="de-DE" sz="2400" i="1" dirty="0" err="1">
                <a:effectLst/>
                <a:ea typeface="Calibri" panose="020F0502020204030204" pitchFamily="34" charset="0"/>
              </a:rPr>
              <a:t>Uccel</a:t>
            </a:r>
            <a:r>
              <a:rPr lang="de-DE" sz="2400" i="1" dirty="0">
                <a:effectLst/>
                <a:ea typeface="Calibri" panose="020F0502020204030204" pitchFamily="34" charset="0"/>
              </a:rPr>
              <a:t> di </a:t>
            </a:r>
            <a:r>
              <a:rPr lang="de-DE" sz="2400" i="1" dirty="0" err="1">
                <a:effectLst/>
                <a:ea typeface="Calibri" panose="020F0502020204030204" pitchFamily="34" charset="0"/>
              </a:rPr>
              <a:t>dio</a:t>
            </a:r>
            <a:endParaRPr lang="de-DE" sz="2400" i="1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sz="2400" dirty="0"/>
              <a:t>	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09BB04E-50BF-2A54-8CC8-B7BD525E5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90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B5E0D-C231-65F3-E1D8-69B6FB864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35189-A372-0713-176D-85B8FFCBC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122" y="3147171"/>
            <a:ext cx="7886700" cy="1042042"/>
          </a:xfrm>
        </p:spPr>
        <p:txBody>
          <a:bodyPr>
            <a:noAutofit/>
          </a:bodyPr>
          <a:lstStyle/>
          <a:p>
            <a:r>
              <a:rPr lang="de-DE" sz="2200" i="0" dirty="0">
                <a:solidFill>
                  <a:srgbClr val="202122"/>
                </a:solidFill>
                <a:effectLst/>
                <a:latin typeface="+mn-lt"/>
              </a:rPr>
              <a:t>Filippo </a:t>
            </a:r>
            <a:br>
              <a:rPr lang="de-DE" sz="2200" i="0" dirty="0">
                <a:solidFill>
                  <a:srgbClr val="202122"/>
                </a:solidFill>
                <a:effectLst/>
                <a:latin typeface="+mn-lt"/>
              </a:rPr>
            </a:br>
            <a:r>
              <a:rPr lang="de-DE" sz="2200" i="0" dirty="0">
                <a:solidFill>
                  <a:srgbClr val="202122"/>
                </a:solidFill>
                <a:effectLst/>
                <a:latin typeface="+mn-lt"/>
              </a:rPr>
              <a:t>Brunelleschi </a:t>
            </a:r>
            <a:br>
              <a:rPr lang="de-DE" sz="2200" i="0" dirty="0">
                <a:solidFill>
                  <a:srgbClr val="202122"/>
                </a:solidFill>
                <a:effectLst/>
                <a:latin typeface="+mn-lt"/>
              </a:rPr>
            </a:br>
            <a:r>
              <a:rPr lang="de-DE" sz="2200" i="0" dirty="0">
                <a:solidFill>
                  <a:srgbClr val="202122"/>
                </a:solidFill>
                <a:effectLst/>
                <a:latin typeface="+mn-lt"/>
              </a:rPr>
              <a:t>1377-1446</a:t>
            </a:r>
            <a:br>
              <a:rPr lang="de-DE" sz="2200" i="0" dirty="0">
                <a:solidFill>
                  <a:srgbClr val="202122"/>
                </a:solidFill>
                <a:effectLst/>
                <a:latin typeface="+mn-lt"/>
              </a:rPr>
            </a:br>
            <a:br>
              <a:rPr lang="de-DE" sz="2200" b="0" i="0" dirty="0">
                <a:solidFill>
                  <a:srgbClr val="202122"/>
                </a:solidFill>
                <a:effectLst/>
                <a:latin typeface="+mn-lt"/>
              </a:rPr>
            </a:br>
            <a:r>
              <a:rPr lang="de-DE" sz="2200" b="0" i="0" dirty="0">
                <a:solidFill>
                  <a:srgbClr val="202122"/>
                </a:solidFill>
                <a:effectLst/>
                <a:latin typeface="+mn-lt"/>
              </a:rPr>
              <a:t>Kuppel des</a:t>
            </a:r>
            <a:br>
              <a:rPr lang="de-DE" sz="2200" b="0" i="0" dirty="0">
                <a:solidFill>
                  <a:srgbClr val="202122"/>
                </a:solidFill>
                <a:effectLst/>
                <a:latin typeface="+mn-lt"/>
              </a:rPr>
            </a:br>
            <a:r>
              <a:rPr lang="de-DE" sz="2200" b="0" i="0" dirty="0">
                <a:solidFill>
                  <a:srgbClr val="202122"/>
                </a:solidFill>
                <a:effectLst/>
                <a:latin typeface="+mn-lt"/>
              </a:rPr>
              <a:t>Doms </a:t>
            </a:r>
            <a:br>
              <a:rPr lang="de-DE" sz="2200" b="0" i="0" dirty="0">
                <a:solidFill>
                  <a:srgbClr val="202122"/>
                </a:solidFill>
                <a:effectLst/>
                <a:latin typeface="+mn-lt"/>
              </a:rPr>
            </a:br>
            <a:r>
              <a:rPr lang="de-DE" sz="2200" b="0" i="0" dirty="0">
                <a:solidFill>
                  <a:srgbClr val="202122"/>
                </a:solidFill>
                <a:effectLst/>
                <a:latin typeface="+mn-lt"/>
              </a:rPr>
              <a:t>in Florenz</a:t>
            </a:r>
            <a:endParaRPr lang="de-DE" sz="2200" dirty="0"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C914218-3F66-F53B-5159-52AA95F95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124" y="0"/>
            <a:ext cx="68408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50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EE595-5B00-E85D-9CB6-ADB9B277B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56FD0-67A3-428C-6F06-ABC35EB60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66" y="1063106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3400" dirty="0"/>
              <a:t>Franco-flämische Italienfahrer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35D96F9-D8D2-29FA-403D-2B17C58DA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6486"/>
            <a:ext cx="7886700" cy="390736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4073B0A-3C2D-5351-3455-166CBE1A9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99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69C25-CEE7-98E6-BE78-233BD3578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DA3A79-2A73-7C3D-E5E1-EBBF3E91B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393" y="1155825"/>
            <a:ext cx="7886700" cy="1042042"/>
          </a:xfrm>
        </p:spPr>
        <p:txBody>
          <a:bodyPr>
            <a:noAutofit/>
          </a:bodyPr>
          <a:lstStyle/>
          <a:p>
            <a:pPr marL="0" indent="0">
              <a:buNone/>
            </a:pPr>
            <a:br>
              <a:rPr lang="de-DE" sz="3400" dirty="0"/>
            </a:br>
            <a:r>
              <a:rPr lang="de-DE" sz="3400" dirty="0"/>
              <a:t>Fibonacci-Folge</a:t>
            </a:r>
            <a:br>
              <a:rPr lang="de-DE" sz="3600" dirty="0">
                <a:ea typeface="Calibri" panose="020F0502020204030204" pitchFamily="34" charset="0"/>
              </a:rPr>
            </a:br>
            <a:endParaRPr lang="de-DE" sz="34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AEE4982-64F2-B2DC-4A69-5CFBB9FFF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393" y="2197867"/>
            <a:ext cx="7886700" cy="3907369"/>
          </a:xfrm>
        </p:spPr>
        <p:txBody>
          <a:bodyPr>
            <a:normAutofit/>
          </a:bodyPr>
          <a:lstStyle/>
          <a:p>
            <a:pPr marL="0" indent="0" algn="l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dirty="0"/>
              <a:t>1, 1, 2, 3, 5, 8, 13, 21, 34, 55</a:t>
            </a:r>
          </a:p>
          <a:p>
            <a:pPr marL="0" indent="0" algn="l">
              <a:lnSpc>
                <a:spcPts val="2400"/>
              </a:lnSpc>
              <a:spcBef>
                <a:spcPts val="0"/>
              </a:spcBef>
              <a:buNone/>
            </a:pPr>
            <a:endParaRPr lang="de-DE" sz="2000" dirty="0"/>
          </a:p>
          <a:p>
            <a:pPr marL="0" indent="0" algn="l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dirty="0"/>
              <a:t>jede weitere Zahl ist</a:t>
            </a:r>
          </a:p>
          <a:p>
            <a:pPr marL="0" indent="0" algn="l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dirty="0"/>
              <a:t>die Summe der beiden </a:t>
            </a:r>
          </a:p>
          <a:p>
            <a:pPr marL="0" indent="0" algn="l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dirty="0"/>
              <a:t>ihr vorangehenden Zahlen</a:t>
            </a:r>
          </a:p>
          <a:p>
            <a:pPr marL="0" indent="0" algn="l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dirty="0"/>
              <a:t> </a:t>
            </a:r>
          </a:p>
          <a:p>
            <a:pPr marL="0" indent="0" algn="l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dirty="0"/>
              <a:t>benannt nach Leonardo Fibonacci,</a:t>
            </a:r>
          </a:p>
          <a:p>
            <a:pPr marL="0" indent="0" algn="l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dirty="0"/>
              <a:t>der damit im Jahr 1202 </a:t>
            </a:r>
          </a:p>
          <a:p>
            <a:pPr marL="0" indent="0" algn="l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dirty="0"/>
              <a:t>das Wachstum einer </a:t>
            </a:r>
          </a:p>
          <a:p>
            <a:pPr marL="0" indent="0" algn="l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dirty="0"/>
              <a:t>Kaninchenpopulation beschrieb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B5C5191-7129-146D-3C8C-A331BCD4D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446" y="0"/>
            <a:ext cx="4271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8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BC402-E27F-F055-912B-0522C9EF7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C6F21F-FB23-BF30-322C-AF819F26D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610524"/>
            <a:ext cx="7886700" cy="10420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br>
              <a:rPr lang="de-DE" sz="3400" dirty="0"/>
            </a:br>
            <a:r>
              <a:rPr lang="de-DE" sz="3400" dirty="0"/>
              <a:t>Isorhythmische Motette</a:t>
            </a:r>
            <a:br>
              <a:rPr lang="de-DE" sz="3600" dirty="0">
                <a:ea typeface="Calibri" panose="020F0502020204030204" pitchFamily="34" charset="0"/>
              </a:rPr>
            </a:br>
            <a:endParaRPr lang="de-DE" sz="34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418015-E698-D9A4-7458-09F530B9E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212" y="2123977"/>
            <a:ext cx="7886700" cy="3907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/>
              <a:t>In </a:t>
            </a:r>
            <a:r>
              <a:rPr lang="de-DE" sz="2400" b="1" i="1" dirty="0">
                <a:effectLst/>
              </a:rPr>
              <a:t>isorhythmischen Motetten</a:t>
            </a:r>
            <a:r>
              <a:rPr lang="de-DE" sz="2400" b="0" i="0" dirty="0">
                <a:effectLst/>
              </a:rPr>
              <a:t>  (von griech. </a:t>
            </a:r>
            <a:r>
              <a:rPr lang="de-DE" sz="2400" b="0" i="1" dirty="0" err="1">
                <a:effectLst/>
              </a:rPr>
              <a:t>isos</a:t>
            </a:r>
            <a:r>
              <a:rPr lang="de-DE" sz="2400" b="0" i="0" dirty="0">
                <a:effectLst/>
              </a:rPr>
              <a:t> = gleich und </a:t>
            </a:r>
            <a:r>
              <a:rPr lang="de-DE" sz="2400" b="0" i="1" dirty="0" err="1">
                <a:effectLst/>
              </a:rPr>
              <a:t>rhythmós</a:t>
            </a:r>
            <a:r>
              <a:rPr lang="de-DE" sz="2400" b="0" i="0" dirty="0">
                <a:effectLst/>
              </a:rPr>
              <a:t> = Rhythmus) wird </a:t>
            </a:r>
          </a:p>
          <a:p>
            <a:pPr>
              <a:buFontTx/>
              <a:buChar char="-"/>
            </a:pPr>
            <a:r>
              <a:rPr lang="de-DE" sz="2400" b="0" i="0" dirty="0">
                <a:effectLst/>
              </a:rPr>
              <a:t>die Abfolge von Tonhöhen, </a:t>
            </a:r>
          </a:p>
          <a:p>
            <a:pPr marL="0" indent="0">
              <a:buNone/>
            </a:pPr>
            <a:r>
              <a:rPr lang="de-DE" sz="2400" dirty="0"/>
              <a:t>	</a:t>
            </a:r>
            <a:r>
              <a:rPr lang="de-DE" sz="2400" b="1" i="1" dirty="0">
                <a:effectLst/>
              </a:rPr>
              <a:t>Color</a:t>
            </a:r>
            <a:r>
              <a:rPr lang="de-DE" sz="2400" b="0" i="0" dirty="0">
                <a:effectLst/>
              </a:rPr>
              <a:t>  (von lat. </a:t>
            </a:r>
            <a:r>
              <a:rPr lang="de-DE" sz="2400" b="0" i="1" dirty="0" err="1">
                <a:effectLst/>
              </a:rPr>
              <a:t>color</a:t>
            </a:r>
            <a:r>
              <a:rPr lang="de-DE" sz="2400" b="0" i="0" dirty="0">
                <a:effectLst/>
              </a:rPr>
              <a:t> = Farbe) und</a:t>
            </a:r>
          </a:p>
          <a:p>
            <a:pPr algn="l">
              <a:buFontTx/>
              <a:buChar char="-"/>
            </a:pPr>
            <a:r>
              <a:rPr lang="de-DE" sz="2400" b="0" i="0" dirty="0">
                <a:effectLst/>
              </a:rPr>
              <a:t>die Abfolge von Tondauern/Rhythmus, </a:t>
            </a:r>
          </a:p>
          <a:p>
            <a:pPr marL="0" indent="0" algn="l">
              <a:buNone/>
            </a:pPr>
            <a:r>
              <a:rPr lang="de-DE" sz="2400" dirty="0"/>
              <a:t>	</a:t>
            </a:r>
            <a:r>
              <a:rPr lang="de-DE" sz="2400" b="1" i="1" dirty="0">
                <a:effectLst/>
              </a:rPr>
              <a:t>Talea</a:t>
            </a:r>
            <a:r>
              <a:rPr lang="de-DE" sz="2400" b="0" i="0" dirty="0">
                <a:effectLst/>
              </a:rPr>
              <a:t> (von </a:t>
            </a:r>
            <a:r>
              <a:rPr lang="de-DE" sz="2400" b="0" i="0" dirty="0" err="1">
                <a:effectLst/>
              </a:rPr>
              <a:t>altfranz</a:t>
            </a:r>
            <a:r>
              <a:rPr lang="de-DE" sz="2400" b="0" i="0" dirty="0">
                <a:effectLst/>
              </a:rPr>
              <a:t>. </a:t>
            </a:r>
            <a:r>
              <a:rPr lang="de-DE" sz="2400" b="0" i="1" dirty="0" err="1">
                <a:effectLst/>
              </a:rPr>
              <a:t>taille</a:t>
            </a:r>
            <a:r>
              <a:rPr lang="de-DE" sz="2400" b="0" i="0" dirty="0">
                <a:effectLst/>
              </a:rPr>
              <a:t> = Abschnitt) organisiert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91187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B1919-8DF4-E6F1-3F2D-7FAAE7C4F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C4C57F-6638-399D-DBD2-CC5158029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610524"/>
            <a:ext cx="7886700" cy="10420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br>
              <a:rPr lang="de-DE" sz="3400" dirty="0"/>
            </a:br>
            <a:r>
              <a:rPr lang="de-DE" sz="3400" dirty="0"/>
              <a:t>Isorhythmie</a:t>
            </a:r>
            <a:br>
              <a:rPr lang="de-DE" sz="3600" dirty="0">
                <a:ea typeface="Calibri" panose="020F0502020204030204" pitchFamily="34" charset="0"/>
              </a:rPr>
            </a:br>
            <a:endParaRPr lang="de-DE" sz="34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CC81E07-DFDC-D16E-4185-905368E65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212" y="2123977"/>
            <a:ext cx="7886700" cy="390736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2400" dirty="0"/>
              <a:t>„Mit dem erst zu Beginn des 20. </a:t>
            </a:r>
            <a:r>
              <a:rPr lang="de-DE" sz="2400" dirty="0" err="1"/>
              <a:t>Jhs</a:t>
            </a:r>
            <a:r>
              <a:rPr lang="de-DE" sz="2400" dirty="0"/>
              <a:t>. entwickelten Begriff wird eine Kompositionstechnik bezeichnet […]. Gemeint ist die ein- oder mehrfache Wiederholung eines </a:t>
            </a:r>
            <a:r>
              <a:rPr lang="de-DE" sz="2400" dirty="0" err="1"/>
              <a:t>cantus</a:t>
            </a:r>
            <a:r>
              <a:rPr lang="de-DE" sz="2400" dirty="0"/>
              <a:t> firmus im Tenor. Für diesen </a:t>
            </a:r>
            <a:r>
              <a:rPr lang="de-DE" sz="2400" dirty="0" err="1"/>
              <a:t>cantus</a:t>
            </a:r>
            <a:r>
              <a:rPr lang="de-DE" sz="2400" dirty="0"/>
              <a:t> firmus wird durch den Komponisten eine individuelle rhythmisches Zurichtung, ein Modell geschaffen, das dann […] wiederholt wird. Dieses Modell kann [..] auch proportional verändert, zumeist verkleinert werden, so dass sich die absoluten Notenwerte ändern, deren Binnenrelation jedoch gleich bleiben. […] Diese Technik, bedeutsam für Motette und Messe […], hat um 1450 ihre Bedeutsamkeit plötzlich eingebüßt.“</a:t>
            </a:r>
          </a:p>
          <a:p>
            <a:pPr marL="0" indent="0">
              <a:buNone/>
            </a:pPr>
            <a:r>
              <a:rPr lang="de-DE" sz="2400" dirty="0" err="1"/>
              <a:t>Lütteken</a:t>
            </a:r>
            <a:r>
              <a:rPr lang="de-DE" sz="2400" dirty="0"/>
              <a:t>, S. 226</a:t>
            </a:r>
          </a:p>
        </p:txBody>
      </p:sp>
    </p:spTree>
    <p:extLst>
      <p:ext uri="{BB962C8B-B14F-4D97-AF65-F5344CB8AC3E}">
        <p14:creationId xmlns:p14="http://schemas.microsoft.com/office/powerpoint/2010/main" val="3865478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1269C-295E-E4BE-43FF-B6170D0F3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24B108-955A-817E-2FD6-0552E9427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66" y="1063106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3400" dirty="0"/>
              <a:t>Literatur zur Renaissance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3642CE4-5096-B87B-D089-06A652A49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05148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sz="3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Kurt Flasch: Unter der Riesenkuppel,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3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in: Das 15. Jahrhundert. Alte und neue 	Mächte, </a:t>
            </a:r>
            <a:r>
              <a:rPr lang="de-DE" sz="3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hg</a:t>
            </a:r>
            <a:r>
              <a:rPr lang="de-DE" sz="3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von Michael </a:t>
            </a:r>
            <a:r>
              <a:rPr lang="de-DE" sz="3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Jeismann</a:t>
            </a:r>
            <a:r>
              <a:rPr lang="de-DE" sz="3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	Frankfurt am Main 1999, S. 9-19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3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Nicole Schwindt: Frauen und Musik im Europa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30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e-DE" sz="3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des 16. Jahrhunderts (</a:t>
            </a:r>
            <a:r>
              <a:rPr lang="de-DE" sz="3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troja</a:t>
            </a:r>
            <a:r>
              <a:rPr lang="de-DE" sz="3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4), Kassel 2004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30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Laurenz </a:t>
            </a:r>
            <a:r>
              <a:rPr lang="de-DE" sz="30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Lütteken</a:t>
            </a:r>
            <a:r>
              <a:rPr lang="de-DE" sz="30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: Musik der Renaissance.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30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	Imagination und Wirklichkeit einer 	kulturellen Praxis, Kassel 2011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551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93EC5-48BF-6B87-D808-E2DDAADEA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CC2407-C19F-6C41-B4BD-F867D0FE5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532" y="1330960"/>
            <a:ext cx="7886700" cy="1042042"/>
          </a:xfrm>
        </p:spPr>
        <p:txBody>
          <a:bodyPr>
            <a:noAutofit/>
          </a:bodyPr>
          <a:lstStyle/>
          <a:p>
            <a:pPr>
              <a:lnSpc>
                <a:spcPts val="2600"/>
              </a:lnSpc>
            </a:pPr>
            <a:r>
              <a:rPr lang="de-DE" sz="2800" b="1" dirty="0">
                <a:latin typeface="+mn-lt"/>
              </a:rPr>
              <a:t>Klangbeispiel</a:t>
            </a:r>
            <a:r>
              <a:rPr lang="en-US" sz="2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br>
              <a:rPr lang="en-US" sz="2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Guillaume Dufay: </a:t>
            </a:r>
            <a:r>
              <a:rPr lang="de-DE" sz="2800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Salve, </a:t>
            </a:r>
            <a:r>
              <a:rPr lang="de-DE" sz="2800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flos</a:t>
            </a:r>
            <a:r>
              <a:rPr lang="de-DE" sz="2800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Tuscae</a:t>
            </a:r>
            <a:r>
              <a:rPr lang="de-DE" sz="2800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gentis</a:t>
            </a:r>
            <a:r>
              <a:rPr lang="de-DE" sz="2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(1436)</a:t>
            </a:r>
            <a:endParaRPr lang="de-DE" sz="2800" i="1" dirty="0">
              <a:latin typeface="+mn-lt"/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2006ADEA-D987-505B-076E-36C428045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dirty="0"/>
              <a:t>Salve </a:t>
            </a:r>
            <a:r>
              <a:rPr lang="de-DE" dirty="0" err="1"/>
              <a:t>flos</a:t>
            </a:r>
            <a:r>
              <a:rPr lang="de-DE" dirty="0"/>
              <a:t> </a:t>
            </a:r>
            <a:r>
              <a:rPr lang="de-DE" dirty="0" err="1"/>
              <a:t>Tuscae</a:t>
            </a:r>
            <a:r>
              <a:rPr lang="de-DE" dirty="0"/>
              <a:t> </a:t>
            </a:r>
            <a:r>
              <a:rPr lang="de-DE" dirty="0" err="1"/>
              <a:t>gentis</a:t>
            </a:r>
            <a:r>
              <a:rPr lang="de-DE" dirty="0"/>
              <a:t>, </a:t>
            </a:r>
            <a:r>
              <a:rPr lang="de-DE" dirty="0" err="1"/>
              <a:t>Florentia</a:t>
            </a:r>
            <a:r>
              <a:rPr lang="de-DE" dirty="0"/>
              <a:t>, salve,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dirty="0"/>
              <a:t>O salve, </a:t>
            </a:r>
            <a:r>
              <a:rPr lang="de-DE" dirty="0" err="1"/>
              <a:t>Italici</a:t>
            </a:r>
            <a:r>
              <a:rPr lang="de-DE" dirty="0"/>
              <a:t> </a:t>
            </a:r>
            <a:r>
              <a:rPr lang="de-DE" dirty="0" err="1"/>
              <a:t>gloria</a:t>
            </a:r>
            <a:r>
              <a:rPr lang="de-DE" dirty="0"/>
              <a:t> magna </a:t>
            </a:r>
            <a:r>
              <a:rPr lang="de-DE" dirty="0" err="1"/>
              <a:t>soli</a:t>
            </a:r>
            <a:r>
              <a:rPr lang="de-DE" dirty="0"/>
              <a:t>.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dirty="0"/>
              <a:t>Salve, </a:t>
            </a:r>
            <a:r>
              <a:rPr lang="de-DE" dirty="0" err="1"/>
              <a:t>quae</a:t>
            </a:r>
            <a:r>
              <a:rPr lang="de-DE" dirty="0"/>
              <a:t> </a:t>
            </a:r>
            <a:r>
              <a:rPr lang="de-DE" dirty="0" err="1"/>
              <a:t>doctos</a:t>
            </a:r>
            <a:r>
              <a:rPr lang="de-DE" dirty="0"/>
              <a:t> </a:t>
            </a:r>
            <a:r>
              <a:rPr lang="de-DE" dirty="0" err="1"/>
              <a:t>felix</a:t>
            </a:r>
            <a:r>
              <a:rPr lang="de-DE" dirty="0"/>
              <a:t> tot mater </a:t>
            </a:r>
            <a:r>
              <a:rPr lang="de-DE" dirty="0" err="1"/>
              <a:t>alumnos</a:t>
            </a:r>
            <a:r>
              <a:rPr lang="de-DE" dirty="0"/>
              <a:t>,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dirty="0"/>
              <a:t>Tot </a:t>
            </a:r>
            <a:r>
              <a:rPr lang="de-DE" dirty="0" err="1"/>
              <a:t>generas</a:t>
            </a:r>
            <a:r>
              <a:rPr lang="de-DE" dirty="0"/>
              <a:t> </a:t>
            </a:r>
            <a:r>
              <a:rPr lang="de-DE" dirty="0" err="1"/>
              <a:t>magnos</a:t>
            </a:r>
            <a:r>
              <a:rPr lang="de-DE" dirty="0"/>
              <a:t> </a:t>
            </a:r>
            <a:r>
              <a:rPr lang="de-DE" dirty="0" err="1"/>
              <a:t>consilio</a:t>
            </a:r>
            <a:r>
              <a:rPr lang="de-DE" dirty="0"/>
              <a:t> atque </a:t>
            </a:r>
            <a:r>
              <a:rPr lang="de-DE" dirty="0" err="1"/>
              <a:t>fide</a:t>
            </a:r>
            <a:r>
              <a:rPr lang="de-DE" dirty="0"/>
              <a:t>,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dirty="0" err="1"/>
              <a:t>Quae</a:t>
            </a:r>
            <a:r>
              <a:rPr lang="de-DE" dirty="0"/>
              <a:t> tot </a:t>
            </a:r>
            <a:r>
              <a:rPr lang="de-DE" dirty="0" err="1"/>
              <a:t>praestantes</a:t>
            </a:r>
            <a:r>
              <a:rPr lang="de-DE" dirty="0"/>
              <a:t> </a:t>
            </a:r>
            <a:r>
              <a:rPr lang="de-DE" dirty="0" err="1"/>
              <a:t>mira</a:t>
            </a:r>
            <a:r>
              <a:rPr lang="de-DE" dirty="0"/>
              <a:t> </a:t>
            </a:r>
            <a:r>
              <a:rPr lang="de-DE" dirty="0" err="1"/>
              <a:t>integritudine</a:t>
            </a:r>
            <a:r>
              <a:rPr lang="de-DE" dirty="0"/>
              <a:t>, </a:t>
            </a:r>
            <a:r>
              <a:rPr lang="de-DE" dirty="0" err="1"/>
              <a:t>quae</a:t>
            </a:r>
            <a:r>
              <a:rPr lang="de-DE" dirty="0"/>
              <a:t> tot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dirty="0" err="1"/>
              <a:t>Praestantes</a:t>
            </a:r>
            <a:r>
              <a:rPr lang="de-DE" dirty="0"/>
              <a:t> </a:t>
            </a:r>
            <a:r>
              <a:rPr lang="de-DE" dirty="0" err="1"/>
              <a:t>generas</a:t>
            </a:r>
            <a:r>
              <a:rPr lang="de-DE" dirty="0"/>
              <a:t> </a:t>
            </a:r>
            <a:r>
              <a:rPr lang="de-DE" dirty="0" err="1"/>
              <a:t>religione</a:t>
            </a:r>
            <a:r>
              <a:rPr lang="de-DE" dirty="0"/>
              <a:t> </a:t>
            </a:r>
            <a:r>
              <a:rPr lang="de-DE" dirty="0" err="1"/>
              <a:t>viros</a:t>
            </a:r>
            <a:r>
              <a:rPr lang="de-DE" dirty="0"/>
              <a:t>.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dirty="0"/>
              <a:t>Salve, </a:t>
            </a:r>
            <a:r>
              <a:rPr lang="de-DE" dirty="0" err="1"/>
              <a:t>cui</a:t>
            </a:r>
            <a:r>
              <a:rPr lang="de-DE" dirty="0"/>
              <a:t> </a:t>
            </a:r>
            <a:r>
              <a:rPr lang="de-DE" dirty="0" err="1"/>
              <a:t>debet</a:t>
            </a:r>
            <a:r>
              <a:rPr lang="de-DE" dirty="0"/>
              <a:t> </a:t>
            </a:r>
            <a:r>
              <a:rPr lang="de-DE" dirty="0" err="1"/>
              <a:t>quodcumque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artis </a:t>
            </a:r>
            <a:r>
              <a:rPr lang="de-DE" dirty="0" err="1"/>
              <a:t>honestae</a:t>
            </a:r>
            <a:r>
              <a:rPr lang="de-DE" dirty="0"/>
              <a:t>,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dirty="0" err="1"/>
              <a:t>Ingenii</a:t>
            </a:r>
            <a:r>
              <a:rPr lang="de-DE" dirty="0"/>
              <a:t> </a:t>
            </a:r>
            <a:r>
              <a:rPr lang="de-DE" dirty="0" err="1"/>
              <a:t>quidquid</a:t>
            </a:r>
            <a:r>
              <a:rPr lang="de-DE" dirty="0"/>
              <a:t>, </a:t>
            </a:r>
            <a:r>
              <a:rPr lang="de-DE" dirty="0" err="1"/>
              <a:t>quidquid</a:t>
            </a:r>
            <a:r>
              <a:rPr lang="de-DE" dirty="0"/>
              <a:t> et </a:t>
            </a:r>
            <a:r>
              <a:rPr lang="de-DE" dirty="0" err="1"/>
              <a:t>eloquii</a:t>
            </a:r>
            <a:r>
              <a:rPr lang="de-DE" dirty="0"/>
              <a:t> est.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dirty="0"/>
              <a:t>Salve, </a:t>
            </a:r>
            <a:r>
              <a:rPr lang="de-DE" dirty="0" err="1"/>
              <a:t>quae</a:t>
            </a:r>
            <a:r>
              <a:rPr lang="de-DE" dirty="0"/>
              <a:t> </a:t>
            </a:r>
            <a:r>
              <a:rPr lang="de-DE" dirty="0" err="1"/>
              <a:t>fama</a:t>
            </a:r>
            <a:r>
              <a:rPr lang="de-DE" dirty="0"/>
              <a:t> </a:t>
            </a:r>
            <a:r>
              <a:rPr lang="de-DE" dirty="0" err="1"/>
              <a:t>totum</a:t>
            </a:r>
            <a:r>
              <a:rPr lang="de-DE" dirty="0"/>
              <a:t> diffusa per </a:t>
            </a:r>
            <a:r>
              <a:rPr lang="de-DE" dirty="0" err="1"/>
              <a:t>orbem</a:t>
            </a:r>
            <a:r>
              <a:rPr lang="de-DE" dirty="0"/>
              <a:t> </a:t>
            </a: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de-DE" dirty="0"/>
              <a:t>Et </a:t>
            </a:r>
            <a:r>
              <a:rPr lang="de-DE" dirty="0" err="1"/>
              <a:t>vehere</a:t>
            </a:r>
            <a:r>
              <a:rPr lang="de-DE" dirty="0"/>
              <a:t> et </a:t>
            </a:r>
            <a:r>
              <a:rPr lang="de-DE" dirty="0" err="1"/>
              <a:t>natos</a:t>
            </a:r>
            <a:r>
              <a:rPr lang="de-DE" dirty="0"/>
              <a:t> </a:t>
            </a:r>
            <a:r>
              <a:rPr lang="de-DE" dirty="0" err="1"/>
              <a:t>mittis</a:t>
            </a:r>
            <a:r>
              <a:rPr lang="de-DE" dirty="0"/>
              <a:t> ad </a:t>
            </a:r>
            <a:r>
              <a:rPr lang="de-DE" dirty="0" err="1"/>
              <a:t>astra</a:t>
            </a:r>
            <a:r>
              <a:rPr lang="de-DE" dirty="0"/>
              <a:t> </a:t>
            </a:r>
            <a:r>
              <a:rPr lang="de-DE" dirty="0" err="1"/>
              <a:t>tuos</a:t>
            </a:r>
            <a:r>
              <a:rPr lang="de-DE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32597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6E1AD-92F3-5833-4A9E-822F9636D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3F25F6-71BB-AC67-34FC-5D2A9206F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392" y="721361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3000" dirty="0"/>
              <a:t>Literatur 2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2611DA2-352E-3069-62C4-5BD97D7CD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63403"/>
            <a:ext cx="7886700" cy="3907369"/>
          </a:xfrm>
        </p:spPr>
        <p:txBody>
          <a:bodyPr>
            <a:noAutofit/>
          </a:bodyPr>
          <a:lstStyle/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George Steiner, </a:t>
            </a:r>
            <a:r>
              <a:rPr lang="de-DE" sz="20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Von realer Gegenwart. Hat unser Sprechen Inhalt,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i="1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e-D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München 1990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Hans Heinrich Eggebrecht, </a:t>
            </a:r>
            <a:r>
              <a:rPr lang="de-DE" sz="20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Machaut’s Motette Nr. 9,</a:t>
            </a:r>
            <a:r>
              <a:rPr lang="de-D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e-D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in: </a:t>
            </a:r>
            <a:r>
              <a:rPr lang="de-DE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AfMw</a:t>
            </a:r>
            <a:r>
              <a:rPr lang="de-D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19/20 (1962/63) ) S. 281-293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Hans Heinrich Eggebrecht, </a:t>
            </a:r>
            <a:r>
              <a:rPr lang="de-DE" sz="20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Machaut’s Motette Nr. 9</a:t>
            </a:r>
            <a:r>
              <a:rPr lang="de-D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e-D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in:  </a:t>
            </a:r>
            <a:r>
              <a:rPr lang="de-DE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AfMw</a:t>
            </a:r>
            <a:r>
              <a:rPr lang="de-D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25 (1968), S. 173-195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Pierre Bourdieu, </a:t>
            </a:r>
            <a:r>
              <a:rPr lang="de-DE" sz="20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Zur Soziologie der symbolischen Formen</a:t>
            </a:r>
            <a:r>
              <a:rPr lang="de-D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dirty="0">
                <a:ea typeface="Calibri" panose="020F0502020204030204" pitchFamily="34" charset="0"/>
                <a:cs typeface="Times New Roman" panose="02020603050405020304" pitchFamily="18" charset="0"/>
              </a:rPr>
              <a:t>	F</a:t>
            </a:r>
            <a:r>
              <a:rPr lang="de-D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rankfurt am Main 1974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dirty="0">
                <a:effectLst/>
                <a:ea typeface="Calibri" panose="020F0502020204030204" pitchFamily="34" charset="0"/>
              </a:rPr>
              <a:t>Peter Burke, </a:t>
            </a:r>
            <a:r>
              <a:rPr lang="de-DE" sz="2000" i="1" dirty="0">
                <a:effectLst/>
                <a:ea typeface="Calibri" panose="020F0502020204030204" pitchFamily="34" charset="0"/>
              </a:rPr>
              <a:t>Die Renaissance in Italien. Sozialgeschichte einer Kultur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de-DE" sz="2000" i="1" dirty="0">
                <a:ea typeface="Calibri" panose="020F0502020204030204" pitchFamily="34" charset="0"/>
              </a:rPr>
              <a:t>	</a:t>
            </a:r>
            <a:r>
              <a:rPr lang="de-DE" sz="2000" i="1" dirty="0">
                <a:effectLst/>
                <a:ea typeface="Calibri" panose="020F0502020204030204" pitchFamily="34" charset="0"/>
              </a:rPr>
              <a:t>zwischen Tradition und Erfindung</a:t>
            </a:r>
            <a:r>
              <a:rPr lang="de-DE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Berlin 1984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923841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C2BD6-FC79-283D-9CA1-2A9373C98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D41732-E805-A523-5607-A986AABAB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66" y="1586728"/>
            <a:ext cx="7886700" cy="1042042"/>
          </a:xfrm>
        </p:spPr>
        <p:txBody>
          <a:bodyPr>
            <a:normAutofit/>
          </a:bodyPr>
          <a:lstStyle/>
          <a:p>
            <a:endParaRPr lang="de-DE" sz="32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97E4426-476C-CBE0-4079-787443D44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66" y="2950631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0D79264-844C-027D-A6A9-780346AFB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00" y="0"/>
            <a:ext cx="68324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84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3B272-E7BB-31A6-2EEF-310A2219C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9A6014-9F0B-83BB-F5C8-14F83E1A2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432" y="3819356"/>
            <a:ext cx="7886700" cy="1042042"/>
          </a:xfrm>
        </p:spPr>
        <p:txBody>
          <a:bodyPr>
            <a:normAutofit fontScale="90000"/>
          </a:bodyPr>
          <a:lstStyle/>
          <a:p>
            <a:r>
              <a:rPr lang="de-DE" sz="2400" dirty="0"/>
              <a:t>                                 </a:t>
            </a:r>
            <a:r>
              <a:rPr lang="de-DE" sz="2400" dirty="0" err="1"/>
              <a:t>Pierro</a:t>
            </a:r>
            <a:r>
              <a:rPr lang="de-DE" sz="2400" dirty="0"/>
              <a:t> della Francesca</a:t>
            </a:r>
            <a:br>
              <a:rPr lang="de-DE" sz="2400" dirty="0"/>
            </a:br>
            <a:br>
              <a:rPr lang="de-DE" sz="2400" dirty="0"/>
            </a:br>
            <a:br>
              <a:rPr lang="de-DE" sz="2400" dirty="0"/>
            </a:br>
            <a:br>
              <a:rPr lang="de-DE" sz="2400" dirty="0"/>
            </a:br>
            <a:br>
              <a:rPr lang="de-DE" sz="2400" dirty="0"/>
            </a:br>
            <a:br>
              <a:rPr lang="de-DE" sz="2400" dirty="0"/>
            </a:br>
            <a:br>
              <a:rPr lang="de-DE" sz="2400" dirty="0"/>
            </a:br>
            <a:r>
              <a:rPr lang="de-DE" sz="2400" dirty="0"/>
              <a:t>Frau Angelico                                                                              Sandro</a:t>
            </a:r>
            <a:br>
              <a:rPr lang="de-DE" sz="2400" dirty="0"/>
            </a:br>
            <a:r>
              <a:rPr lang="de-DE" sz="2400" dirty="0"/>
              <a:t>                                                                                                     </a:t>
            </a:r>
            <a:r>
              <a:rPr lang="de-DE" sz="2400" dirty="0" err="1"/>
              <a:t>Boticelli</a:t>
            </a:r>
            <a:br>
              <a:rPr lang="de-DE" sz="2400" dirty="0"/>
            </a:br>
            <a:br>
              <a:rPr lang="de-DE" sz="2400" dirty="0"/>
            </a:br>
            <a:br>
              <a:rPr lang="de-DE" sz="2400" dirty="0"/>
            </a:br>
            <a:br>
              <a:rPr lang="de-DE" sz="2400" dirty="0"/>
            </a:br>
            <a:br>
              <a:rPr lang="de-DE" sz="2400" dirty="0"/>
            </a:br>
            <a:endParaRPr lang="de-DE" sz="24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E8AD5C6-6F7D-D970-B666-6CFDC1D79D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04558" cy="3906838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E826F31-CE7D-EA84-ABAB-9AD1F2321C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558" y="3258000"/>
            <a:ext cx="4031473" cy="3600000"/>
          </a:xfrm>
          <a:prstGeom prst="rect">
            <a:avLst/>
          </a:prstGeom>
        </p:spPr>
      </p:pic>
      <p:pic>
        <p:nvPicPr>
          <p:cNvPr id="1026" name="Picture 2" descr="Spring by Botticelli | Uffizi Galleries">
            <a:extLst>
              <a:ext uri="{FF2B5EF4-FFF2-40B4-BE49-F238E27FC236}">
                <a16:creationId xmlns:a16="http://schemas.microsoft.com/office/drawing/2014/main" id="{A09F84C7-08F8-7378-3E72-4DE0130C6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833" y="0"/>
            <a:ext cx="2979167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908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86063-286B-55BA-35C8-DDAD3FF5B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D128B8-212D-A656-04AE-43D40CA9F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195" y="1057683"/>
            <a:ext cx="7886700" cy="1042042"/>
          </a:xfrm>
        </p:spPr>
        <p:txBody>
          <a:bodyPr>
            <a:normAutofit fontScale="90000"/>
          </a:bodyPr>
          <a:lstStyle/>
          <a:p>
            <a:pPr algn="ctr"/>
            <a:r>
              <a:rPr lang="de-DE" sz="2400" dirty="0"/>
              <a:t>                                 </a:t>
            </a:r>
            <a:br>
              <a:rPr lang="de-DE" sz="2400" dirty="0"/>
            </a:br>
            <a:br>
              <a:rPr lang="de-DE" sz="2400" dirty="0"/>
            </a:br>
            <a:r>
              <a:rPr lang="de-DE" sz="2700" dirty="0" err="1"/>
              <a:t>Marsilio</a:t>
            </a:r>
            <a:r>
              <a:rPr lang="de-DE" sz="2700" dirty="0"/>
              <a:t> </a:t>
            </a:r>
            <a:r>
              <a:rPr lang="de-DE" sz="2700" dirty="0" err="1"/>
              <a:t>Ficino</a:t>
            </a:r>
            <a:r>
              <a:rPr lang="de-DE" sz="2700" dirty="0"/>
              <a:t> (1433-1499)</a:t>
            </a:r>
            <a:br>
              <a:rPr lang="de-DE" sz="2700" dirty="0"/>
            </a:br>
            <a:br>
              <a:rPr lang="de-DE" sz="2400" dirty="0"/>
            </a:br>
            <a:br>
              <a:rPr lang="de-DE" sz="2400" dirty="0"/>
            </a:br>
            <a:br>
              <a:rPr lang="de-DE" sz="2400" dirty="0"/>
            </a:br>
            <a:endParaRPr lang="de-DE" sz="2400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F03B3FA8-DFDE-DEC6-6DB0-23ED3DEB7C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105" y="1685900"/>
            <a:ext cx="3421191" cy="5040000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C6B3DBF-8740-2C99-8C53-2B8CD07C8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04" y="1685900"/>
            <a:ext cx="504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253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E04F9-D2B4-3F6C-2B0E-F71DAB7EA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56D6B9-4B74-DA41-4C07-E97DA2468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75958"/>
            <a:ext cx="7886700" cy="1042042"/>
          </a:xfrm>
        </p:spPr>
        <p:txBody>
          <a:bodyPr>
            <a:normAutofit fontScale="90000"/>
          </a:bodyPr>
          <a:lstStyle/>
          <a:p>
            <a:pPr algn="ctr"/>
            <a:r>
              <a:rPr lang="de-DE" sz="2400" dirty="0"/>
              <a:t>                                 </a:t>
            </a:r>
            <a:br>
              <a:rPr lang="de-DE" sz="2400" dirty="0"/>
            </a:br>
            <a:br>
              <a:rPr lang="de-DE" sz="2400" dirty="0"/>
            </a:br>
            <a:br>
              <a:rPr lang="de-DE" sz="2400" dirty="0"/>
            </a:br>
            <a:br>
              <a:rPr lang="de-DE" sz="2400" dirty="0"/>
            </a:br>
            <a:r>
              <a:rPr lang="de-DE" sz="2700" dirty="0">
                <a:latin typeface="+mn-lt"/>
              </a:rPr>
              <a:t>Guillaume Dufay (</a:t>
            </a:r>
            <a:r>
              <a:rPr lang="de-DE" sz="2700" dirty="0">
                <a:effectLst/>
                <a:latin typeface="+mn-lt"/>
                <a:ea typeface="Calibri" panose="020F0502020204030204" pitchFamily="34" charset="0"/>
              </a:rPr>
              <a:t>um 1400-1474</a:t>
            </a:r>
            <a:r>
              <a:rPr lang="de-DE" sz="2700" dirty="0">
                <a:latin typeface="+mn-lt"/>
              </a:rPr>
              <a:t>)</a:t>
            </a:r>
            <a:br>
              <a:rPr lang="de-DE" sz="2700" dirty="0">
                <a:latin typeface="+mn-lt"/>
              </a:rPr>
            </a:br>
            <a:r>
              <a:rPr lang="de-DE" sz="2700" dirty="0">
                <a:latin typeface="+mn-lt"/>
              </a:rPr>
              <a:t>Orlando di Lasso (1532-1594)</a:t>
            </a:r>
            <a:br>
              <a:rPr lang="de-DE" sz="2700" dirty="0">
                <a:latin typeface="+mn-lt"/>
              </a:rPr>
            </a:br>
            <a:br>
              <a:rPr lang="de-DE" sz="2700" dirty="0">
                <a:latin typeface="+mn-lt"/>
              </a:rPr>
            </a:br>
            <a:br>
              <a:rPr lang="de-DE" sz="2400" dirty="0"/>
            </a:br>
            <a:br>
              <a:rPr lang="de-DE" sz="2400" dirty="0"/>
            </a:br>
            <a:endParaRPr lang="de-DE" sz="24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F77E4DB-527A-DB00-E10D-1D9CA3196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987999" y="1818000"/>
            <a:ext cx="7559999" cy="504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AD40854-B4CA-E69F-27FA-AF8458EA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895" y="1818000"/>
            <a:ext cx="378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18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9AD60-A3BE-FFD9-7127-E3CF8B5DB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F08021-1A87-0A3C-9E48-05B01687D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6997"/>
            <a:ext cx="7886700" cy="1042042"/>
          </a:xfrm>
        </p:spPr>
        <p:txBody>
          <a:bodyPr>
            <a:noAutofit/>
          </a:bodyPr>
          <a:lstStyle/>
          <a:p>
            <a:pPr algn="ctr"/>
            <a:br>
              <a:rPr lang="de-DE" sz="3400" dirty="0"/>
            </a:br>
            <a:r>
              <a:rPr lang="de-DE" sz="2400" b="1" dirty="0">
                <a:latin typeface="+mn-lt"/>
              </a:rPr>
              <a:t>Klangbeispiel</a:t>
            </a:r>
            <a: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Orlando di Lasso: </a:t>
            </a:r>
            <a:r>
              <a:rPr lang="en-US" sz="2400" i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Lagrime</a:t>
            </a:r>
            <a:r>
              <a:rPr lang="en-US" sz="2400" i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di San Pietro</a:t>
            </a:r>
            <a:br>
              <a:rPr lang="en-US" sz="2400" i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Nr. 10: Come falda di neve </a:t>
            </a:r>
            <a:b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Ensemble Vocal </a:t>
            </a:r>
            <a:r>
              <a:rPr lang="en-US" sz="2400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Européen</a:t>
            </a:r>
            <a: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Ltg</a:t>
            </a:r>
            <a: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Philippe </a:t>
            </a:r>
            <a:r>
              <a:rPr lang="en-US" sz="2400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Herreweghe</a:t>
            </a:r>
            <a:br>
              <a:rPr lang="de-DE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e-DE" sz="2400" dirty="0">
                <a:latin typeface="+mn-lt"/>
                <a:ea typeface="Calibri" panose="020F0502020204030204" pitchFamily="34" charset="0"/>
              </a:rPr>
            </a:br>
            <a:endParaRPr lang="de-DE" sz="2400" dirty="0">
              <a:latin typeface="+mn-lt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FF48D4-D877-16F0-75F9-9CFC85D26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/>
              <a:t>Wie die Reste des Schnees, die vom Winter</a:t>
            </a:r>
          </a:p>
          <a:p>
            <a:pPr marL="0" indent="0">
              <a:buNone/>
            </a:pPr>
            <a:r>
              <a:rPr lang="de-DE" sz="2400" dirty="0"/>
              <a:t>In einem engen, verborgenen Tal sind verblieben,</a:t>
            </a:r>
          </a:p>
          <a:p>
            <a:pPr marL="0" indent="0">
              <a:buNone/>
            </a:pPr>
            <a:r>
              <a:rPr lang="de-DE" sz="2400" dirty="0"/>
              <a:t>Im Frühling, sobald sie die Sonne erwärmt,</a:t>
            </a:r>
          </a:p>
          <a:p>
            <a:pPr marL="0" indent="0">
              <a:buNone/>
            </a:pPr>
            <a:r>
              <a:rPr lang="de-DE" sz="2400" dirty="0"/>
              <a:t>Schmelzen und völlig in Wasser zerfließen,</a:t>
            </a:r>
          </a:p>
          <a:p>
            <a:pPr marL="0" indent="0">
              <a:buNone/>
            </a:pPr>
            <a:r>
              <a:rPr lang="de-DE" sz="2400" dirty="0"/>
              <a:t>So geschah es auch mit der Angst, die wie Eis war</a:t>
            </a:r>
          </a:p>
          <a:p>
            <a:pPr marL="0" indent="0">
              <a:buNone/>
            </a:pPr>
            <a:r>
              <a:rPr lang="de-DE" sz="2400" dirty="0"/>
              <a:t>Im Herzen des Petrus: als er die Wahrheit erkannte,</a:t>
            </a:r>
          </a:p>
          <a:p>
            <a:pPr marL="0" indent="0">
              <a:buNone/>
            </a:pPr>
            <a:r>
              <a:rPr lang="de-DE" sz="2400" dirty="0"/>
              <a:t>Als Christus den Blick nach ihm wandte,</a:t>
            </a:r>
          </a:p>
          <a:p>
            <a:pPr marL="0" indent="0">
              <a:buNone/>
            </a:pPr>
            <a:r>
              <a:rPr lang="de-DE" sz="2400" dirty="0"/>
              <a:t>Schmolz sie dahin und löste sich auf in Tränen.</a:t>
            </a:r>
          </a:p>
        </p:txBody>
      </p:sp>
    </p:spTree>
    <p:extLst>
      <p:ext uri="{BB962C8B-B14F-4D97-AF65-F5344CB8AC3E}">
        <p14:creationId xmlns:p14="http://schemas.microsoft.com/office/powerpoint/2010/main" val="4201964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A3906-0257-066F-5484-4296AFB00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5A123F-84A9-650E-C81E-E0619CD12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173" y="1142680"/>
            <a:ext cx="7886700" cy="1042042"/>
          </a:xfrm>
        </p:spPr>
        <p:txBody>
          <a:bodyPr>
            <a:normAutofit/>
          </a:bodyPr>
          <a:lstStyle/>
          <a:p>
            <a:endParaRPr lang="de-DE" sz="34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687F458-7C69-F849-60C0-1CA7EDE75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6486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2263700-3FA2-3769-09F8-956898FC4CF7}"/>
              </a:ext>
            </a:extLst>
          </p:cNvPr>
          <p:cNvSpPr txBox="1"/>
          <p:nvPr/>
        </p:nvSpPr>
        <p:spPr>
          <a:xfrm>
            <a:off x="321173" y="2185175"/>
            <a:ext cx="4768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de-DE" b="0" i="0" dirty="0">
              <a:solidFill>
                <a:srgbClr val="222222"/>
              </a:solidFill>
              <a:effectLst/>
              <a:latin typeface="Raleway" panose="020F0502020204030204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368F130-491B-5657-5507-772E05B1A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632" y="1024014"/>
            <a:ext cx="5099150" cy="504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28783AD-E635-82A0-4C13-6E0A3586A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518" y="1024014"/>
            <a:ext cx="6792453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35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2FBFC-3142-6624-8F62-314144F24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CC2C6E-AFB5-960C-5FFA-A6FA9E869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32" y="3048924"/>
            <a:ext cx="7886700" cy="1042042"/>
          </a:xfrm>
        </p:spPr>
        <p:txBody>
          <a:bodyPr>
            <a:noAutofit/>
          </a:bodyPr>
          <a:lstStyle/>
          <a:p>
            <a:pPr indent="449580">
              <a:lnSpc>
                <a:spcPts val="2600"/>
              </a:lnSpc>
              <a:spcAft>
                <a:spcPts val="800"/>
              </a:spcAft>
            </a:pPr>
            <a:br>
              <a:rPr lang="de-DE" sz="2400" dirty="0">
                <a:latin typeface="+mn-lt"/>
              </a:rPr>
            </a:br>
            <a:r>
              <a:rPr lang="de-DE" sz="2400" b="1" dirty="0">
                <a:latin typeface="+mn-lt"/>
              </a:rPr>
              <a:t>Klangbeispiel</a:t>
            </a:r>
            <a: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b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Johannes Ciconia:</a:t>
            </a:r>
            <a:b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Gloria Nr. 1</a:t>
            </a:r>
            <a:br>
              <a:rPr lang="de-DE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Diabolus in </a:t>
            </a:r>
            <a:r>
              <a:rPr lang="de-DE" sz="2400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musica</a:t>
            </a:r>
            <a:r>
              <a:rPr lang="de-DE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de-DE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Ltg</a:t>
            </a:r>
            <a:r>
              <a:rPr lang="de-DE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Antoine </a:t>
            </a:r>
            <a:r>
              <a:rPr lang="en-US" sz="2400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Guerber</a:t>
            </a:r>
            <a:b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La Morra, </a:t>
            </a:r>
            <a:b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Ltg</a:t>
            </a:r>
            <a: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Corina Marti &amp; </a:t>
            </a:r>
            <a:b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Michal </a:t>
            </a:r>
            <a:r>
              <a:rPr lang="en-US" sz="2400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Gondko</a:t>
            </a:r>
            <a:br>
              <a:rPr lang="de-DE" sz="24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sz="2400" dirty="0">
              <a:latin typeface="+mn-lt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A6BEF43-400F-EF97-8C4F-4976E66A9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sz="24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31994A2-ADE2-FA02-BE23-3D2990AE2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31833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96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11885-6CF1-6CF2-DD91-7775B5C63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E4E7A-758A-17F5-3624-D9A8F9C10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01" y="2982959"/>
            <a:ext cx="7886700" cy="1042042"/>
          </a:xfrm>
        </p:spPr>
        <p:txBody>
          <a:bodyPr>
            <a:noAutofit/>
          </a:bodyPr>
          <a:lstStyle/>
          <a:p>
            <a:pPr>
              <a:lnSpc>
                <a:spcPts val="2600"/>
              </a:lnSpc>
            </a:pP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Die Florentiner Motetten </a:t>
            </a:r>
            <a:b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von Guillaume Dufay:</a:t>
            </a:r>
            <a:b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Komponieren im </a:t>
            </a:r>
            <a:b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Spannungsfeld von </a:t>
            </a:r>
            <a:b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de-DE" sz="24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proportio</a:t>
            </a: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« und </a:t>
            </a:r>
            <a:b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de-DE" sz="24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eloquentia</a:t>
            </a:r>
            <a: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br>
              <a:rPr lang="de-DE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2400" dirty="0">
              <a:latin typeface="+mn-lt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150ADE4-F893-4F90-7157-5304EF447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56486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5D8D03C-B27A-A4BD-0202-CBF9FD7EC096}"/>
              </a:ext>
            </a:extLst>
          </p:cNvPr>
          <p:cNvSpPr txBox="1"/>
          <p:nvPr/>
        </p:nvSpPr>
        <p:spPr>
          <a:xfrm>
            <a:off x="321173" y="2185175"/>
            <a:ext cx="4768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de-DE" b="0" i="0" dirty="0">
              <a:solidFill>
                <a:srgbClr val="222222"/>
              </a:solidFill>
              <a:effectLst/>
              <a:latin typeface="Raleway" panose="020F0502020204030204" pitchFamily="2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6B85BA5-E4AE-0411-2E48-E1743F403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939" y="0"/>
            <a:ext cx="5949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84724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Hochschule für Musik Nürnber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D2447"/>
      </a:accent1>
      <a:accent2>
        <a:srgbClr val="D63517"/>
      </a:accent2>
      <a:accent3>
        <a:srgbClr val="248B9D"/>
      </a:accent3>
      <a:accent4>
        <a:srgbClr val="119D75"/>
      </a:accent4>
      <a:accent5>
        <a:srgbClr val="9D2447"/>
      </a:accent5>
      <a:accent6>
        <a:srgbClr val="DB91A1"/>
      </a:accent6>
      <a:hlink>
        <a:srgbClr val="0563C1"/>
      </a:hlink>
      <a:folHlink>
        <a:srgbClr val="954F72"/>
      </a:folHlink>
    </a:clrScheme>
    <a:fontScheme name="HfM Nürnberg">
      <a:majorFont>
        <a:latin typeface="Brandon Grotesque Regular"/>
        <a:ea typeface=""/>
        <a:cs typeface=""/>
      </a:majorFont>
      <a:minorFont>
        <a:latin typeface="Brandon Grotesque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8634559-2605-480F-96D6-7992FA63811C}"/>
    </a:ext>
  </a:extLst>
</a:theme>
</file>

<file path=ppt/theme/theme2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92BF819-E4EE-4169-862F-0F411DDC65C7}"/>
    </a:ext>
  </a:extLst>
</a:theme>
</file>

<file path=ppt/theme/theme3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0907766A-67D4-4DB7-B439-AD09A7A838FF}"/>
    </a:ext>
  </a:extLst>
</a:theme>
</file>

<file path=ppt/theme/theme4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C791E730-FD20-45F2-A38E-AA5261C677A9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HfM-Vorlage</Template>
  <TotalTime>0</TotalTime>
  <Words>967</Words>
  <Application>Microsoft Office PowerPoint</Application>
  <PresentationFormat>Bildschirmpräsentation (4:3)</PresentationFormat>
  <Paragraphs>92</Paragraphs>
  <Slides>22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22</vt:i4>
      </vt:variant>
    </vt:vector>
  </HeadingPairs>
  <TitlesOfParts>
    <vt:vector size="33" baseType="lpstr">
      <vt:lpstr>Arial</vt:lpstr>
      <vt:lpstr>Brandon Grotesque Bold</vt:lpstr>
      <vt:lpstr>Brandon Grotesque Medium</vt:lpstr>
      <vt:lpstr>Brandon Grotesque Regular</vt:lpstr>
      <vt:lpstr>Calibri</vt:lpstr>
      <vt:lpstr>Calibri Light</vt:lpstr>
      <vt:lpstr>Raleway</vt:lpstr>
      <vt:lpstr>Benutzerdefiniertes Design</vt:lpstr>
      <vt:lpstr>3_Benutzerdefiniertes Design</vt:lpstr>
      <vt:lpstr>1_Benutzerdefiniertes Design</vt:lpstr>
      <vt:lpstr>2_Benutzerdefiniertes Design</vt:lpstr>
      <vt:lpstr>PowerPoint-Präsentation</vt:lpstr>
      <vt:lpstr>Literatur zur Renaissance</vt:lpstr>
      <vt:lpstr>                                 Pierro della Francesca       Frau Angelico                                                                              Sandro                                                                                                      Boticelli     </vt:lpstr>
      <vt:lpstr>                                   Marsilio Ficino (1433-1499)    </vt:lpstr>
      <vt:lpstr>                                     Guillaume Dufay (um 1400-1474) Orlando di Lasso (1532-1594)    </vt:lpstr>
      <vt:lpstr> Klangbeispiel: Orlando di Lasso: Lagrime di San Pietro Nr. 10: Come falda di neve  Ensemble Vocal Européen, Ltg. Philippe Herreweghe  </vt:lpstr>
      <vt:lpstr>PowerPoint-Präsentation</vt:lpstr>
      <vt:lpstr> Klangbeispiel:  Johannes Ciconia: Gloria Nr. 1 Diabolus in musica,  Ltg. Antoine Guerber La Morra,  Ltg. Corina Marti &amp;  Michal Gondko </vt:lpstr>
      <vt:lpstr>Die Florentiner Motetten  von Guillaume Dufay:  Komponieren im  Spannungsfeld von  »proportio« und  »eloquentia«  </vt:lpstr>
      <vt:lpstr> Klangbeispiel:  Guillaume Dufay: Nuper rosarum flores  Altus: David Cordier  und 3 Altus  (darunter Kai Wessel) Tenor: Wilfried Jochens  und 3 Tenöre (darunter Knut Schoch) Tenorposaune, Tenorpommer, Trommel, ganzes Instrumentarium Ltg. Helga Weber in Zusammenarbeit mit  Marianne Richert Pfau</vt:lpstr>
      <vt:lpstr>Literatur 1</vt:lpstr>
      <vt:lpstr>Leon Battista Alberti (1404-1472)</vt:lpstr>
      <vt:lpstr>Sigismondo Malatesta (rechts) beauftragt Alberti mit dem  Bau des Tempio Malatestiano in Rimini (um 1450)</vt:lpstr>
      <vt:lpstr>Hartmann Schedel: Weltchronik (1493)</vt:lpstr>
      <vt:lpstr>Filippo  Brunelleschi  1377-1446  Kuppel des Doms  in Florenz</vt:lpstr>
      <vt:lpstr>Franco-flämische Italienfahrer</vt:lpstr>
      <vt:lpstr> Fibonacci-Folge </vt:lpstr>
      <vt:lpstr> Isorhythmische Motette </vt:lpstr>
      <vt:lpstr> Isorhythmie </vt:lpstr>
      <vt:lpstr>Klangbeispiel:  Guillaume Dufay: Salve, flos Tuscae gentis (1436)</vt:lpstr>
      <vt:lpstr>Literatur 2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Rode-Breymann</dc:creator>
  <cp:lastModifiedBy>Rode-Breymann</cp:lastModifiedBy>
  <cp:revision>21</cp:revision>
  <dcterms:created xsi:type="dcterms:W3CDTF">2024-10-17T15:33:41Z</dcterms:created>
  <dcterms:modified xsi:type="dcterms:W3CDTF">2025-04-06T08:32:46Z</dcterms:modified>
</cp:coreProperties>
</file>