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4" r:id="rId2"/>
    <p:sldMasterId id="2147483668" r:id="rId3"/>
    <p:sldMasterId id="2147483680" r:id="rId4"/>
  </p:sldMasterIdLst>
  <p:notesMasterIdLst>
    <p:notesMasterId r:id="rId23"/>
  </p:notesMasterIdLst>
  <p:sldIdLst>
    <p:sldId id="260" r:id="rId5"/>
    <p:sldId id="398" r:id="rId6"/>
    <p:sldId id="352" r:id="rId7"/>
    <p:sldId id="399" r:id="rId8"/>
    <p:sldId id="400" r:id="rId9"/>
    <p:sldId id="365" r:id="rId10"/>
    <p:sldId id="403" r:id="rId11"/>
    <p:sldId id="401" r:id="rId12"/>
    <p:sldId id="389" r:id="rId13"/>
    <p:sldId id="390" r:id="rId14"/>
    <p:sldId id="404" r:id="rId15"/>
    <p:sldId id="405" r:id="rId16"/>
    <p:sldId id="406" r:id="rId17"/>
    <p:sldId id="407" r:id="rId18"/>
    <p:sldId id="371" r:id="rId19"/>
    <p:sldId id="369" r:id="rId20"/>
    <p:sldId id="408" r:id="rId21"/>
    <p:sldId id="391" r:id="rId22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D37F8469-3CBA-4387-B8CB-5D9337A3FFA8}">
          <p14:sldIdLst>
            <p14:sldId id="260"/>
            <p14:sldId id="398"/>
            <p14:sldId id="352"/>
            <p14:sldId id="399"/>
            <p14:sldId id="400"/>
            <p14:sldId id="365"/>
            <p14:sldId id="403"/>
            <p14:sldId id="401"/>
            <p14:sldId id="389"/>
            <p14:sldId id="390"/>
            <p14:sldId id="404"/>
            <p14:sldId id="405"/>
            <p14:sldId id="406"/>
            <p14:sldId id="407"/>
            <p14:sldId id="371"/>
            <p14:sldId id="369"/>
            <p14:sldId id="408"/>
            <p14:sldId id="391"/>
          </p14:sldIdLst>
        </p14:section>
        <p14:section name="Abschnitt ohne Titel" id="{C464A0A4-E9EC-438F-B5E0-9D92C98D0DB2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3" autoAdjust="0"/>
    <p:restoredTop sz="94660" autoAdjust="0"/>
  </p:normalViewPr>
  <p:slideViewPr>
    <p:cSldViewPr snapToGrid="0" showGuides="1">
      <p:cViewPr varScale="1">
        <p:scale>
          <a:sx n="127" d="100"/>
          <a:sy n="127" d="100"/>
        </p:scale>
        <p:origin x="144" y="2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52" d="100"/>
          <a:sy n="52" d="100"/>
        </p:scale>
        <p:origin x="2680" y="6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6AA78D-4AC1-4C46-AE72-B463F17DFBC8}" type="datetimeFigureOut">
              <a:rPr lang="de-DE" smtClean="0"/>
              <a:t>06.04.2025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F1E945-E43B-4758-A495-730E19C3E71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35913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7921" y="2199179"/>
            <a:ext cx="7886700" cy="1042042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9893993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4ABBD-5CBC-4EC8-A5A1-5BB4050D36BB}" type="datetimeFigureOut">
              <a:rPr lang="de-DE" smtClean="0"/>
              <a:t>06.04.2025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AA449-3ECD-4993-9410-637236C6C79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338407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4ABBD-5CBC-4EC8-A5A1-5BB4050D36BB}" type="datetimeFigureOut">
              <a:rPr lang="de-DE" smtClean="0"/>
              <a:t>06.04.2025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AA449-3ECD-4993-9410-637236C6C79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230232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4ABBD-5CBC-4EC8-A5A1-5BB4050D36BB}" type="datetimeFigureOut">
              <a:rPr lang="de-DE" smtClean="0"/>
              <a:t>06.04.2025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AA449-3ECD-4993-9410-637236C6C79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130544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4ABBD-5CBC-4EC8-A5A1-5BB4050D36BB}" type="datetimeFigureOut">
              <a:rPr lang="de-DE" smtClean="0"/>
              <a:t>06.04.2025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AA449-3ECD-4993-9410-637236C6C79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758574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4ABBD-5CBC-4EC8-A5A1-5BB4050D36BB}" type="datetimeFigureOut">
              <a:rPr lang="de-DE" smtClean="0"/>
              <a:t>06.04.2025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AA449-3ECD-4993-9410-637236C6C79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177875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4ABBD-5CBC-4EC8-A5A1-5BB4050D36BB}" type="datetimeFigureOut">
              <a:rPr lang="de-DE" smtClean="0"/>
              <a:t>06.04.2025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AA449-3ECD-4993-9410-637236C6C79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989065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4ABBD-5CBC-4EC8-A5A1-5BB4050D36BB}" type="datetimeFigureOut">
              <a:rPr lang="de-DE" smtClean="0"/>
              <a:t>06.04.2025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AA449-3ECD-4993-9410-637236C6C79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556393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4ABBD-5CBC-4EC8-A5A1-5BB4050D36BB}" type="datetimeFigureOut">
              <a:rPr lang="de-DE" smtClean="0"/>
              <a:t>06.04.2025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AA449-3ECD-4993-9410-637236C6C79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821340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4ABBD-5CBC-4EC8-A5A1-5BB4050D36BB}" type="datetimeFigureOut">
              <a:rPr lang="de-DE" smtClean="0"/>
              <a:t>06.04.2025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AA449-3ECD-4993-9410-637236C6C79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611368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4ABBD-5CBC-4EC8-A5A1-5BB4050D36BB}" type="datetimeFigureOut">
              <a:rPr lang="de-DE" smtClean="0"/>
              <a:t>06.04.2025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AA449-3ECD-4993-9410-637236C6C79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59985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PT-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04994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4ABBD-5CBC-4EC8-A5A1-5BB4050D36BB}" type="datetimeFigureOut">
              <a:rPr lang="de-DE" smtClean="0"/>
              <a:t>06.04.2025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AA449-3ECD-4993-9410-637236C6C79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25043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17924-D5B9-47EF-9550-C6B88F244E72}" type="datetimeFigureOut">
              <a:rPr lang="de-DE" smtClean="0"/>
              <a:t>06.04.2025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DAF28-1579-4CAA-9B0C-E69C92D0833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254560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17924-D5B9-47EF-9550-C6B88F244E72}" type="datetimeFigureOut">
              <a:rPr lang="de-DE" smtClean="0"/>
              <a:t>06.04.2025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DAF28-1579-4CAA-9B0C-E69C92D0833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940368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17924-D5B9-47EF-9550-C6B88F244E72}" type="datetimeFigureOut">
              <a:rPr lang="de-DE" smtClean="0"/>
              <a:t>06.04.2025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DAF28-1579-4CAA-9B0C-E69C92D0833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958742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17924-D5B9-47EF-9550-C6B88F244E72}" type="datetimeFigureOut">
              <a:rPr lang="de-DE" smtClean="0"/>
              <a:t>06.04.2025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DAF28-1579-4CAA-9B0C-E69C92D0833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088239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17924-D5B9-47EF-9550-C6B88F244E72}" type="datetimeFigureOut">
              <a:rPr lang="de-DE" smtClean="0"/>
              <a:t>06.04.2025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DAF28-1579-4CAA-9B0C-E69C92D0833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5751811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17924-D5B9-47EF-9550-C6B88F244E72}" type="datetimeFigureOut">
              <a:rPr lang="de-DE" smtClean="0"/>
              <a:t>06.04.2025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DAF28-1579-4CAA-9B0C-E69C92D0833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2349929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6435621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17924-D5B9-47EF-9550-C6B88F244E72}" type="datetimeFigureOut">
              <a:rPr lang="de-DE" smtClean="0"/>
              <a:t>06.04.2025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DAF28-1579-4CAA-9B0C-E69C92D0833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6485582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17924-D5B9-47EF-9550-C6B88F244E72}" type="datetimeFigureOut">
              <a:rPr lang="de-DE" smtClean="0"/>
              <a:t>06.04.2025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DAF28-1579-4CAA-9B0C-E69C92D0833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761362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078345" y="1353272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078345" y="3860657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0484693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17924-D5B9-47EF-9550-C6B88F244E72}" type="datetimeFigureOut">
              <a:rPr lang="de-DE" smtClean="0"/>
              <a:t>06.04.2025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DAF28-1579-4CAA-9B0C-E69C92D0833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0638839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17924-D5B9-47EF-9550-C6B88F244E72}" type="datetimeFigureOut">
              <a:rPr lang="de-DE" smtClean="0"/>
              <a:t>06.04.2025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DAF28-1579-4CAA-9B0C-E69C92D0833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0539120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24CCA-E626-4C9C-9330-8F72E7471D67}" type="datetimeFigureOut">
              <a:rPr lang="de-DE" smtClean="0"/>
              <a:t>06.04.2025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5224E-BFAC-4F9E-A337-F843C64E851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0896149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24CCA-E626-4C9C-9330-8F72E7471D67}" type="datetimeFigureOut">
              <a:rPr lang="de-DE" smtClean="0"/>
              <a:t>06.04.2025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5224E-BFAC-4F9E-A337-F843C64E851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5772019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24CCA-E626-4C9C-9330-8F72E7471D67}" type="datetimeFigureOut">
              <a:rPr lang="de-DE" smtClean="0"/>
              <a:t>06.04.2025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5224E-BFAC-4F9E-A337-F843C64E851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537434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24CCA-E626-4C9C-9330-8F72E7471D67}" type="datetimeFigureOut">
              <a:rPr lang="de-DE" smtClean="0"/>
              <a:t>06.04.2025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5224E-BFAC-4F9E-A337-F843C64E851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324075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24CCA-E626-4C9C-9330-8F72E7471D67}" type="datetimeFigureOut">
              <a:rPr lang="de-DE" smtClean="0"/>
              <a:t>06.04.2025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5224E-BFAC-4F9E-A337-F843C64E851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9932587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4/6/2025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687602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4/6/2025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164142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24CCA-E626-4C9C-9330-8F72E7471D67}" type="datetimeFigureOut">
              <a:rPr lang="de-DE" smtClean="0"/>
              <a:t>06.04.2025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5224E-BFAC-4F9E-A337-F843C64E851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557489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423ED-132E-4A90-B07F-53CD0D783D2B}" type="datetime1">
              <a:rPr lang="de-DE" smtClean="0"/>
              <a:t>06.04.2025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Name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7328650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24CCA-E626-4C9C-9330-8F72E7471D67}" type="datetimeFigureOut">
              <a:rPr lang="de-DE" smtClean="0"/>
              <a:t>06.04.2025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5224E-BFAC-4F9E-A337-F843C64E851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2903986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24CCA-E626-4C9C-9330-8F72E7471D67}" type="datetimeFigureOut">
              <a:rPr lang="de-DE" smtClean="0"/>
              <a:t>06.04.2025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5224E-BFAC-4F9E-A337-F843C64E851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2870616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24CCA-E626-4C9C-9330-8F72E7471D67}" type="datetimeFigureOut">
              <a:rPr lang="de-DE" smtClean="0"/>
              <a:t>06.04.2025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5224E-BFAC-4F9E-A337-F843C64E851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726897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64866" y="1404851"/>
            <a:ext cx="7886700" cy="1042042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64866" y="2595031"/>
            <a:ext cx="7886700" cy="3907369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3427236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2894481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86539" y="1349433"/>
            <a:ext cx="7886700" cy="1042042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986539" y="2461188"/>
            <a:ext cx="3886200" cy="4004267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929889" y="2461188"/>
            <a:ext cx="3886200" cy="4004267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76720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1489" y="126876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23928" y="1438162"/>
            <a:ext cx="4629150" cy="488568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68109" y="3038361"/>
            <a:ext cx="2949178" cy="3279521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49894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fM-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423ED-132E-4A90-B07F-53CD0D783D2B}" type="datetime1">
              <a:rPr lang="de-DE" smtClean="0"/>
              <a:t>06.04.2025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Name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49895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764866" y="1090815"/>
            <a:ext cx="7886700" cy="10420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64866" y="2234813"/>
            <a:ext cx="7886700" cy="40322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764867" y="6298163"/>
            <a:ext cx="16479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D423ED-132E-4A90-B07F-53CD0D783D2B}" type="datetime1">
              <a:rPr lang="de-DE" smtClean="0"/>
              <a:t>06.04.2025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5671852" y="6298163"/>
            <a:ext cx="29780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dirty="0"/>
              <a:t>Name</a:t>
            </a:r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 rotWithShape="1">
          <a:blip r:embed="rId11"/>
          <a:srcRect l="4941"/>
          <a:stretch/>
        </p:blipFill>
        <p:spPr>
          <a:xfrm>
            <a:off x="0" y="1"/>
            <a:ext cx="8285018" cy="977412"/>
          </a:xfrm>
          <a:prstGeom prst="rect">
            <a:avLst/>
          </a:prstGeom>
          <a:gradFill>
            <a:gsLst>
              <a:gs pos="0">
                <a:srgbClr val="A12848"/>
              </a:gs>
              <a:gs pos="33000">
                <a:srgbClr val="B5313C"/>
              </a:gs>
              <a:gs pos="83000">
                <a:srgbClr val="C43632"/>
              </a:gs>
              <a:gs pos="100000">
                <a:srgbClr val="D33C2C"/>
              </a:gs>
            </a:gsLst>
            <a:lin ang="5400000" scaled="1"/>
          </a:gradFill>
        </p:spPr>
      </p:pic>
      <p:pic>
        <p:nvPicPr>
          <p:cNvPr id="6" name="Grafik 5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0895" y="74816"/>
            <a:ext cx="1116676" cy="1116676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4298" y="5789196"/>
            <a:ext cx="422215" cy="691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908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92" r:id="rId4"/>
    <p:sldLayoutId id="2147483664" r:id="rId5"/>
    <p:sldLayoutId id="2147483665" r:id="rId6"/>
    <p:sldLayoutId id="2147483666" r:id="rId7"/>
    <p:sldLayoutId id="2147483667" r:id="rId8"/>
    <p:sldLayoutId id="2147483693" r:id="rId9"/>
  </p:sldLayoutIdLst>
  <p:hf sldNum="0" hdr="0" ftr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04ABBD-5CBC-4EC8-A5A1-5BB4050D36BB}" type="datetimeFigureOut">
              <a:rPr lang="de-DE" smtClean="0"/>
              <a:t>06.04.2025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8AA449-3ECD-4993-9410-637236C6C79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33384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517924-D5B9-47EF-9550-C6B88F244E72}" type="datetimeFigureOut">
              <a:rPr lang="de-DE" smtClean="0"/>
              <a:t>06.04.2025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9DAF28-1579-4CAA-9B0C-E69C92D0833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86233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E24CCA-E626-4C9C-9330-8F72E7471D67}" type="datetimeFigureOut">
              <a:rPr lang="de-DE" smtClean="0"/>
              <a:t>06.04.2025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35224E-BFAC-4F9E-A337-F843C64E851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94365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" t="9451" r="-145" b="34891"/>
          <a:stretch/>
        </p:blipFill>
        <p:spPr>
          <a:xfrm>
            <a:off x="0" y="0"/>
            <a:ext cx="6909818" cy="4086113"/>
          </a:xfrm>
          <a:prstGeom prst="rect">
            <a:avLst/>
          </a:prstGeom>
        </p:spPr>
      </p:pic>
      <p:sp>
        <p:nvSpPr>
          <p:cNvPr id="10" name="Textfeld 9"/>
          <p:cNvSpPr txBox="1"/>
          <p:nvPr/>
        </p:nvSpPr>
        <p:spPr>
          <a:xfrm rot="21300000">
            <a:off x="329984" y="4664175"/>
            <a:ext cx="9297907" cy="553998"/>
          </a:xfrm>
          <a:custGeom>
            <a:avLst/>
            <a:gdLst>
              <a:gd name="connsiteX0" fmla="*/ 0 w 7704856"/>
              <a:gd name="connsiteY0" fmla="*/ 0 h 369332"/>
              <a:gd name="connsiteX1" fmla="*/ 7704856 w 7704856"/>
              <a:gd name="connsiteY1" fmla="*/ 0 h 369332"/>
              <a:gd name="connsiteX2" fmla="*/ 7704856 w 7704856"/>
              <a:gd name="connsiteY2" fmla="*/ 369332 h 369332"/>
              <a:gd name="connsiteX3" fmla="*/ 0 w 7704856"/>
              <a:gd name="connsiteY3" fmla="*/ 369332 h 369332"/>
              <a:gd name="connsiteX4" fmla="*/ 0 w 7704856"/>
              <a:gd name="connsiteY4" fmla="*/ 0 h 369332"/>
              <a:gd name="connsiteX0" fmla="*/ 0 w 7704856"/>
              <a:gd name="connsiteY0" fmla="*/ 0 h 796052"/>
              <a:gd name="connsiteX1" fmla="*/ 7704856 w 7704856"/>
              <a:gd name="connsiteY1" fmla="*/ 0 h 796052"/>
              <a:gd name="connsiteX2" fmla="*/ 7704856 w 7704856"/>
              <a:gd name="connsiteY2" fmla="*/ 369332 h 796052"/>
              <a:gd name="connsiteX3" fmla="*/ 132080 w 7704856"/>
              <a:gd name="connsiteY3" fmla="*/ 796052 h 796052"/>
              <a:gd name="connsiteX4" fmla="*/ 0 w 7704856"/>
              <a:gd name="connsiteY4" fmla="*/ 0 h 796052"/>
              <a:gd name="connsiteX0" fmla="*/ 0 w 7603256"/>
              <a:gd name="connsiteY0" fmla="*/ 365760 h 796052"/>
              <a:gd name="connsiteX1" fmla="*/ 7603256 w 7603256"/>
              <a:gd name="connsiteY1" fmla="*/ 0 h 796052"/>
              <a:gd name="connsiteX2" fmla="*/ 7603256 w 7603256"/>
              <a:gd name="connsiteY2" fmla="*/ 369332 h 796052"/>
              <a:gd name="connsiteX3" fmla="*/ 30480 w 7603256"/>
              <a:gd name="connsiteY3" fmla="*/ 796052 h 796052"/>
              <a:gd name="connsiteX4" fmla="*/ 0 w 7603256"/>
              <a:gd name="connsiteY4" fmla="*/ 365760 h 796052"/>
              <a:gd name="connsiteX0" fmla="*/ 0 w 7603256"/>
              <a:gd name="connsiteY0" fmla="*/ 934720 h 1365012"/>
              <a:gd name="connsiteX1" fmla="*/ 7471176 w 7603256"/>
              <a:gd name="connsiteY1" fmla="*/ 0 h 1365012"/>
              <a:gd name="connsiteX2" fmla="*/ 7603256 w 7603256"/>
              <a:gd name="connsiteY2" fmla="*/ 938292 h 1365012"/>
              <a:gd name="connsiteX3" fmla="*/ 30480 w 7603256"/>
              <a:gd name="connsiteY3" fmla="*/ 1365012 h 1365012"/>
              <a:gd name="connsiteX4" fmla="*/ 0 w 7603256"/>
              <a:gd name="connsiteY4" fmla="*/ 934720 h 1365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3256" h="1365012">
                <a:moveTo>
                  <a:pt x="0" y="934720"/>
                </a:moveTo>
                <a:lnTo>
                  <a:pt x="7471176" y="0"/>
                </a:lnTo>
                <a:lnTo>
                  <a:pt x="7603256" y="938292"/>
                </a:lnTo>
                <a:lnTo>
                  <a:pt x="30480" y="1365012"/>
                </a:lnTo>
                <a:lnTo>
                  <a:pt x="0" y="934720"/>
                </a:lnTo>
                <a:close/>
              </a:path>
            </a:pathLst>
          </a:cu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randon Grotesque Medium" panose="020B0603020203060202" pitchFamily="34" charset="0"/>
                <a:ea typeface="+mn-ea"/>
                <a:cs typeface="+mn-cs"/>
              </a:rPr>
              <a:t>HIER IST PLTZ FÜR TITEL ODER BEGRÜSSUNG</a:t>
            </a:r>
          </a:p>
        </p:txBody>
      </p:sp>
      <p:pic>
        <p:nvPicPr>
          <p:cNvPr id="13" name="Grafik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6003" y="347346"/>
            <a:ext cx="1440167" cy="1440167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 rot="21088414">
            <a:off x="5583128" y="3817763"/>
            <a:ext cx="64807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randon Grotesque Bold" panose="020B0803020203060202" pitchFamily="34" charset="0"/>
                <a:ea typeface="+mn-ea"/>
                <a:cs typeface="+mn-cs"/>
              </a:rPr>
              <a:t>Titel Fett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9127"/>
            <a:ext cx="9144000" cy="4276279"/>
          </a:xfrm>
          <a:prstGeom prst="rect">
            <a:avLst/>
          </a:prstGeom>
        </p:spPr>
      </p:pic>
      <p:sp>
        <p:nvSpPr>
          <p:cNvPr id="21" name="Textfeld 20"/>
          <p:cNvSpPr txBox="1"/>
          <p:nvPr/>
        </p:nvSpPr>
        <p:spPr>
          <a:xfrm rot="21000000">
            <a:off x="489532" y="3166901"/>
            <a:ext cx="64807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endParaRPr lang="de-DE" sz="3000" dirty="0">
              <a:solidFill>
                <a:prstClr val="white"/>
              </a:solidFill>
              <a:latin typeface="Brandon Grotesque Bold" panose="020B0803020203060202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3000" dirty="0">
                <a:solidFill>
                  <a:prstClr val="white"/>
                </a:solidFill>
                <a:latin typeface="Brandon Grotesque Bold" panose="020B0803020203060202" pitchFamily="34" charset="0"/>
              </a:rPr>
              <a:t>16.12.2024: Mobilität. Migration. Musikerreisen</a:t>
            </a:r>
          </a:p>
        </p:txBody>
      </p:sp>
    </p:spTree>
    <p:extLst>
      <p:ext uri="{BB962C8B-B14F-4D97-AF65-F5344CB8AC3E}">
        <p14:creationId xmlns:p14="http://schemas.microsoft.com/office/powerpoint/2010/main" val="39831427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79AD60-A3BE-FFD9-7127-E3CF8B5DB5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5F08021-1A87-0A3C-9E48-05B01687D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610524"/>
            <a:ext cx="7886700" cy="104204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br>
              <a:rPr lang="de-DE" sz="3400" dirty="0"/>
            </a:br>
            <a:r>
              <a:rPr lang="de-DE" sz="3400" dirty="0"/>
              <a:t>Klangbeispiel </a:t>
            </a:r>
            <a:r>
              <a:rPr lang="de-DE" sz="3600" b="1" dirty="0">
                <a:effectLst/>
                <a:ea typeface="Calibri" panose="020F0502020204030204" pitchFamily="34" charset="0"/>
              </a:rPr>
              <a:t>Heinrich Isaac</a:t>
            </a:r>
            <a:r>
              <a:rPr lang="de-DE" sz="3600" dirty="0">
                <a:effectLst/>
                <a:ea typeface="Calibri" panose="020F0502020204030204" pitchFamily="34" charset="0"/>
              </a:rPr>
              <a:t>: </a:t>
            </a:r>
            <a:br>
              <a:rPr lang="de-DE" sz="3600" dirty="0">
                <a:effectLst/>
                <a:ea typeface="Calibri" panose="020F0502020204030204" pitchFamily="34" charset="0"/>
              </a:rPr>
            </a:br>
            <a:r>
              <a:rPr lang="de-DE" sz="3600" dirty="0">
                <a:ea typeface="Calibri" panose="020F0502020204030204" pitchFamily="34" charset="0"/>
              </a:rPr>
              <a:t>Innsbruck ich muss dich lassen</a:t>
            </a:r>
            <a:br>
              <a:rPr lang="de-DE" sz="3600" dirty="0">
                <a:ea typeface="Calibri" panose="020F0502020204030204" pitchFamily="34" charset="0"/>
              </a:rPr>
            </a:br>
            <a:endParaRPr lang="de-DE" sz="3400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95FF48D4-D877-16F0-75F9-9CFC85D265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de-DE" sz="2400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37B9EB95-947E-3A65-6DDE-5887553896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693" y="1652566"/>
            <a:ext cx="8972307" cy="50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9641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68C7EE-40E5-352F-31C1-89B33253E9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C7CF0F-A095-0BF0-5CB4-BF4F390EE3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392" y="869143"/>
            <a:ext cx="7886700" cy="1042042"/>
          </a:xfrm>
        </p:spPr>
        <p:txBody>
          <a:bodyPr>
            <a:normAutofit/>
          </a:bodyPr>
          <a:lstStyle/>
          <a:p>
            <a:pPr algn="ctr"/>
            <a:r>
              <a:rPr lang="de-DE" sz="3000" dirty="0"/>
              <a:t>Literatur zu Kulturtransferforschung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0E7B5471-57ED-C2CE-68CB-08AB5CFCCA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151330"/>
            <a:ext cx="7886700" cy="3907369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de-DE" sz="2000" dirty="0">
                <a:effectLst/>
                <a:ea typeface="Calibri" panose="020F0502020204030204" pitchFamily="34" charset="0"/>
              </a:rPr>
              <a:t>Michel </a:t>
            </a:r>
            <a:r>
              <a:rPr lang="de-DE" sz="2000" dirty="0" err="1">
                <a:effectLst/>
                <a:ea typeface="Calibri" panose="020F0502020204030204" pitchFamily="34" charset="0"/>
              </a:rPr>
              <a:t>Espagne</a:t>
            </a:r>
            <a:r>
              <a:rPr lang="de-DE" sz="2000" dirty="0">
                <a:effectLst/>
                <a:ea typeface="Calibri" panose="020F0502020204030204" pitchFamily="34" charset="0"/>
              </a:rPr>
              <a:t>: „Transferanalyse statt Vergleich. Interkulturalität in der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de-DE" sz="2000" dirty="0">
                <a:ea typeface="Calibri" panose="020F0502020204030204" pitchFamily="34" charset="0"/>
              </a:rPr>
              <a:t>	</a:t>
            </a:r>
            <a:r>
              <a:rPr lang="de-DE" sz="2000" dirty="0">
                <a:effectLst/>
                <a:ea typeface="Calibri" panose="020F0502020204030204" pitchFamily="34" charset="0"/>
              </a:rPr>
              <a:t>sächsischen Regionalgeschichte“, in: Vergleich und Transfer. 	Komparatistik in den Sozial-, Geschichts- und Kulturwissen- 	</a:t>
            </a:r>
            <a:r>
              <a:rPr lang="de-DE" sz="2000" dirty="0" err="1">
                <a:effectLst/>
                <a:ea typeface="Calibri" panose="020F0502020204030204" pitchFamily="34" charset="0"/>
              </a:rPr>
              <a:t>schaften</a:t>
            </a:r>
            <a:r>
              <a:rPr lang="de-DE" sz="2000" dirty="0">
                <a:effectLst/>
                <a:ea typeface="Calibri" panose="020F0502020204030204" pitchFamily="34" charset="0"/>
              </a:rPr>
              <a:t>, </a:t>
            </a:r>
            <a:r>
              <a:rPr lang="de-DE" sz="2000" dirty="0" err="1">
                <a:effectLst/>
                <a:ea typeface="Calibri" panose="020F0502020204030204" pitchFamily="34" charset="0"/>
              </a:rPr>
              <a:t>hg</a:t>
            </a:r>
            <a:r>
              <a:rPr lang="de-DE" sz="2000" dirty="0">
                <a:effectLst/>
                <a:ea typeface="Calibri" panose="020F0502020204030204" pitchFamily="34" charset="0"/>
              </a:rPr>
              <a:t>. von Hartmut </a:t>
            </a:r>
            <a:r>
              <a:rPr lang="de-DE" sz="2000" dirty="0" err="1">
                <a:effectLst/>
                <a:ea typeface="Calibri" panose="020F0502020204030204" pitchFamily="34" charset="0"/>
              </a:rPr>
              <a:t>Kaelble</a:t>
            </a:r>
            <a:r>
              <a:rPr lang="de-DE" sz="2000" dirty="0">
                <a:effectLst/>
                <a:ea typeface="Calibri" panose="020F0502020204030204" pitchFamily="34" charset="0"/>
              </a:rPr>
              <a:t> und Jürgen Schriewer, 	Frankfurt a. M. 2003, S. 419– 438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de-DE" sz="2000" dirty="0">
                <a:effectLst/>
                <a:ea typeface="Calibri" panose="020F0502020204030204" pitchFamily="34" charset="0"/>
              </a:rPr>
              <a:t>Lutz </a:t>
            </a:r>
            <a:r>
              <a:rPr lang="de-DE" sz="2000" dirty="0" err="1">
                <a:effectLst/>
                <a:ea typeface="Calibri" panose="020F0502020204030204" pitchFamily="34" charset="0"/>
              </a:rPr>
              <a:t>Musner</a:t>
            </a:r>
            <a:r>
              <a:rPr lang="de-DE" sz="2000" dirty="0">
                <a:effectLst/>
                <a:ea typeface="Calibri" panose="020F0502020204030204" pitchFamily="34" charset="0"/>
              </a:rPr>
              <a:t>, „Kultur als Transfer. Ein regulationstheoretischer Zugang am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de-DE" sz="2000" dirty="0">
                <a:ea typeface="Calibri" panose="020F0502020204030204" pitchFamily="34" charset="0"/>
              </a:rPr>
              <a:t>	</a:t>
            </a:r>
            <a:r>
              <a:rPr lang="de-DE" sz="2000" dirty="0">
                <a:effectLst/>
                <a:ea typeface="Calibri" panose="020F0502020204030204" pitchFamily="34" charset="0"/>
              </a:rPr>
              <a:t>Beispiel der Architektur“, in: </a:t>
            </a:r>
            <a:r>
              <a:rPr lang="de-DE" sz="2000" dirty="0" err="1">
                <a:effectLst/>
                <a:ea typeface="Calibri" panose="020F0502020204030204" pitchFamily="34" charset="0"/>
              </a:rPr>
              <a:t>Ent</a:t>
            </a:r>
            <a:r>
              <a:rPr lang="de-DE" sz="2000" dirty="0">
                <a:effectLst/>
                <a:ea typeface="Calibri" panose="020F0502020204030204" pitchFamily="34" charset="0"/>
              </a:rPr>
              <a:t>-grenzte Räume: Kulturelle 	Transfers um 1900 und in der Gegenwart, </a:t>
            </a:r>
            <a:r>
              <a:rPr lang="de-DE" sz="2000" dirty="0" err="1">
                <a:effectLst/>
                <a:ea typeface="Calibri" panose="020F0502020204030204" pitchFamily="34" charset="0"/>
              </a:rPr>
              <a:t>hg</a:t>
            </a:r>
            <a:r>
              <a:rPr lang="de-DE" sz="2000" dirty="0">
                <a:effectLst/>
                <a:ea typeface="Calibri" panose="020F0502020204030204" pitchFamily="34" charset="0"/>
              </a:rPr>
              <a:t>. von Helga 	Mitterbauer und Katharina </a:t>
            </a:r>
            <a:r>
              <a:rPr lang="de-DE" sz="2000" dirty="0" err="1">
                <a:effectLst/>
                <a:ea typeface="Calibri" panose="020F0502020204030204" pitchFamily="34" charset="0"/>
              </a:rPr>
              <a:t>Scherke</a:t>
            </a:r>
            <a:r>
              <a:rPr lang="de-DE" sz="2000" dirty="0">
                <a:effectLst/>
                <a:ea typeface="Calibri" panose="020F0502020204030204" pitchFamily="34" charset="0"/>
              </a:rPr>
              <a:t>, Wien 2005, S. 173–194</a:t>
            </a: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11602377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AC2BD6-FC79-283D-9CA1-2A9373C98B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D41732-E805-A523-5607-A986AABAB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066" y="1586728"/>
            <a:ext cx="7886700" cy="1042042"/>
          </a:xfrm>
        </p:spPr>
        <p:txBody>
          <a:bodyPr>
            <a:normAutofit/>
          </a:bodyPr>
          <a:lstStyle/>
          <a:p>
            <a:r>
              <a:rPr lang="de-DE" sz="3200" b="1" dirty="0"/>
              <a:t>Marco Polo </a:t>
            </a:r>
            <a:br>
              <a:rPr lang="de-DE" sz="3200" dirty="0"/>
            </a:br>
            <a:r>
              <a:rPr lang="de-DE" sz="3200" dirty="0"/>
              <a:t>1254-1324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697E4426-476C-CBE0-4079-787443D44B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0066" y="2950631"/>
            <a:ext cx="7886700" cy="3907369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endParaRPr lang="en-US" sz="2800" kern="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de-DE" dirty="0"/>
              <a:t>Abschied der Polos</a:t>
            </a:r>
          </a:p>
          <a:p>
            <a:pPr marL="0" indent="0">
              <a:buNone/>
            </a:pPr>
            <a:r>
              <a:rPr lang="de-DE" dirty="0"/>
              <a:t>Bibl. Nat. </a:t>
            </a:r>
          </a:p>
          <a:p>
            <a:pPr marL="0" indent="0">
              <a:buNone/>
            </a:pPr>
            <a:r>
              <a:rPr lang="de-DE" dirty="0" err="1"/>
              <a:t>ms.</a:t>
            </a:r>
            <a:r>
              <a:rPr lang="de-DE" dirty="0"/>
              <a:t> </a:t>
            </a:r>
            <a:r>
              <a:rPr lang="de-DE" dirty="0" err="1"/>
              <a:t>franc</a:t>
            </a:r>
            <a:r>
              <a:rPr lang="de-DE" dirty="0"/>
              <a:t>. 2810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4C3EAF3C-18B0-E435-1970-9339496BD9E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4120" y="18000"/>
            <a:ext cx="5809880" cy="68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8841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163C3F-CF9B-829A-F3E6-6D7B84A88E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04158B5-C435-53AB-2D60-291625AD1B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5781" y="775958"/>
            <a:ext cx="7886700" cy="1042042"/>
          </a:xfrm>
        </p:spPr>
        <p:txBody>
          <a:bodyPr>
            <a:normAutofit/>
          </a:bodyPr>
          <a:lstStyle/>
          <a:p>
            <a:pPr algn="ctr"/>
            <a:r>
              <a:rPr lang="de-DE" sz="3200" b="1" dirty="0" err="1">
                <a:latin typeface="+mn-lt"/>
              </a:rPr>
              <a:t>Kublai</a:t>
            </a:r>
            <a:r>
              <a:rPr lang="de-DE" sz="3200" b="1" dirty="0">
                <a:latin typeface="+mn-lt"/>
              </a:rPr>
              <a:t> Khan</a:t>
            </a:r>
            <a:r>
              <a:rPr lang="de-DE" sz="3200" dirty="0">
                <a:latin typeface="+mn-lt"/>
              </a:rPr>
              <a:t> (1215-1294)</a:t>
            </a:r>
            <a:br>
              <a:rPr lang="de-DE" sz="3200" dirty="0">
                <a:latin typeface="+mn-lt"/>
              </a:rPr>
            </a:br>
            <a:r>
              <a:rPr lang="de-DE" sz="3200" dirty="0">
                <a:latin typeface="+mn-lt"/>
              </a:rPr>
              <a:t>1260 bis 1284</a:t>
            </a:r>
            <a:r>
              <a:rPr lang="de-DE" sz="3000" i="0" dirty="0">
                <a:effectLst/>
                <a:latin typeface="+mn-lt"/>
              </a:rPr>
              <a:t> mongolischer Herrscher </a:t>
            </a:r>
            <a:endParaRPr lang="de-DE" sz="3000" dirty="0">
              <a:latin typeface="+mn-lt"/>
            </a:endParaRP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FAD8B25F-F8CC-57BD-A7D6-4FC69AF565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0066" y="2950631"/>
            <a:ext cx="7886700" cy="3907369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endParaRPr lang="en-US" sz="2800" kern="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678D2ED2-087D-E7A4-08E1-F4C84737AB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219" y="1818000"/>
            <a:ext cx="7560000" cy="50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3890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732D83-0D64-055A-B973-D63FC42C2E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C5AB377-1FEE-4107-4EDE-4AAA573C1B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9353" y="902734"/>
            <a:ext cx="7886700" cy="104204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de-DE" sz="3000" dirty="0"/>
              <a:t>Klangbeispiel: </a:t>
            </a:r>
            <a:r>
              <a:rPr lang="de-DE" sz="3000" dirty="0">
                <a:effectLst/>
                <a:ea typeface="Calibri" panose="020F0502020204030204" pitchFamily="34" charset="0"/>
              </a:rPr>
              <a:t>Traditionelle mongolische</a:t>
            </a:r>
            <a:br>
              <a:rPr lang="de-DE" sz="3000" dirty="0">
                <a:effectLst/>
                <a:ea typeface="Calibri" panose="020F0502020204030204" pitchFamily="34" charset="0"/>
              </a:rPr>
            </a:br>
            <a:r>
              <a:rPr lang="de-DE" sz="3000" dirty="0">
                <a:ea typeface="Calibri" panose="020F0502020204030204" pitchFamily="34" charset="0"/>
              </a:rPr>
              <a:t>Lieder: </a:t>
            </a:r>
            <a:r>
              <a:rPr lang="de-DE" sz="3000" dirty="0" err="1">
                <a:effectLst/>
                <a:ea typeface="Calibri" panose="020F0502020204030204" pitchFamily="34" charset="0"/>
              </a:rPr>
              <a:t>Manduul</a:t>
            </a:r>
            <a:r>
              <a:rPr lang="de-DE" sz="3000" dirty="0">
                <a:effectLst/>
                <a:ea typeface="Calibri" panose="020F0502020204030204" pitchFamily="34" charset="0"/>
              </a:rPr>
              <a:t> Khan</a:t>
            </a:r>
            <a:br>
              <a:rPr lang="de-DE" sz="3000" dirty="0">
                <a:effectLst/>
                <a:ea typeface="Calibri" panose="020F0502020204030204" pitchFamily="34" charset="0"/>
              </a:rPr>
            </a:br>
            <a:endParaRPr lang="de-DE" sz="3000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619B915A-3DEC-B30A-333C-53E8310259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357" y="2488485"/>
            <a:ext cx="7886700" cy="390736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de-DE" sz="2400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0D56FC3A-A1C8-8757-B708-B4D0D615FA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947" y="1710458"/>
            <a:ext cx="7567883" cy="50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6459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768750-E61B-E71F-FFA3-1B470C3984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1BF57993-54E3-101C-9E59-43320777E1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4866" y="2595030"/>
            <a:ext cx="7886700" cy="5400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dirty="0"/>
              <a:t>Pferdekopf-Geige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F2E53BE8-F006-5535-1CCB-A019105C45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9306" y="0"/>
            <a:ext cx="3453862" cy="68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5313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0B8D07-2584-1AC6-2FDA-B791CB5A9F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4C7F868-A686-7CA7-E6CD-6905B5DAF6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497216"/>
            <a:ext cx="7886700" cy="1042042"/>
          </a:xfrm>
        </p:spPr>
        <p:txBody>
          <a:bodyPr>
            <a:normAutofit/>
          </a:bodyPr>
          <a:lstStyle/>
          <a:p>
            <a:endParaRPr lang="de-DE" sz="3400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2DBA12EE-7160-56E4-2B5F-E4D6E85349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4864" y="2744944"/>
            <a:ext cx="7886700" cy="3907369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de-DE" b="1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Gottfried von Straßburg</a:t>
            </a:r>
          </a:p>
          <a:p>
            <a:pPr marL="0" indent="0">
              <a:spcBef>
                <a:spcPts val="0"/>
              </a:spcBef>
              <a:buNone/>
            </a:pPr>
            <a:r>
              <a:rPr lang="de-DE" i="1" kern="100" dirty="0">
                <a:ea typeface="Calibri" panose="020F0502020204030204" pitchFamily="34" charset="0"/>
                <a:cs typeface="Times New Roman" panose="02020603050405020304" pitchFamily="18" charset="0"/>
              </a:rPr>
              <a:t>Tristan</a:t>
            </a:r>
          </a:p>
          <a:p>
            <a:pPr marL="0" indent="0">
              <a:spcBef>
                <a:spcPts val="0"/>
              </a:spcBef>
              <a:buNone/>
            </a:pPr>
            <a:r>
              <a:rPr lang="de-DE" kern="100" dirty="0">
                <a:ea typeface="Calibri" panose="020F0502020204030204" pitchFamily="34" charset="0"/>
                <a:cs typeface="Times New Roman" panose="02020603050405020304" pitchFamily="18" charset="0"/>
              </a:rPr>
              <a:t>Versroman, u</a:t>
            </a:r>
            <a:r>
              <a:rPr lang="de-DE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 1210</a:t>
            </a:r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D2634C85-C390-8FD5-D37E-C7358ED05E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8214" y="0"/>
            <a:ext cx="49257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34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0C2330-199B-9A7D-BF8E-E33782C644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F1D295F-C654-F2DE-D444-AC2D104A22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175" y="1061995"/>
            <a:ext cx="7886700" cy="1042042"/>
          </a:xfrm>
        </p:spPr>
        <p:txBody>
          <a:bodyPr>
            <a:noAutofit/>
          </a:bodyPr>
          <a:lstStyle/>
          <a:p>
            <a:pPr algn="ctr"/>
            <a:r>
              <a:rPr lang="de-DE" sz="3400" i="1" dirty="0"/>
              <a:t>Tristan-Teppich</a:t>
            </a:r>
            <a:br>
              <a:rPr lang="de-DE" sz="3400" dirty="0"/>
            </a:br>
            <a:r>
              <a:rPr lang="de-DE" sz="3400" dirty="0"/>
              <a:t>Kloster Wienhausen</a:t>
            </a:r>
            <a:br>
              <a:rPr lang="de-DE" sz="3400" dirty="0"/>
            </a:br>
            <a:r>
              <a:rPr lang="de-DE" sz="3400" dirty="0"/>
              <a:t>Schiff und Überfahrt als Daseinsmetapher</a:t>
            </a:r>
            <a:endParaRPr lang="de-DE" sz="3400" i="1" dirty="0"/>
          </a:p>
        </p:txBody>
      </p:sp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A6ABAAFF-0228-4AF8-CB13-0CA8A3CB8E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8370" y="2410835"/>
            <a:ext cx="5829959" cy="4320000"/>
          </a:xfrm>
        </p:spPr>
      </p:pic>
    </p:spTree>
    <p:extLst>
      <p:ext uri="{BB962C8B-B14F-4D97-AF65-F5344CB8AC3E}">
        <p14:creationId xmlns:p14="http://schemas.microsoft.com/office/powerpoint/2010/main" val="7476187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07054D-C600-408A-54A6-D9341C5B9B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A956228-6658-DECD-0975-350A2B1E33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394" y="831086"/>
            <a:ext cx="7886700" cy="1042042"/>
          </a:xfrm>
        </p:spPr>
        <p:txBody>
          <a:bodyPr>
            <a:noAutofit/>
          </a:bodyPr>
          <a:lstStyle/>
          <a:p>
            <a:pPr algn="ctr"/>
            <a:r>
              <a:rPr lang="de-DE" sz="3400" dirty="0"/>
              <a:t>Klangbeispiel: Richard Wagner</a:t>
            </a:r>
            <a:br>
              <a:rPr lang="de-DE" sz="3400" dirty="0"/>
            </a:br>
            <a:r>
              <a:rPr lang="de-DE" sz="3400" i="1" dirty="0"/>
              <a:t>Tristan und Isolde</a:t>
            </a:r>
          </a:p>
        </p:txBody>
      </p:sp>
      <p:pic>
        <p:nvPicPr>
          <p:cNvPr id="10" name="Inhaltsplatzhalter 9">
            <a:extLst>
              <a:ext uri="{FF2B5EF4-FFF2-40B4-BE49-F238E27FC236}">
                <a16:creationId xmlns:a16="http://schemas.microsoft.com/office/drawing/2014/main" id="{3BD77B8B-B7F8-C1A8-C1EC-28888E7967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827" y="1949017"/>
            <a:ext cx="8653833" cy="5040000"/>
          </a:xfrm>
        </p:spPr>
      </p:pic>
    </p:spTree>
    <p:extLst>
      <p:ext uri="{BB962C8B-B14F-4D97-AF65-F5344CB8AC3E}">
        <p14:creationId xmlns:p14="http://schemas.microsoft.com/office/powerpoint/2010/main" val="9810531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91269C-295E-E4BE-43FF-B6170D0F36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D24B108-955A-817E-2FD6-0552E94274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4866" y="1063106"/>
            <a:ext cx="7886700" cy="1042042"/>
          </a:xfrm>
        </p:spPr>
        <p:txBody>
          <a:bodyPr>
            <a:normAutofit/>
          </a:bodyPr>
          <a:lstStyle/>
          <a:p>
            <a:pPr algn="ctr"/>
            <a:r>
              <a:rPr lang="de-DE" sz="3400" dirty="0"/>
              <a:t>Literatur zu Nobilität. Migration. Reisen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93642CE4-5096-B87B-D089-06A652A49A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105148"/>
            <a:ext cx="7886700" cy="3907369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de-DE" sz="30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Zygmunt Baumann: </a:t>
            </a:r>
            <a:r>
              <a:rPr lang="de-DE" sz="3000" kern="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Globalization</a:t>
            </a:r>
            <a:r>
              <a:rPr lang="de-DE" sz="30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The Human</a:t>
            </a:r>
          </a:p>
          <a:p>
            <a:pPr marL="0" indent="0">
              <a:spcBef>
                <a:spcPts val="0"/>
              </a:spcBef>
              <a:buNone/>
            </a:pPr>
            <a:r>
              <a:rPr lang="de-DE" sz="30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de-DE" sz="3000" kern="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Consequenes</a:t>
            </a:r>
            <a:r>
              <a:rPr lang="de-DE" sz="30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Cambridge 1998</a:t>
            </a:r>
          </a:p>
          <a:p>
            <a:pPr marL="0" indent="0">
              <a:spcBef>
                <a:spcPts val="0"/>
              </a:spcBef>
              <a:buNone/>
            </a:pPr>
            <a:r>
              <a:rPr lang="de-DE" sz="30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Ja Rüdiger: Eine Zeitreise ins mobile Mittelalter,</a:t>
            </a:r>
          </a:p>
          <a:p>
            <a:pPr marL="0" indent="0">
              <a:spcBef>
                <a:spcPts val="0"/>
              </a:spcBef>
              <a:buNone/>
            </a:pPr>
            <a:r>
              <a:rPr lang="de-DE" sz="30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	Frankfurt am Main 2013</a:t>
            </a:r>
          </a:p>
          <a:p>
            <a:pPr marL="0" indent="0">
              <a:spcBef>
                <a:spcPts val="0"/>
              </a:spcBef>
              <a:buNone/>
            </a:pPr>
            <a:r>
              <a:rPr lang="de-DE" sz="30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Jochen </a:t>
            </a:r>
            <a:r>
              <a:rPr lang="de-DE" sz="3000" kern="100" dirty="0" err="1">
                <a:ea typeface="Calibri" panose="020F0502020204030204" pitchFamily="34" charset="0"/>
                <a:cs typeface="Times New Roman" panose="02020603050405020304" pitchFamily="18" charset="0"/>
              </a:rPr>
              <a:t>Oltmer</a:t>
            </a:r>
            <a:r>
              <a:rPr lang="de-DE" sz="30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: Migration. Geschichte und</a:t>
            </a:r>
          </a:p>
          <a:p>
            <a:pPr marL="0" indent="0">
              <a:spcBef>
                <a:spcPts val="0"/>
              </a:spcBef>
              <a:buNone/>
            </a:pPr>
            <a:r>
              <a:rPr lang="de-DE" sz="30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	Zukunft der Gegenwart, Darmstadt 2017</a:t>
            </a:r>
          </a:p>
          <a:p>
            <a:pPr marL="0" indent="0">
              <a:spcBef>
                <a:spcPts val="0"/>
              </a:spcBef>
              <a:buNone/>
            </a:pPr>
            <a:r>
              <a:rPr lang="de-DE" sz="30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Anthony Bale: Reisen im Mittelalter. Unterwegs</a:t>
            </a:r>
          </a:p>
          <a:p>
            <a:pPr marL="0" indent="0">
              <a:spcBef>
                <a:spcPts val="0"/>
              </a:spcBef>
              <a:buNone/>
            </a:pPr>
            <a:r>
              <a:rPr lang="de-DE" sz="30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	mit Pilgern, Rittern, Abenteurern, Frankfurt 	am Main 204</a:t>
            </a:r>
          </a:p>
          <a:p>
            <a:pPr marL="0" indent="0">
              <a:spcBef>
                <a:spcPts val="0"/>
              </a:spcBef>
              <a:buNone/>
            </a:pPr>
            <a:endParaRPr lang="en-US" sz="2800" kern="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35511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5A3906-0257-066F-5484-4296AFB00C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5A123F-84A9-650E-C81E-E0619CD126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173" y="1142680"/>
            <a:ext cx="7886700" cy="1042042"/>
          </a:xfrm>
        </p:spPr>
        <p:txBody>
          <a:bodyPr>
            <a:normAutofit/>
          </a:bodyPr>
          <a:lstStyle/>
          <a:p>
            <a:r>
              <a:rPr lang="de-DE" sz="3400" dirty="0" err="1"/>
              <a:t>Behaim</a:t>
            </a:r>
            <a:r>
              <a:rPr lang="de-DE" sz="3400" dirty="0"/>
              <a:t>-Globus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0687F458-7C69-F849-60C0-1CA7EDE750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456486"/>
            <a:ext cx="7886700" cy="3907369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endParaRPr lang="en-US" sz="2800" kern="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51B039DE-0174-DFAA-0A54-2EFE96EEE3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4733" y="101469"/>
            <a:ext cx="4724400" cy="6534150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12263700-3FA2-3769-09F8-956898FC4CF7}"/>
              </a:ext>
            </a:extLst>
          </p:cNvPr>
          <p:cNvSpPr txBox="1"/>
          <p:nvPr/>
        </p:nvSpPr>
        <p:spPr>
          <a:xfrm>
            <a:off x="321173" y="2185175"/>
            <a:ext cx="4768482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de-DE" b="1" i="0" cap="all" dirty="0">
                <a:solidFill>
                  <a:srgbClr val="222222"/>
                </a:solidFill>
                <a:effectLst/>
                <a:latin typeface="CorporateS"/>
              </a:rPr>
              <a:t>Der älteste Globus der Welt</a:t>
            </a:r>
          </a:p>
          <a:p>
            <a:pPr algn="l"/>
            <a:r>
              <a:rPr lang="de-DE" b="1" i="0" dirty="0">
                <a:solidFill>
                  <a:srgbClr val="222222"/>
                </a:solidFill>
                <a:effectLst/>
                <a:latin typeface="Raleway" panose="020F0502020204030204" pitchFamily="2" charset="0"/>
              </a:rPr>
              <a:t>Hersteller</a:t>
            </a:r>
            <a:r>
              <a:rPr lang="de-DE" b="0" i="0" dirty="0">
                <a:solidFill>
                  <a:srgbClr val="222222"/>
                </a:solidFill>
                <a:effectLst/>
                <a:latin typeface="Raleway" panose="020F0502020204030204" pitchFamily="2" charset="0"/>
              </a:rPr>
              <a:t>: Martin </a:t>
            </a:r>
            <a:r>
              <a:rPr lang="de-DE" b="0" i="0" dirty="0" err="1">
                <a:solidFill>
                  <a:srgbClr val="222222"/>
                </a:solidFill>
                <a:effectLst/>
                <a:latin typeface="Raleway" panose="020F0502020204030204" pitchFamily="2" charset="0"/>
              </a:rPr>
              <a:t>Behaim</a:t>
            </a:r>
            <a:r>
              <a:rPr lang="de-DE" b="0" i="0" dirty="0">
                <a:solidFill>
                  <a:srgbClr val="222222"/>
                </a:solidFill>
                <a:effectLst/>
                <a:latin typeface="Raleway" panose="020F0502020204030204" pitchFamily="2" charset="0"/>
              </a:rPr>
              <a:t> (Entwurf), </a:t>
            </a:r>
          </a:p>
          <a:p>
            <a:pPr algn="l"/>
            <a:r>
              <a:rPr lang="de-DE" b="0" i="0" dirty="0">
                <a:solidFill>
                  <a:srgbClr val="222222"/>
                </a:solidFill>
                <a:effectLst/>
                <a:latin typeface="Raleway" panose="020F0502020204030204" pitchFamily="2" charset="0"/>
              </a:rPr>
              <a:t>Georg </a:t>
            </a:r>
            <a:r>
              <a:rPr lang="de-DE" b="0" i="0" dirty="0" err="1">
                <a:solidFill>
                  <a:srgbClr val="222222"/>
                </a:solidFill>
                <a:effectLst/>
                <a:latin typeface="Raleway" panose="020F0502020204030204" pitchFamily="2" charset="0"/>
              </a:rPr>
              <a:t>Glockendon</a:t>
            </a:r>
            <a:r>
              <a:rPr lang="de-DE" b="0" i="0" dirty="0">
                <a:solidFill>
                  <a:srgbClr val="222222"/>
                </a:solidFill>
                <a:effectLst/>
                <a:latin typeface="Raleway" panose="020F0502020204030204" pitchFamily="2" charset="0"/>
              </a:rPr>
              <a:t> </a:t>
            </a:r>
            <a:r>
              <a:rPr lang="de-DE" b="0" i="0" dirty="0" err="1">
                <a:solidFill>
                  <a:srgbClr val="222222"/>
                </a:solidFill>
                <a:effectLst/>
                <a:latin typeface="Raleway" panose="020F0502020204030204" pitchFamily="2" charset="0"/>
              </a:rPr>
              <a:t>d.Ä</a:t>
            </a:r>
            <a:r>
              <a:rPr lang="de-DE" b="0" i="0" dirty="0">
                <a:solidFill>
                  <a:srgbClr val="222222"/>
                </a:solidFill>
                <a:effectLst/>
                <a:latin typeface="Raleway" panose="020F0502020204030204" pitchFamily="2" charset="0"/>
              </a:rPr>
              <a:t>. u.a.</a:t>
            </a:r>
            <a:br>
              <a:rPr lang="de-DE" b="0" i="0" dirty="0">
                <a:solidFill>
                  <a:srgbClr val="222222"/>
                </a:solidFill>
                <a:effectLst/>
                <a:latin typeface="Raleway" panose="020F0502020204030204" pitchFamily="2" charset="0"/>
              </a:rPr>
            </a:br>
            <a:r>
              <a:rPr lang="de-DE" b="1" i="0" dirty="0">
                <a:solidFill>
                  <a:srgbClr val="222222"/>
                </a:solidFill>
                <a:effectLst/>
                <a:latin typeface="Raleway" panose="020F0502020204030204" pitchFamily="2" charset="0"/>
              </a:rPr>
              <a:t>Datierung</a:t>
            </a:r>
            <a:r>
              <a:rPr lang="de-DE" b="0" i="0" dirty="0">
                <a:solidFill>
                  <a:srgbClr val="222222"/>
                </a:solidFill>
                <a:effectLst/>
                <a:latin typeface="Raleway" panose="020F0502020204030204" pitchFamily="2" charset="0"/>
              </a:rPr>
              <a:t>: 1492</a:t>
            </a:r>
            <a:br>
              <a:rPr lang="de-DE" b="0" i="0" dirty="0">
                <a:solidFill>
                  <a:srgbClr val="222222"/>
                </a:solidFill>
                <a:effectLst/>
                <a:latin typeface="Raleway" panose="020F0502020204030204" pitchFamily="2" charset="0"/>
              </a:rPr>
            </a:br>
            <a:r>
              <a:rPr lang="de-DE" b="1" i="0" dirty="0">
                <a:solidFill>
                  <a:srgbClr val="222222"/>
                </a:solidFill>
                <a:effectLst/>
                <a:latin typeface="Raleway" panose="020F0502020204030204" pitchFamily="2" charset="0"/>
              </a:rPr>
              <a:t>Ort</a:t>
            </a:r>
            <a:r>
              <a:rPr lang="de-DE" b="0" i="0" dirty="0">
                <a:solidFill>
                  <a:srgbClr val="222222"/>
                </a:solidFill>
                <a:effectLst/>
                <a:latin typeface="Raleway" panose="020F0502020204030204" pitchFamily="2" charset="0"/>
              </a:rPr>
              <a:t>: Nürnberg</a:t>
            </a:r>
            <a:br>
              <a:rPr lang="de-DE" b="0" i="0" dirty="0">
                <a:solidFill>
                  <a:srgbClr val="222222"/>
                </a:solidFill>
                <a:effectLst/>
                <a:latin typeface="Raleway" panose="020F0502020204030204" pitchFamily="2" charset="0"/>
              </a:rPr>
            </a:br>
            <a:r>
              <a:rPr lang="de-DE" b="1" i="0" dirty="0">
                <a:solidFill>
                  <a:srgbClr val="222222"/>
                </a:solidFill>
                <a:effectLst/>
                <a:latin typeface="Raleway" panose="020F0502020204030204" pitchFamily="2" charset="0"/>
              </a:rPr>
              <a:t>Material/Technik</a:t>
            </a:r>
            <a:r>
              <a:rPr lang="de-DE" b="0" i="0" dirty="0">
                <a:solidFill>
                  <a:srgbClr val="222222"/>
                </a:solidFill>
                <a:effectLst/>
                <a:latin typeface="Raleway" panose="020F0502020204030204" pitchFamily="2" charset="0"/>
              </a:rPr>
              <a:t>: Kugel aus </a:t>
            </a:r>
          </a:p>
          <a:p>
            <a:pPr algn="l"/>
            <a:r>
              <a:rPr lang="de-DE" b="0" i="0" dirty="0">
                <a:solidFill>
                  <a:srgbClr val="222222"/>
                </a:solidFill>
                <a:effectLst/>
                <a:latin typeface="Raleway" panose="020F0502020204030204" pitchFamily="2" charset="0"/>
              </a:rPr>
              <a:t>diversen Verbundwerkstoffen, </a:t>
            </a:r>
          </a:p>
          <a:p>
            <a:pPr algn="l"/>
            <a:r>
              <a:rPr lang="de-DE" b="0" i="0" dirty="0">
                <a:solidFill>
                  <a:srgbClr val="222222"/>
                </a:solidFill>
                <a:effectLst/>
                <a:latin typeface="Raleway" panose="020F0502020204030204" pitchFamily="2" charset="0"/>
              </a:rPr>
              <a:t>Deckfarbenmalerei, Gestell Schmiedeeisen, Horizontring </a:t>
            </a:r>
          </a:p>
          <a:p>
            <a:pPr algn="l"/>
            <a:r>
              <a:rPr lang="de-DE" b="0" i="0" dirty="0">
                <a:solidFill>
                  <a:srgbClr val="222222"/>
                </a:solidFill>
                <a:effectLst/>
                <a:latin typeface="Raleway" panose="020F0502020204030204" pitchFamily="2" charset="0"/>
              </a:rPr>
              <a:t>Messing</a:t>
            </a:r>
            <a:br>
              <a:rPr lang="de-DE" b="0" i="0" dirty="0">
                <a:solidFill>
                  <a:srgbClr val="222222"/>
                </a:solidFill>
                <a:effectLst/>
                <a:latin typeface="Raleway" panose="020F0502020204030204" pitchFamily="2" charset="0"/>
              </a:rPr>
            </a:br>
            <a:r>
              <a:rPr lang="de-DE" b="1" i="0" dirty="0">
                <a:solidFill>
                  <a:srgbClr val="222222"/>
                </a:solidFill>
                <a:effectLst/>
                <a:latin typeface="Raleway" panose="020F0502020204030204" pitchFamily="2" charset="0"/>
              </a:rPr>
              <a:t>Inventarnummer</a:t>
            </a:r>
            <a:r>
              <a:rPr lang="de-DE" b="0" i="0" dirty="0">
                <a:solidFill>
                  <a:srgbClr val="222222"/>
                </a:solidFill>
                <a:effectLst/>
                <a:latin typeface="Raleway" panose="020F0502020204030204" pitchFamily="2" charset="0"/>
              </a:rPr>
              <a:t>: WI1826</a:t>
            </a:r>
          </a:p>
          <a:p>
            <a:pPr algn="l"/>
            <a:r>
              <a:rPr lang="de-DE" dirty="0">
                <a:solidFill>
                  <a:srgbClr val="222222"/>
                </a:solidFill>
                <a:latin typeface="Raleway" panose="020F0502020204030204" pitchFamily="2" charset="0"/>
              </a:rPr>
              <a:t>Germanisches Nationalmuseum</a:t>
            </a:r>
          </a:p>
          <a:p>
            <a:pPr algn="l"/>
            <a:r>
              <a:rPr lang="de-DE" b="0" i="0" dirty="0">
                <a:solidFill>
                  <a:srgbClr val="222222"/>
                </a:solidFill>
                <a:effectLst/>
                <a:latin typeface="Raleway" panose="020F0502020204030204" pitchFamily="2" charset="0"/>
              </a:rPr>
              <a:t>Nürnberg</a:t>
            </a:r>
          </a:p>
          <a:p>
            <a:pPr algn="l"/>
            <a:r>
              <a:rPr lang="de-DE" dirty="0">
                <a:solidFill>
                  <a:srgbClr val="222222"/>
                </a:solidFill>
                <a:latin typeface="Raleway" panose="020F0502020204030204" pitchFamily="2" charset="0"/>
              </a:rPr>
              <a:t>UNESCO Welterbe seit 2023</a:t>
            </a:r>
            <a:endParaRPr lang="de-DE" b="0" i="0" dirty="0">
              <a:solidFill>
                <a:srgbClr val="222222"/>
              </a:solidFill>
              <a:effectLst/>
              <a:latin typeface="Raleway" panose="020F05020202040302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61350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9E2D46-6629-7F5F-D1E9-74597BE2AF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229A2F9-531C-3E28-FC19-E017827409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684" y="727746"/>
            <a:ext cx="7886700" cy="1042042"/>
          </a:xfrm>
        </p:spPr>
        <p:txBody>
          <a:bodyPr>
            <a:normAutofit/>
          </a:bodyPr>
          <a:lstStyle/>
          <a:p>
            <a:pPr algn="ctr"/>
            <a:r>
              <a:rPr lang="de-DE" sz="3200" dirty="0"/>
              <a:t>Martin </a:t>
            </a:r>
            <a:r>
              <a:rPr lang="de-DE" sz="3200" dirty="0" err="1"/>
              <a:t>Behaim</a:t>
            </a:r>
            <a:r>
              <a:rPr lang="de-DE" sz="3200" dirty="0"/>
              <a:t> </a:t>
            </a:r>
            <a:br>
              <a:rPr lang="de-DE" sz="3200" dirty="0"/>
            </a:br>
            <a:r>
              <a:rPr lang="de-DE" sz="3200" dirty="0"/>
              <a:t>(1459 in Nürnberg - 1507 in Lissabon)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837D09B6-FAE9-3CEC-3BFD-DF63C71351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456486"/>
            <a:ext cx="7886700" cy="3907369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endParaRPr lang="en-US" sz="2800" kern="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BEF6718B-2704-4529-DB13-67A15EA783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551" y="1868017"/>
            <a:ext cx="4202449" cy="4680000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BB297BC1-F729-040A-4FB9-7D519BFA261E}"/>
              </a:ext>
            </a:extLst>
          </p:cNvPr>
          <p:cNvSpPr txBox="1"/>
          <p:nvPr/>
        </p:nvSpPr>
        <p:spPr>
          <a:xfrm>
            <a:off x="296997" y="1868017"/>
            <a:ext cx="4779818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2400" b="1" i="0" dirty="0">
                <a:solidFill>
                  <a:srgbClr val="202122"/>
                </a:solidFill>
                <a:effectLst/>
              </a:rPr>
              <a:t>Gedenkleuchter </a:t>
            </a:r>
          </a:p>
          <a:p>
            <a:r>
              <a:rPr lang="de-DE" sz="2400" b="1" i="0" dirty="0">
                <a:solidFill>
                  <a:srgbClr val="202122"/>
                </a:solidFill>
                <a:effectLst/>
              </a:rPr>
              <a:t>für Martin </a:t>
            </a:r>
            <a:r>
              <a:rPr lang="de-DE" sz="2400" b="1" i="0" dirty="0" err="1">
                <a:solidFill>
                  <a:srgbClr val="202122"/>
                </a:solidFill>
                <a:effectLst/>
              </a:rPr>
              <a:t>Behaim</a:t>
            </a:r>
            <a:r>
              <a:rPr lang="de-DE" sz="2400" b="1" i="0" dirty="0">
                <a:solidFill>
                  <a:srgbClr val="202122"/>
                </a:solidFill>
                <a:effectLst/>
              </a:rPr>
              <a:t> </a:t>
            </a:r>
            <a:r>
              <a:rPr lang="de-DE" sz="2400" b="0" i="0" dirty="0">
                <a:solidFill>
                  <a:srgbClr val="202122"/>
                </a:solidFill>
                <a:effectLst/>
              </a:rPr>
              <a:t>(1519) </a:t>
            </a:r>
          </a:p>
          <a:p>
            <a:r>
              <a:rPr lang="de-DE" sz="2400" dirty="0">
                <a:solidFill>
                  <a:srgbClr val="202122"/>
                </a:solidFill>
              </a:rPr>
              <a:t>l</a:t>
            </a:r>
            <a:r>
              <a:rPr lang="de-DE" sz="2400" b="0" i="0" dirty="0">
                <a:solidFill>
                  <a:srgbClr val="202122"/>
                </a:solidFill>
                <a:effectLst/>
              </a:rPr>
              <a:t>inks: Martin </a:t>
            </a:r>
            <a:r>
              <a:rPr lang="de-DE" sz="2400" b="0" i="0" dirty="0" err="1">
                <a:solidFill>
                  <a:srgbClr val="202122"/>
                </a:solidFill>
                <a:effectLst/>
              </a:rPr>
              <a:t>Behaim</a:t>
            </a:r>
            <a:r>
              <a:rPr lang="de-DE" sz="2400" dirty="0">
                <a:solidFill>
                  <a:srgbClr val="202122"/>
                </a:solidFill>
              </a:rPr>
              <a:t>, </a:t>
            </a:r>
            <a:r>
              <a:rPr lang="de-DE" sz="2400" b="0" i="0" dirty="0">
                <a:solidFill>
                  <a:srgbClr val="202122"/>
                </a:solidFill>
                <a:effectLst/>
              </a:rPr>
              <a:t>Ritter in</a:t>
            </a:r>
            <a:r>
              <a:rPr lang="de-DE" sz="2400" dirty="0">
                <a:solidFill>
                  <a:srgbClr val="202122"/>
                </a:solidFill>
              </a:rPr>
              <a:t> </a:t>
            </a:r>
            <a:r>
              <a:rPr lang="de-DE" sz="2400" dirty="0" err="1">
                <a:solidFill>
                  <a:srgbClr val="202122"/>
                </a:solidFill>
              </a:rPr>
              <a:t>gol</a:t>
            </a:r>
            <a:r>
              <a:rPr lang="de-DE" sz="2400" dirty="0">
                <a:solidFill>
                  <a:srgbClr val="202122"/>
                </a:solidFill>
              </a:rPr>
              <a:t>-</a:t>
            </a:r>
            <a:r>
              <a:rPr lang="de-DE" sz="2400" b="0" i="0" dirty="0">
                <a:solidFill>
                  <a:srgbClr val="202122"/>
                </a:solidFill>
                <a:effectLst/>
              </a:rPr>
              <a:t> </a:t>
            </a:r>
            <a:r>
              <a:rPr lang="de-DE" sz="2400" b="0" i="0" dirty="0" err="1">
                <a:solidFill>
                  <a:srgbClr val="202122"/>
                </a:solidFill>
                <a:effectLst/>
              </a:rPr>
              <a:t>dener</a:t>
            </a:r>
            <a:r>
              <a:rPr lang="de-DE" sz="2400" b="0" i="0" dirty="0">
                <a:solidFill>
                  <a:srgbClr val="202122"/>
                </a:solidFill>
                <a:effectLst/>
              </a:rPr>
              <a:t> Rüstung; rechts: seine Frau Joana de </a:t>
            </a:r>
            <a:r>
              <a:rPr lang="de-DE" sz="2400" b="0" i="0" dirty="0" err="1">
                <a:solidFill>
                  <a:srgbClr val="202122"/>
                </a:solidFill>
                <a:effectLst/>
              </a:rPr>
              <a:t>Macedo</a:t>
            </a:r>
            <a:r>
              <a:rPr lang="de-DE" sz="2400" b="0" i="0" dirty="0">
                <a:solidFill>
                  <a:srgbClr val="202122"/>
                </a:solidFill>
                <a:effectLst/>
              </a:rPr>
              <a:t>; dahinter: </a:t>
            </a:r>
            <a:r>
              <a:rPr lang="de-DE" sz="2400" b="0" i="0" dirty="0" err="1">
                <a:solidFill>
                  <a:srgbClr val="202122"/>
                </a:solidFill>
                <a:effectLst/>
              </a:rPr>
              <a:t>ver</a:t>
            </a:r>
            <a:r>
              <a:rPr lang="de-DE" sz="2400" b="0" i="0" dirty="0">
                <a:solidFill>
                  <a:srgbClr val="202122"/>
                </a:solidFill>
                <a:effectLst/>
              </a:rPr>
              <a:t>- </a:t>
            </a:r>
          </a:p>
          <a:p>
            <a:r>
              <a:rPr lang="de-DE" sz="2400" dirty="0" err="1">
                <a:solidFill>
                  <a:srgbClr val="202122"/>
                </a:solidFill>
              </a:rPr>
              <a:t>mut</a:t>
            </a:r>
            <a:r>
              <a:rPr lang="de-DE" sz="2400" b="0" i="0" dirty="0" err="1">
                <a:solidFill>
                  <a:srgbClr val="202122"/>
                </a:solidFill>
                <a:effectLst/>
              </a:rPr>
              <a:t>lich</a:t>
            </a:r>
            <a:r>
              <a:rPr lang="de-DE" sz="2400" b="0" i="0" dirty="0">
                <a:solidFill>
                  <a:srgbClr val="202122"/>
                </a:solidFill>
                <a:effectLst/>
              </a:rPr>
              <a:t> ihr Sohn Martin </a:t>
            </a:r>
            <a:r>
              <a:rPr lang="de-DE" sz="2400" b="0" i="0" dirty="0" err="1">
                <a:solidFill>
                  <a:srgbClr val="202122"/>
                </a:solidFill>
                <a:effectLst/>
              </a:rPr>
              <a:t>Behaim</a:t>
            </a:r>
            <a:r>
              <a:rPr lang="de-DE" sz="2400" b="0" i="0" dirty="0">
                <a:solidFill>
                  <a:srgbClr val="202122"/>
                </a:solidFill>
                <a:effectLst/>
              </a:rPr>
              <a:t> der Jüngere</a:t>
            </a:r>
          </a:p>
          <a:p>
            <a:r>
              <a:rPr lang="de-DE" sz="2400" dirty="0">
                <a:solidFill>
                  <a:srgbClr val="202122"/>
                </a:solidFill>
              </a:rPr>
              <a:t>S</a:t>
            </a:r>
            <a:r>
              <a:rPr lang="de-DE" sz="2400" b="0" i="0" dirty="0">
                <a:solidFill>
                  <a:srgbClr val="202122"/>
                </a:solidFill>
                <a:effectLst/>
              </a:rPr>
              <a:t>chriftband: „in </a:t>
            </a:r>
            <a:r>
              <a:rPr lang="de-DE" sz="2400" b="0" i="0" dirty="0" err="1">
                <a:solidFill>
                  <a:srgbClr val="202122"/>
                </a:solidFill>
                <a:effectLst/>
              </a:rPr>
              <a:t>memoriam</a:t>
            </a:r>
            <a:r>
              <a:rPr lang="de-DE" sz="2400" b="0" i="0" dirty="0">
                <a:solidFill>
                  <a:srgbClr val="202122"/>
                </a:solidFill>
                <a:effectLst/>
              </a:rPr>
              <a:t> </a:t>
            </a:r>
            <a:r>
              <a:rPr lang="de-DE" sz="2400" b="0" i="0" dirty="0" err="1">
                <a:solidFill>
                  <a:srgbClr val="202122"/>
                </a:solidFill>
                <a:effectLst/>
              </a:rPr>
              <a:t>eius</a:t>
            </a:r>
            <a:r>
              <a:rPr lang="de-DE" sz="2400" b="0" i="0" dirty="0">
                <a:solidFill>
                  <a:srgbClr val="202122"/>
                </a:solidFill>
                <a:effectLst/>
              </a:rPr>
              <a:t>“ </a:t>
            </a:r>
          </a:p>
          <a:p>
            <a:r>
              <a:rPr lang="de-DE" sz="2400" b="0" i="0" dirty="0">
                <a:solidFill>
                  <a:srgbClr val="202122"/>
                </a:solidFill>
                <a:effectLst/>
              </a:rPr>
              <a:t>(zu seiner Erinnerung).</a:t>
            </a:r>
          </a:p>
          <a:p>
            <a:r>
              <a:rPr lang="de-DE" sz="2400" b="0" i="0" dirty="0">
                <a:solidFill>
                  <a:srgbClr val="202122"/>
                </a:solidFill>
                <a:effectLst/>
              </a:rPr>
              <a:t>ursprünglich in der Katharinenkirche in Nürnberg, heute im </a:t>
            </a:r>
          </a:p>
          <a:p>
            <a:r>
              <a:rPr lang="de-DE" sz="2400" b="0" i="0" dirty="0">
                <a:solidFill>
                  <a:srgbClr val="202122"/>
                </a:solidFill>
                <a:effectLst/>
              </a:rPr>
              <a:t>Germanischen Nationalmuseum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15969332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9C441D-E0BF-1A78-2964-4C3797B563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1637C7A-3E08-9519-9D86-2FDC8E716A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173" y="1142680"/>
            <a:ext cx="7886700" cy="1042042"/>
          </a:xfrm>
        </p:spPr>
        <p:txBody>
          <a:bodyPr>
            <a:normAutofit/>
          </a:bodyPr>
          <a:lstStyle/>
          <a:p>
            <a:r>
              <a:rPr lang="de-DE" sz="3400" dirty="0" err="1"/>
              <a:t>Behaim</a:t>
            </a:r>
            <a:r>
              <a:rPr lang="de-DE" sz="3400" dirty="0"/>
              <a:t>-Globus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F4B50427-208F-E887-8221-8FCD543E6F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456486"/>
            <a:ext cx="7886700" cy="3907369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endParaRPr lang="en-US" sz="2800" kern="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288D3431-12F7-805B-9851-738319787DA3}"/>
              </a:ext>
            </a:extLst>
          </p:cNvPr>
          <p:cNvSpPr txBox="1"/>
          <p:nvPr/>
        </p:nvSpPr>
        <p:spPr>
          <a:xfrm>
            <a:off x="321173" y="2185175"/>
            <a:ext cx="4768482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de-DE" b="1" i="0" cap="all" dirty="0">
                <a:solidFill>
                  <a:srgbClr val="222222"/>
                </a:solidFill>
                <a:effectLst/>
                <a:latin typeface="CorporateS"/>
              </a:rPr>
              <a:t>Der älteste Globus der Welt</a:t>
            </a:r>
          </a:p>
          <a:p>
            <a:pPr algn="l"/>
            <a:r>
              <a:rPr lang="de-DE" b="1" i="0" dirty="0">
                <a:solidFill>
                  <a:srgbClr val="222222"/>
                </a:solidFill>
                <a:effectLst/>
                <a:latin typeface="Raleway" panose="020F0502020204030204" pitchFamily="2" charset="0"/>
              </a:rPr>
              <a:t>Hersteller</a:t>
            </a:r>
            <a:r>
              <a:rPr lang="de-DE" b="0" i="0" dirty="0">
                <a:solidFill>
                  <a:srgbClr val="222222"/>
                </a:solidFill>
                <a:effectLst/>
                <a:latin typeface="Raleway" panose="020F0502020204030204" pitchFamily="2" charset="0"/>
              </a:rPr>
              <a:t>: Martin </a:t>
            </a:r>
            <a:r>
              <a:rPr lang="de-DE" b="0" i="0" dirty="0" err="1">
                <a:solidFill>
                  <a:srgbClr val="222222"/>
                </a:solidFill>
                <a:effectLst/>
                <a:latin typeface="Raleway" panose="020F0502020204030204" pitchFamily="2" charset="0"/>
              </a:rPr>
              <a:t>Behaim</a:t>
            </a:r>
            <a:r>
              <a:rPr lang="de-DE" b="0" i="0" dirty="0">
                <a:solidFill>
                  <a:srgbClr val="222222"/>
                </a:solidFill>
                <a:effectLst/>
                <a:latin typeface="Raleway" panose="020F0502020204030204" pitchFamily="2" charset="0"/>
              </a:rPr>
              <a:t> (Entwurf), </a:t>
            </a:r>
          </a:p>
          <a:p>
            <a:pPr algn="l"/>
            <a:r>
              <a:rPr lang="de-DE" b="0" i="0" dirty="0">
                <a:solidFill>
                  <a:srgbClr val="222222"/>
                </a:solidFill>
                <a:effectLst/>
                <a:latin typeface="Raleway" panose="020F0502020204030204" pitchFamily="2" charset="0"/>
              </a:rPr>
              <a:t>Georg </a:t>
            </a:r>
            <a:r>
              <a:rPr lang="de-DE" b="0" i="0" dirty="0" err="1">
                <a:solidFill>
                  <a:srgbClr val="222222"/>
                </a:solidFill>
                <a:effectLst/>
                <a:latin typeface="Raleway" panose="020F0502020204030204" pitchFamily="2" charset="0"/>
              </a:rPr>
              <a:t>Glockendon</a:t>
            </a:r>
            <a:r>
              <a:rPr lang="de-DE" b="0" i="0" dirty="0">
                <a:solidFill>
                  <a:srgbClr val="222222"/>
                </a:solidFill>
                <a:effectLst/>
                <a:latin typeface="Raleway" panose="020F0502020204030204" pitchFamily="2" charset="0"/>
              </a:rPr>
              <a:t> </a:t>
            </a:r>
            <a:r>
              <a:rPr lang="de-DE" b="0" i="0" dirty="0" err="1">
                <a:solidFill>
                  <a:srgbClr val="222222"/>
                </a:solidFill>
                <a:effectLst/>
                <a:latin typeface="Raleway" panose="020F0502020204030204" pitchFamily="2" charset="0"/>
              </a:rPr>
              <a:t>d.Ä</a:t>
            </a:r>
            <a:r>
              <a:rPr lang="de-DE" b="0" i="0" dirty="0">
                <a:solidFill>
                  <a:srgbClr val="222222"/>
                </a:solidFill>
                <a:effectLst/>
                <a:latin typeface="Raleway" panose="020F0502020204030204" pitchFamily="2" charset="0"/>
              </a:rPr>
              <a:t>. u.a.</a:t>
            </a:r>
            <a:br>
              <a:rPr lang="de-DE" b="0" i="0" dirty="0">
                <a:solidFill>
                  <a:srgbClr val="222222"/>
                </a:solidFill>
                <a:effectLst/>
                <a:latin typeface="Raleway" panose="020F0502020204030204" pitchFamily="2" charset="0"/>
              </a:rPr>
            </a:br>
            <a:r>
              <a:rPr lang="de-DE" b="1" i="0" dirty="0">
                <a:solidFill>
                  <a:srgbClr val="222222"/>
                </a:solidFill>
                <a:effectLst/>
                <a:latin typeface="Raleway" panose="020F0502020204030204" pitchFamily="2" charset="0"/>
              </a:rPr>
              <a:t>Datierung</a:t>
            </a:r>
            <a:r>
              <a:rPr lang="de-DE" b="0" i="0" dirty="0">
                <a:solidFill>
                  <a:srgbClr val="222222"/>
                </a:solidFill>
                <a:effectLst/>
                <a:latin typeface="Raleway" panose="020F0502020204030204" pitchFamily="2" charset="0"/>
              </a:rPr>
              <a:t>: 1492</a:t>
            </a:r>
            <a:br>
              <a:rPr lang="de-DE" b="0" i="0" dirty="0">
                <a:solidFill>
                  <a:srgbClr val="222222"/>
                </a:solidFill>
                <a:effectLst/>
                <a:latin typeface="Raleway" panose="020F0502020204030204" pitchFamily="2" charset="0"/>
              </a:rPr>
            </a:br>
            <a:r>
              <a:rPr lang="de-DE" b="1" i="0" dirty="0">
                <a:solidFill>
                  <a:srgbClr val="222222"/>
                </a:solidFill>
                <a:effectLst/>
                <a:latin typeface="Raleway" panose="020F0502020204030204" pitchFamily="2" charset="0"/>
              </a:rPr>
              <a:t>Ort</a:t>
            </a:r>
            <a:r>
              <a:rPr lang="de-DE" b="0" i="0" dirty="0">
                <a:solidFill>
                  <a:srgbClr val="222222"/>
                </a:solidFill>
                <a:effectLst/>
                <a:latin typeface="Raleway" panose="020F0502020204030204" pitchFamily="2" charset="0"/>
              </a:rPr>
              <a:t>: Nürnberg</a:t>
            </a:r>
            <a:br>
              <a:rPr lang="de-DE" b="0" i="0" dirty="0">
                <a:solidFill>
                  <a:srgbClr val="222222"/>
                </a:solidFill>
                <a:effectLst/>
                <a:latin typeface="Raleway" panose="020F0502020204030204" pitchFamily="2" charset="0"/>
              </a:rPr>
            </a:br>
            <a:r>
              <a:rPr lang="de-DE" b="1" i="0" dirty="0">
                <a:solidFill>
                  <a:srgbClr val="222222"/>
                </a:solidFill>
                <a:effectLst/>
                <a:latin typeface="Raleway" panose="020F0502020204030204" pitchFamily="2" charset="0"/>
              </a:rPr>
              <a:t>Material/Technik</a:t>
            </a:r>
            <a:r>
              <a:rPr lang="de-DE" b="0" i="0" dirty="0">
                <a:solidFill>
                  <a:srgbClr val="222222"/>
                </a:solidFill>
                <a:effectLst/>
                <a:latin typeface="Raleway" panose="020F0502020204030204" pitchFamily="2" charset="0"/>
              </a:rPr>
              <a:t>: Kugel aus </a:t>
            </a:r>
          </a:p>
          <a:p>
            <a:pPr algn="l"/>
            <a:r>
              <a:rPr lang="de-DE" b="0" i="0" dirty="0">
                <a:solidFill>
                  <a:srgbClr val="222222"/>
                </a:solidFill>
                <a:effectLst/>
                <a:latin typeface="Raleway" panose="020F0502020204030204" pitchFamily="2" charset="0"/>
              </a:rPr>
              <a:t>diversen Verbundwerkstoffen, </a:t>
            </a:r>
          </a:p>
          <a:p>
            <a:pPr algn="l"/>
            <a:r>
              <a:rPr lang="de-DE" b="0" i="0" dirty="0">
                <a:solidFill>
                  <a:srgbClr val="222222"/>
                </a:solidFill>
                <a:effectLst/>
                <a:latin typeface="Raleway" panose="020F0502020204030204" pitchFamily="2" charset="0"/>
              </a:rPr>
              <a:t>Deckfarbenmalerei, Gestell Schmiedeeisen, Horizontring </a:t>
            </a:r>
          </a:p>
          <a:p>
            <a:pPr algn="l"/>
            <a:r>
              <a:rPr lang="de-DE" b="0" i="0" dirty="0">
                <a:solidFill>
                  <a:srgbClr val="222222"/>
                </a:solidFill>
                <a:effectLst/>
                <a:latin typeface="Raleway" panose="020F0502020204030204" pitchFamily="2" charset="0"/>
              </a:rPr>
              <a:t>Messing</a:t>
            </a:r>
            <a:br>
              <a:rPr lang="de-DE" b="0" i="0" dirty="0">
                <a:solidFill>
                  <a:srgbClr val="222222"/>
                </a:solidFill>
                <a:effectLst/>
                <a:latin typeface="Raleway" panose="020F0502020204030204" pitchFamily="2" charset="0"/>
              </a:rPr>
            </a:br>
            <a:r>
              <a:rPr lang="de-DE" b="1" i="0" dirty="0">
                <a:solidFill>
                  <a:srgbClr val="222222"/>
                </a:solidFill>
                <a:effectLst/>
                <a:latin typeface="Raleway" panose="020F0502020204030204" pitchFamily="2" charset="0"/>
              </a:rPr>
              <a:t>Inventarnummer</a:t>
            </a:r>
            <a:r>
              <a:rPr lang="de-DE" b="0" i="0" dirty="0">
                <a:solidFill>
                  <a:srgbClr val="222222"/>
                </a:solidFill>
                <a:effectLst/>
                <a:latin typeface="Raleway" panose="020F0502020204030204" pitchFamily="2" charset="0"/>
              </a:rPr>
              <a:t>: WI1826</a:t>
            </a:r>
          </a:p>
          <a:p>
            <a:pPr algn="l"/>
            <a:r>
              <a:rPr lang="de-DE" dirty="0">
                <a:solidFill>
                  <a:srgbClr val="222222"/>
                </a:solidFill>
                <a:latin typeface="Raleway" panose="020F0502020204030204" pitchFamily="2" charset="0"/>
              </a:rPr>
              <a:t>Germanisches Nationalmuseum</a:t>
            </a:r>
          </a:p>
          <a:p>
            <a:pPr algn="l"/>
            <a:r>
              <a:rPr lang="de-DE" b="0" i="0" dirty="0">
                <a:solidFill>
                  <a:srgbClr val="222222"/>
                </a:solidFill>
                <a:effectLst/>
                <a:latin typeface="Raleway" panose="020F0502020204030204" pitchFamily="2" charset="0"/>
              </a:rPr>
              <a:t>Nürnberg</a:t>
            </a:r>
          </a:p>
          <a:p>
            <a:pPr algn="l"/>
            <a:r>
              <a:rPr lang="de-DE" dirty="0">
                <a:solidFill>
                  <a:srgbClr val="222222"/>
                </a:solidFill>
                <a:latin typeface="Raleway" panose="020F0502020204030204" pitchFamily="2" charset="0"/>
              </a:rPr>
              <a:t>UNESCO Welterbe seit 2023</a:t>
            </a:r>
            <a:endParaRPr lang="de-DE" b="0" i="0" dirty="0">
              <a:solidFill>
                <a:srgbClr val="222222"/>
              </a:solidFill>
              <a:effectLst/>
              <a:latin typeface="Raleway" panose="020F0502020204030204" pitchFamily="2" charset="0"/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4796F464-130D-6EE8-B84A-EBE1942878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090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6825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CAC256-8A0A-9085-0703-36E4EC98D0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17F2AE-9A37-6522-435C-AEDDC93790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5703" y="415912"/>
            <a:ext cx="7886700" cy="1042042"/>
          </a:xfrm>
        </p:spPr>
        <p:txBody>
          <a:bodyPr>
            <a:noAutofit/>
          </a:bodyPr>
          <a:lstStyle/>
          <a:p>
            <a:pPr algn="ctr"/>
            <a:r>
              <a:rPr lang="de-DE" sz="2800" dirty="0"/>
              <a:t>Hartmann Schedel: Weltchronik (1493)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BBE3C5CC-9A6B-EC06-BEB8-29008E461B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DE" sz="2400" dirty="0">
                <a:effectLst/>
                <a:ea typeface="Calibri" panose="020F0502020204030204" pitchFamily="34" charset="0"/>
              </a:rPr>
              <a:t>Jacopo da Bologna: </a:t>
            </a:r>
          </a:p>
          <a:p>
            <a:pPr marL="0" indent="0">
              <a:buNone/>
            </a:pPr>
            <a:r>
              <a:rPr lang="de-DE" sz="2400" dirty="0">
                <a:effectLst/>
                <a:ea typeface="Calibri" panose="020F0502020204030204" pitchFamily="34" charset="0"/>
              </a:rPr>
              <a:t>3stimmiges Madrigal</a:t>
            </a:r>
          </a:p>
          <a:p>
            <a:pPr marL="0" indent="0">
              <a:buNone/>
            </a:pPr>
            <a:r>
              <a:rPr lang="de-DE" sz="2400" i="1" dirty="0">
                <a:effectLst/>
                <a:ea typeface="Calibri" panose="020F0502020204030204" pitchFamily="34" charset="0"/>
              </a:rPr>
              <a:t>Aquila </a:t>
            </a:r>
            <a:r>
              <a:rPr lang="de-DE" sz="2400" i="1" dirty="0" err="1">
                <a:effectLst/>
                <a:ea typeface="Calibri" panose="020F0502020204030204" pitchFamily="34" charset="0"/>
              </a:rPr>
              <a:t>altera</a:t>
            </a:r>
            <a:r>
              <a:rPr lang="de-DE" sz="2400" i="1" dirty="0">
                <a:effectLst/>
                <a:ea typeface="Calibri" panose="020F0502020204030204" pitchFamily="34" charset="0"/>
              </a:rPr>
              <a:t> – </a:t>
            </a:r>
          </a:p>
          <a:p>
            <a:pPr marL="0" indent="0">
              <a:buNone/>
            </a:pPr>
            <a:r>
              <a:rPr lang="de-DE" sz="2400" i="1" dirty="0" err="1">
                <a:effectLst/>
                <a:ea typeface="Calibri" panose="020F0502020204030204" pitchFamily="34" charset="0"/>
              </a:rPr>
              <a:t>Creatura</a:t>
            </a:r>
            <a:r>
              <a:rPr lang="de-DE" sz="2400" i="1" dirty="0">
                <a:effectLst/>
                <a:ea typeface="Calibri" panose="020F0502020204030204" pitchFamily="34" charset="0"/>
              </a:rPr>
              <a:t> gentile – </a:t>
            </a:r>
          </a:p>
          <a:p>
            <a:pPr marL="0" indent="0">
              <a:buNone/>
            </a:pPr>
            <a:r>
              <a:rPr lang="de-DE" sz="2400" i="1" dirty="0" err="1">
                <a:effectLst/>
                <a:ea typeface="Calibri" panose="020F0502020204030204" pitchFamily="34" charset="0"/>
              </a:rPr>
              <a:t>Uccel</a:t>
            </a:r>
            <a:r>
              <a:rPr lang="de-DE" sz="2400" i="1" dirty="0">
                <a:effectLst/>
                <a:ea typeface="Calibri" panose="020F0502020204030204" pitchFamily="34" charset="0"/>
              </a:rPr>
              <a:t> di </a:t>
            </a:r>
            <a:r>
              <a:rPr lang="de-DE" sz="2400" i="1" dirty="0" err="1">
                <a:effectLst/>
                <a:ea typeface="Calibri" panose="020F0502020204030204" pitchFamily="34" charset="0"/>
              </a:rPr>
              <a:t>dio</a:t>
            </a:r>
            <a:endParaRPr lang="de-DE" sz="2400" i="1" dirty="0">
              <a:effectLst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de-DE" sz="2400" dirty="0"/>
              <a:t>	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C765931A-F254-D919-CB19-FAA9F4F20E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597" y="1168955"/>
            <a:ext cx="8398902" cy="61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2900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800074-1770-B6E3-2436-57EF320C2D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09F7F3-E6E7-2456-0962-CEEEDBE94F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392" y="869143"/>
            <a:ext cx="7886700" cy="1042042"/>
          </a:xfrm>
        </p:spPr>
        <p:txBody>
          <a:bodyPr>
            <a:normAutofit/>
          </a:bodyPr>
          <a:lstStyle/>
          <a:p>
            <a:pPr algn="ctr"/>
            <a:r>
              <a:rPr lang="de-DE" sz="3000" dirty="0"/>
              <a:t>Literatur zu Musikerreisen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86DEB659-84FB-86F3-5403-7414468C32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151330"/>
            <a:ext cx="7886700" cy="3907369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80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2003: Christian Meyer: Le </a:t>
            </a:r>
            <a:r>
              <a:rPr lang="en-US" sz="8000" kern="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musicien</a:t>
            </a:r>
            <a:r>
              <a:rPr lang="en-US" sz="80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et </a:t>
            </a:r>
            <a:r>
              <a:rPr lang="en-US" sz="8000" kern="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ses</a:t>
            </a:r>
            <a:r>
              <a:rPr lang="en-US" sz="80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voyages: pratiques, réseaux et 	representations</a:t>
            </a:r>
            <a:endParaRPr lang="de-DE" sz="80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80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2009: Arne Spohr: How chances it they travel. </a:t>
            </a:r>
            <a:r>
              <a:rPr lang="de-DE" sz="80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Englische Musiker in 	Dänemark und Norddeutschland 1579-1630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de-DE" sz="80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2011: Christoph-Hellmut </a:t>
            </a:r>
            <a:r>
              <a:rPr lang="de-DE" sz="8000" kern="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Mahling</a:t>
            </a:r>
            <a:r>
              <a:rPr lang="de-DE" sz="80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de-DE" sz="8000" kern="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Hg</a:t>
            </a:r>
            <a:r>
              <a:rPr lang="de-DE" sz="80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.): Musiker auf Reisen: Beiträge zum 	Kulturtransfer im 18. und 19. Jh.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de-DE" sz="80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2013: Sabine Ehrmann-</a:t>
            </a:r>
            <a:r>
              <a:rPr lang="de-DE" sz="8000" kern="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Herfort</a:t>
            </a:r>
            <a:r>
              <a:rPr lang="de-DE" sz="80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und Silke Leopold (</a:t>
            </a:r>
            <a:r>
              <a:rPr lang="de-DE" sz="8000" kern="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Hg</a:t>
            </a:r>
            <a:r>
              <a:rPr lang="de-DE" sz="80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.): Migration und 	Identität. Wanderbewegungen und Kulturkontakte in der 	Musikgeschichte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de-DE" sz="80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2023: Maren </a:t>
            </a:r>
            <a:r>
              <a:rPr lang="de-DE" sz="8000" kern="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Bagge</a:t>
            </a:r>
            <a:r>
              <a:rPr lang="de-DE" sz="80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und Nicole K. Strohmann (</a:t>
            </a:r>
            <a:r>
              <a:rPr lang="de-DE" sz="8000" kern="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Hg</a:t>
            </a:r>
            <a:r>
              <a:rPr lang="de-DE" sz="80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.): Kulturelles 	</a:t>
            </a:r>
            <a:r>
              <a:rPr lang="de-DE" sz="8000" kern="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Handeln│Macht│Mobil</a:t>
            </a:r>
            <a:r>
              <a:rPr lang="de-DE" sz="80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Interdisziplinäre Studien zur gender- und 	musikbezogenen Mobilitätsforschung</a:t>
            </a:r>
            <a:endParaRPr lang="en-US" sz="8000" kern="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701076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AB5E0D-C231-65F3-E1D8-69B6FB864A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2135189-A372-0713-176D-85B8FFCBC9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231" y="1373789"/>
            <a:ext cx="7886700" cy="1042042"/>
          </a:xfrm>
        </p:spPr>
        <p:txBody>
          <a:bodyPr>
            <a:noAutofit/>
          </a:bodyPr>
          <a:lstStyle/>
          <a:p>
            <a:r>
              <a:rPr lang="de-DE" sz="3400" dirty="0"/>
              <a:t>Klangbeispiel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8331D84F-AC12-DAE7-ED8E-9CEEFC3758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357" y="2488485"/>
            <a:ext cx="7886700" cy="39073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2400" dirty="0">
                <a:effectLst/>
                <a:ea typeface="Calibri" panose="020F0502020204030204" pitchFamily="34" charset="0"/>
              </a:rPr>
              <a:t>Heinrich Schütz</a:t>
            </a:r>
          </a:p>
          <a:p>
            <a:pPr marL="0" indent="0">
              <a:buNone/>
            </a:pPr>
            <a:r>
              <a:rPr lang="de-DE" sz="2400" dirty="0">
                <a:ea typeface="Calibri" panose="020F0502020204030204" pitchFamily="34" charset="0"/>
              </a:rPr>
              <a:t>1585-1672</a:t>
            </a:r>
          </a:p>
          <a:p>
            <a:pPr marL="0" indent="0">
              <a:buNone/>
            </a:pPr>
            <a:endParaRPr lang="de-DE" sz="2400" dirty="0">
              <a:effectLst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de-DE" sz="2400" i="1" dirty="0">
                <a:ea typeface="Calibri" panose="020F0502020204030204" pitchFamily="34" charset="0"/>
              </a:rPr>
              <a:t>Weihnachtshistorie</a:t>
            </a:r>
          </a:p>
          <a:p>
            <a:pPr marL="0" indent="0">
              <a:buNone/>
            </a:pPr>
            <a:r>
              <a:rPr lang="de-DE" sz="2400" dirty="0">
                <a:ea typeface="Calibri" panose="020F0502020204030204" pitchFamily="34" charset="0"/>
              </a:rPr>
              <a:t>SWV 435</a:t>
            </a:r>
          </a:p>
          <a:p>
            <a:pPr marL="0" indent="0">
              <a:buNone/>
            </a:pPr>
            <a:r>
              <a:rPr lang="de-DE" sz="2400" dirty="0"/>
              <a:t>	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306C495B-51C6-2FF3-647C-51F4DA1524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000" y="203200"/>
            <a:ext cx="6120000" cy="61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1504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4EE595-5B00-E85D-9CB6-ADB9B277BD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E56FD0-67A3-428C-6F06-ABC35EB607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4866" y="1063106"/>
            <a:ext cx="7886700" cy="1042042"/>
          </a:xfrm>
        </p:spPr>
        <p:txBody>
          <a:bodyPr>
            <a:normAutofit/>
          </a:bodyPr>
          <a:lstStyle/>
          <a:p>
            <a:pPr algn="ctr"/>
            <a:r>
              <a:rPr lang="de-DE" sz="3400" dirty="0"/>
              <a:t>Franco-flämische Italienfahrer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735D96F9-D8D2-29FA-403D-2B17C58DAE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456486"/>
            <a:ext cx="7886700" cy="3907369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de-DE" sz="3000" b="1" kern="100" dirty="0">
                <a:ea typeface="Calibri" panose="020F0502020204030204" pitchFamily="34" charset="0"/>
                <a:cs typeface="Times New Roman" panose="02020603050405020304" pitchFamily="18" charset="0"/>
              </a:rPr>
              <a:t>Heinrich Isaac</a:t>
            </a:r>
          </a:p>
          <a:p>
            <a:pPr marL="0" indent="0">
              <a:spcBef>
                <a:spcPts val="0"/>
              </a:spcBef>
              <a:buNone/>
            </a:pPr>
            <a:endParaRPr lang="de-DE" sz="3000" kern="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de-DE" sz="30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um 1450 in der </a:t>
            </a:r>
          </a:p>
          <a:p>
            <a:pPr marL="0" indent="0">
              <a:spcBef>
                <a:spcPts val="0"/>
              </a:spcBef>
              <a:buNone/>
            </a:pPr>
            <a:r>
              <a:rPr lang="de-DE" sz="30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Nähe von Brügge –</a:t>
            </a:r>
          </a:p>
          <a:p>
            <a:pPr marL="0" indent="0">
              <a:spcBef>
                <a:spcPts val="0"/>
              </a:spcBef>
              <a:buNone/>
            </a:pPr>
            <a:r>
              <a:rPr lang="de-DE" sz="30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1517 in Florenz </a:t>
            </a:r>
          </a:p>
          <a:p>
            <a:pPr marL="0" indent="0">
              <a:spcBef>
                <a:spcPts val="0"/>
              </a:spcBef>
              <a:buNone/>
            </a:pPr>
            <a:endParaRPr lang="en-US" sz="2800" kern="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8DE55EB8-9DEA-7D84-0E1A-197B5CC867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6742" y="2080144"/>
            <a:ext cx="5000625" cy="371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199148"/>
      </p:ext>
    </p:extLst>
  </p:cSld>
  <p:clrMapOvr>
    <a:masterClrMapping/>
  </p:clrMapOvr>
</p:sld>
</file>

<file path=ppt/theme/theme1.xml><?xml version="1.0" encoding="utf-8"?>
<a:theme xmlns:a="http://schemas.openxmlformats.org/drawingml/2006/main" name="Benutzerdefiniertes Design">
  <a:themeElements>
    <a:clrScheme name="Hochschule für Musik Nürnberg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9D2447"/>
      </a:accent1>
      <a:accent2>
        <a:srgbClr val="D63517"/>
      </a:accent2>
      <a:accent3>
        <a:srgbClr val="248B9D"/>
      </a:accent3>
      <a:accent4>
        <a:srgbClr val="119D75"/>
      </a:accent4>
      <a:accent5>
        <a:srgbClr val="9D2447"/>
      </a:accent5>
      <a:accent6>
        <a:srgbClr val="DB91A1"/>
      </a:accent6>
      <a:hlink>
        <a:srgbClr val="0563C1"/>
      </a:hlink>
      <a:folHlink>
        <a:srgbClr val="954F72"/>
      </a:folHlink>
    </a:clrScheme>
    <a:fontScheme name="HfM Nürnberg">
      <a:majorFont>
        <a:latin typeface="Brandon Grotesque Regular"/>
        <a:ea typeface=""/>
        <a:cs typeface=""/>
      </a:majorFont>
      <a:minorFont>
        <a:latin typeface="Brandon Grotesque Regula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fM-Vorlage_NEU" id="{B39955A6-EA36-460A-8670-4436691BCB09}" vid="{A8634559-2605-480F-96D6-7992FA63811C}"/>
    </a:ext>
  </a:extLst>
</a:theme>
</file>

<file path=ppt/theme/theme2.xml><?xml version="1.0" encoding="utf-8"?>
<a:theme xmlns:a="http://schemas.openxmlformats.org/drawingml/2006/main" name="3_Benutzerdefiniertes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fM-Vorlage_NEU" id="{B39955A6-EA36-460A-8670-4436691BCB09}" vid="{A92BF819-E4EE-4169-862F-0F411DDC65C7}"/>
    </a:ext>
  </a:extLst>
</a:theme>
</file>

<file path=ppt/theme/theme3.xml><?xml version="1.0" encoding="utf-8"?>
<a:theme xmlns:a="http://schemas.openxmlformats.org/drawingml/2006/main" name="1_Benutzerdefiniertes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fM-Vorlage_NEU" id="{B39955A6-EA36-460A-8670-4436691BCB09}" vid="{0907766A-67D4-4DB7-B439-AD09A7A838FF}"/>
    </a:ext>
  </a:extLst>
</a:theme>
</file>

<file path=ppt/theme/theme4.xml><?xml version="1.0" encoding="utf-8"?>
<a:theme xmlns:a="http://schemas.openxmlformats.org/drawingml/2006/main" name="2_Benutzerdefiniertes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fM-Vorlage_NEU" id="{B39955A6-EA36-460A-8670-4436691BCB09}" vid="{C791E730-FD20-45F2-A38E-AA5261C677A9}"/>
    </a:ext>
  </a:extLst>
</a:theme>
</file>

<file path=ppt/theme/theme5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HfM-Vorlage</Template>
  <TotalTime>0</TotalTime>
  <Words>613</Words>
  <Application>Microsoft Office PowerPoint</Application>
  <PresentationFormat>Bildschirmpräsentation (4:3)</PresentationFormat>
  <Paragraphs>95</Paragraphs>
  <Slides>18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4</vt:i4>
      </vt:variant>
      <vt:variant>
        <vt:lpstr>Folientitel</vt:lpstr>
      </vt:variant>
      <vt:variant>
        <vt:i4>18</vt:i4>
      </vt:variant>
    </vt:vector>
  </HeadingPairs>
  <TitlesOfParts>
    <vt:vector size="30" baseType="lpstr">
      <vt:lpstr>Arial</vt:lpstr>
      <vt:lpstr>Brandon Grotesque Bold</vt:lpstr>
      <vt:lpstr>Brandon Grotesque Medium</vt:lpstr>
      <vt:lpstr>Brandon Grotesque Regular</vt:lpstr>
      <vt:lpstr>Calibri</vt:lpstr>
      <vt:lpstr>Calibri Light</vt:lpstr>
      <vt:lpstr>CorporateS</vt:lpstr>
      <vt:lpstr>Raleway</vt:lpstr>
      <vt:lpstr>Benutzerdefiniertes Design</vt:lpstr>
      <vt:lpstr>3_Benutzerdefiniertes Design</vt:lpstr>
      <vt:lpstr>1_Benutzerdefiniertes Design</vt:lpstr>
      <vt:lpstr>2_Benutzerdefiniertes Design</vt:lpstr>
      <vt:lpstr>PowerPoint-Präsentation</vt:lpstr>
      <vt:lpstr>Literatur zu Nobilität. Migration. Reisen</vt:lpstr>
      <vt:lpstr>Behaim-Globus</vt:lpstr>
      <vt:lpstr>Martin Behaim  (1459 in Nürnberg - 1507 in Lissabon)</vt:lpstr>
      <vt:lpstr>Behaim-Globus</vt:lpstr>
      <vt:lpstr>Hartmann Schedel: Weltchronik (1493)</vt:lpstr>
      <vt:lpstr>Literatur zu Musikerreisen</vt:lpstr>
      <vt:lpstr>Klangbeispiel</vt:lpstr>
      <vt:lpstr>Franco-flämische Italienfahrer</vt:lpstr>
      <vt:lpstr> Klangbeispiel Heinrich Isaac:  Innsbruck ich muss dich lassen </vt:lpstr>
      <vt:lpstr>Literatur zu Kulturtransferforschung</vt:lpstr>
      <vt:lpstr>Marco Polo  1254-1324</vt:lpstr>
      <vt:lpstr>Kublai Khan (1215-1294) 1260 bis 1284 mongolischer Herrscher </vt:lpstr>
      <vt:lpstr>Klangbeispiel: Traditionelle mongolische Lieder: Manduul Khan </vt:lpstr>
      <vt:lpstr>PowerPoint-Präsentation</vt:lpstr>
      <vt:lpstr>PowerPoint-Präsentation</vt:lpstr>
      <vt:lpstr>Tristan-Teppich Kloster Wienhausen Schiff und Überfahrt als Daseinsmetapher</vt:lpstr>
      <vt:lpstr>Klangbeispiel: Richard Wagner Tristan und Isolde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Rode-Breymann</dc:creator>
  <cp:lastModifiedBy>Rode-Breymann</cp:lastModifiedBy>
  <cp:revision>18</cp:revision>
  <dcterms:created xsi:type="dcterms:W3CDTF">2024-10-17T15:33:41Z</dcterms:created>
  <dcterms:modified xsi:type="dcterms:W3CDTF">2025-04-06T08:27:14Z</dcterms:modified>
</cp:coreProperties>
</file>