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68" r:id="rId3"/>
    <p:sldMasterId id="2147483680" r:id="rId4"/>
  </p:sldMasterIdLst>
  <p:notesMasterIdLst>
    <p:notesMasterId r:id="rId32"/>
  </p:notesMasterIdLst>
  <p:sldIdLst>
    <p:sldId id="260" r:id="rId5"/>
    <p:sldId id="352" r:id="rId6"/>
    <p:sldId id="365" r:id="rId7"/>
    <p:sldId id="389" r:id="rId8"/>
    <p:sldId id="390" r:id="rId9"/>
    <p:sldId id="371" r:id="rId10"/>
    <p:sldId id="391" r:id="rId11"/>
    <p:sldId id="369" r:id="rId12"/>
    <p:sldId id="388" r:id="rId13"/>
    <p:sldId id="374" r:id="rId14"/>
    <p:sldId id="394" r:id="rId15"/>
    <p:sldId id="355" r:id="rId16"/>
    <p:sldId id="397" r:id="rId17"/>
    <p:sldId id="395" r:id="rId18"/>
    <p:sldId id="386" r:id="rId19"/>
    <p:sldId id="392" r:id="rId20"/>
    <p:sldId id="354" r:id="rId21"/>
    <p:sldId id="385" r:id="rId22"/>
    <p:sldId id="378" r:id="rId23"/>
    <p:sldId id="382" r:id="rId24"/>
    <p:sldId id="377" r:id="rId25"/>
    <p:sldId id="381" r:id="rId26"/>
    <p:sldId id="387" r:id="rId27"/>
    <p:sldId id="373" r:id="rId28"/>
    <p:sldId id="396" r:id="rId29"/>
    <p:sldId id="376" r:id="rId30"/>
    <p:sldId id="384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37F8469-3CBA-4387-B8CB-5D9337A3FFA8}">
          <p14:sldIdLst>
            <p14:sldId id="260"/>
            <p14:sldId id="352"/>
            <p14:sldId id="365"/>
            <p14:sldId id="389"/>
            <p14:sldId id="390"/>
            <p14:sldId id="371"/>
            <p14:sldId id="391"/>
            <p14:sldId id="369"/>
            <p14:sldId id="388"/>
            <p14:sldId id="374"/>
            <p14:sldId id="394"/>
            <p14:sldId id="355"/>
            <p14:sldId id="397"/>
            <p14:sldId id="395"/>
            <p14:sldId id="386"/>
            <p14:sldId id="392"/>
            <p14:sldId id="354"/>
            <p14:sldId id="385"/>
            <p14:sldId id="378"/>
            <p14:sldId id="382"/>
            <p14:sldId id="377"/>
            <p14:sldId id="381"/>
            <p14:sldId id="387"/>
            <p14:sldId id="373"/>
            <p14:sldId id="396"/>
            <p14:sldId id="376"/>
          </p14:sldIdLst>
        </p14:section>
        <p14:section name="Abschnitt ohne Titel" id="{C464A0A4-E9EC-438F-B5E0-9D92C98D0DB2}">
          <p14:sldIdLst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 autoAdjust="0"/>
  </p:normalViewPr>
  <p:slideViewPr>
    <p:cSldViewPr snapToGrid="0" showGuides="1">
      <p:cViewPr varScale="1">
        <p:scale>
          <a:sx n="127" d="100"/>
          <a:sy n="127" d="100"/>
        </p:scale>
        <p:origin x="14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A78D-4AC1-4C46-AE72-B463F17DFBC8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E945-E43B-4758-A495-730E19C3E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921" y="2199179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3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02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05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5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78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0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6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13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13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8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99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5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5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03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8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1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9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6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5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345" y="1353272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8345" y="386065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84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88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39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6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720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74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0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2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6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7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286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39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06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6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866" y="1404851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866" y="2595031"/>
            <a:ext cx="7886700" cy="39073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27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4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539" y="1349433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653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988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7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489" y="126876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928" y="1438162"/>
            <a:ext cx="4629150" cy="4885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8109" y="3038361"/>
            <a:ext cx="2949178" cy="32795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8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M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8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4866" y="1090815"/>
            <a:ext cx="7886700" cy="104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4866" y="2234813"/>
            <a:ext cx="7886700" cy="403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4867" y="6298163"/>
            <a:ext cx="1647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71852" y="6298163"/>
            <a:ext cx="2978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1"/>
          <a:srcRect l="4941"/>
          <a:stretch/>
        </p:blipFill>
        <p:spPr>
          <a:xfrm>
            <a:off x="0" y="1"/>
            <a:ext cx="8285018" cy="977412"/>
          </a:xfrm>
          <a:prstGeom prst="rect">
            <a:avLst/>
          </a:prstGeom>
          <a:gradFill>
            <a:gsLst>
              <a:gs pos="0">
                <a:srgbClr val="A12848"/>
              </a:gs>
              <a:gs pos="33000">
                <a:srgbClr val="B5313C"/>
              </a:gs>
              <a:gs pos="83000">
                <a:srgbClr val="C43632"/>
              </a:gs>
              <a:gs pos="100000">
                <a:srgbClr val="D33C2C"/>
              </a:gs>
            </a:gsLst>
            <a:lin ang="5400000" scaled="1"/>
          </a:gradFill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5" y="74816"/>
            <a:ext cx="1116676" cy="11166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98" y="5789196"/>
            <a:ext cx="422215" cy="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2" r:id="rId4"/>
    <p:sldLayoutId id="2147483664" r:id="rId5"/>
    <p:sldLayoutId id="2147483665" r:id="rId6"/>
    <p:sldLayoutId id="2147483666" r:id="rId7"/>
    <p:sldLayoutId id="2147483667" r:id="rId8"/>
    <p:sldLayoutId id="2147483693" r:id="rId9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3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9451" r="-145" b="34891"/>
          <a:stretch/>
        </p:blipFill>
        <p:spPr>
          <a:xfrm>
            <a:off x="0" y="0"/>
            <a:ext cx="6909818" cy="40861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1300000">
            <a:off x="329984" y="4664175"/>
            <a:ext cx="9297907" cy="553998"/>
          </a:xfrm>
          <a:custGeom>
            <a:avLst/>
            <a:gdLst>
              <a:gd name="connsiteX0" fmla="*/ 0 w 7704856"/>
              <a:gd name="connsiteY0" fmla="*/ 0 h 369332"/>
              <a:gd name="connsiteX1" fmla="*/ 7704856 w 7704856"/>
              <a:gd name="connsiteY1" fmla="*/ 0 h 369332"/>
              <a:gd name="connsiteX2" fmla="*/ 7704856 w 7704856"/>
              <a:gd name="connsiteY2" fmla="*/ 369332 h 369332"/>
              <a:gd name="connsiteX3" fmla="*/ 0 w 7704856"/>
              <a:gd name="connsiteY3" fmla="*/ 369332 h 369332"/>
              <a:gd name="connsiteX4" fmla="*/ 0 w 7704856"/>
              <a:gd name="connsiteY4" fmla="*/ 0 h 369332"/>
              <a:gd name="connsiteX0" fmla="*/ 0 w 7704856"/>
              <a:gd name="connsiteY0" fmla="*/ 0 h 796052"/>
              <a:gd name="connsiteX1" fmla="*/ 7704856 w 7704856"/>
              <a:gd name="connsiteY1" fmla="*/ 0 h 796052"/>
              <a:gd name="connsiteX2" fmla="*/ 7704856 w 7704856"/>
              <a:gd name="connsiteY2" fmla="*/ 369332 h 796052"/>
              <a:gd name="connsiteX3" fmla="*/ 132080 w 7704856"/>
              <a:gd name="connsiteY3" fmla="*/ 796052 h 796052"/>
              <a:gd name="connsiteX4" fmla="*/ 0 w 7704856"/>
              <a:gd name="connsiteY4" fmla="*/ 0 h 796052"/>
              <a:gd name="connsiteX0" fmla="*/ 0 w 7603256"/>
              <a:gd name="connsiteY0" fmla="*/ 365760 h 796052"/>
              <a:gd name="connsiteX1" fmla="*/ 7603256 w 7603256"/>
              <a:gd name="connsiteY1" fmla="*/ 0 h 796052"/>
              <a:gd name="connsiteX2" fmla="*/ 7603256 w 7603256"/>
              <a:gd name="connsiteY2" fmla="*/ 369332 h 796052"/>
              <a:gd name="connsiteX3" fmla="*/ 30480 w 7603256"/>
              <a:gd name="connsiteY3" fmla="*/ 796052 h 796052"/>
              <a:gd name="connsiteX4" fmla="*/ 0 w 7603256"/>
              <a:gd name="connsiteY4" fmla="*/ 365760 h 796052"/>
              <a:gd name="connsiteX0" fmla="*/ 0 w 7603256"/>
              <a:gd name="connsiteY0" fmla="*/ 934720 h 1365012"/>
              <a:gd name="connsiteX1" fmla="*/ 7471176 w 7603256"/>
              <a:gd name="connsiteY1" fmla="*/ 0 h 1365012"/>
              <a:gd name="connsiteX2" fmla="*/ 7603256 w 7603256"/>
              <a:gd name="connsiteY2" fmla="*/ 938292 h 1365012"/>
              <a:gd name="connsiteX3" fmla="*/ 30480 w 7603256"/>
              <a:gd name="connsiteY3" fmla="*/ 1365012 h 1365012"/>
              <a:gd name="connsiteX4" fmla="*/ 0 w 7603256"/>
              <a:gd name="connsiteY4" fmla="*/ 934720 h 13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3256" h="1365012">
                <a:moveTo>
                  <a:pt x="0" y="934720"/>
                </a:moveTo>
                <a:lnTo>
                  <a:pt x="7471176" y="0"/>
                </a:lnTo>
                <a:lnTo>
                  <a:pt x="7603256" y="938292"/>
                </a:lnTo>
                <a:lnTo>
                  <a:pt x="30480" y="1365012"/>
                </a:lnTo>
                <a:lnTo>
                  <a:pt x="0" y="93472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Medium" panose="020B0603020203060202" pitchFamily="34" charset="0"/>
                <a:ea typeface="+mn-ea"/>
                <a:cs typeface="+mn-cs"/>
              </a:rPr>
              <a:t>HIER IST PLTZ FÜR TITEL ODER BEGRÜSSUNG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3" y="347346"/>
            <a:ext cx="1440167" cy="14401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1088414">
            <a:off x="5583128" y="381776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old" panose="020B0803020203060202" pitchFamily="34" charset="0"/>
                <a:ea typeface="+mn-ea"/>
                <a:cs typeface="+mn-cs"/>
              </a:rPr>
              <a:t>Titel Fett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127"/>
            <a:ext cx="9144000" cy="42762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 rot="21000000">
            <a:off x="489532" y="3166901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000" dirty="0">
              <a:solidFill>
                <a:prstClr val="white"/>
              </a:solidFill>
              <a:latin typeface="Brandon Grotesque Bold" panose="020B0803020203060202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09.12.2024: Die Musik des italienischen Trecento</a:t>
            </a:r>
            <a:endParaRPr kumimoji="0" lang="de-DE" sz="3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ndon Grotesque Bold" panose="020B08030202030602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0B2AD-5086-B6A6-9BC2-46CCD310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84" y="2503978"/>
            <a:ext cx="7886700" cy="1042042"/>
          </a:xfrm>
        </p:spPr>
        <p:txBody>
          <a:bodyPr>
            <a:noAutofit/>
          </a:bodyPr>
          <a:lstStyle/>
          <a:p>
            <a:r>
              <a:rPr lang="de-DE" sz="2800" dirty="0"/>
              <a:t>Petrarca</a:t>
            </a:r>
            <a:br>
              <a:rPr lang="de-DE" sz="2800" dirty="0"/>
            </a:br>
            <a:r>
              <a:rPr lang="de-DE" sz="2800" dirty="0"/>
              <a:t>über</a:t>
            </a:r>
            <a:br>
              <a:rPr lang="de-DE" sz="2800" dirty="0"/>
            </a:br>
            <a:r>
              <a:rPr lang="de-DE" sz="2800" dirty="0"/>
              <a:t>Giotto </a:t>
            </a:r>
            <a:br>
              <a:rPr lang="de-DE" sz="2800" dirty="0"/>
            </a:br>
            <a:r>
              <a:rPr lang="de-DE" sz="2800" dirty="0"/>
              <a:t>de </a:t>
            </a:r>
            <a:br>
              <a:rPr lang="de-DE" sz="2800" dirty="0"/>
            </a:br>
            <a:r>
              <a:rPr lang="de-DE" sz="2800" dirty="0" err="1"/>
              <a:t>Bondone</a:t>
            </a:r>
            <a:endParaRPr lang="de-DE" sz="28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A5E1C95-D9FF-1692-C1E5-91166F264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30" y="0"/>
            <a:ext cx="7042470" cy="6840000"/>
          </a:xfrm>
        </p:spPr>
      </p:pic>
    </p:spTree>
    <p:extLst>
      <p:ext uri="{BB962C8B-B14F-4D97-AF65-F5344CB8AC3E}">
        <p14:creationId xmlns:p14="http://schemas.microsoft.com/office/powerpoint/2010/main" val="299241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AD319-06C1-196E-AC6B-131FA1C4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502F1-2F7B-3B33-3B04-858DA2DF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976" y="1940561"/>
            <a:ext cx="7886700" cy="1042042"/>
          </a:xfrm>
        </p:spPr>
        <p:txBody>
          <a:bodyPr>
            <a:normAutofit fontScale="90000"/>
          </a:bodyPr>
          <a:lstStyle/>
          <a:p>
            <a:r>
              <a:rPr lang="de-DE" sz="3400" dirty="0"/>
              <a:t>Florenz und Siena </a:t>
            </a:r>
            <a:br>
              <a:rPr lang="de-DE" sz="3400" dirty="0"/>
            </a:br>
            <a:r>
              <a:rPr lang="de-DE" sz="3400" dirty="0"/>
              <a:t>als Zentren </a:t>
            </a:r>
            <a:br>
              <a:rPr lang="de-DE" sz="3400" dirty="0"/>
            </a:br>
            <a:r>
              <a:rPr lang="de-DE" sz="3400" dirty="0"/>
              <a:t>eines neuen </a:t>
            </a:r>
            <a:br>
              <a:rPr lang="de-DE" sz="3400" dirty="0"/>
            </a:br>
            <a:r>
              <a:rPr lang="de-DE" sz="3400" dirty="0"/>
              <a:t>künstlerischen </a:t>
            </a:r>
            <a:br>
              <a:rPr lang="de-DE" sz="3400" dirty="0"/>
            </a:br>
            <a:r>
              <a:rPr lang="de-DE" sz="3400" dirty="0"/>
              <a:t>Selbstverständnisses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BFF364-072B-AA40-7804-550967C1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57" y="3176923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Dante (</a:t>
            </a:r>
            <a:endParaRPr lang="de-DE" dirty="0"/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C1A83C34-7BAE-5E7A-3EF2-09AC541AE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539" y="0"/>
            <a:ext cx="4825999" cy="6840000"/>
          </a:xfrm>
          <a:prstGeom prst="rect">
            <a:avLst/>
          </a:prstGeom>
        </p:spPr>
      </p:pic>
      <p:pic>
        <p:nvPicPr>
          <p:cNvPr id="5" name="Inhaltsplatzhalter 10">
            <a:extLst>
              <a:ext uri="{FF2B5EF4-FFF2-40B4-BE49-F238E27FC236}">
                <a16:creationId xmlns:a16="http://schemas.microsoft.com/office/drawing/2014/main" id="{75AEDA85-9E94-73BE-8E8B-527321D7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6" y="3176923"/>
            <a:ext cx="1499310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A8572-1A74-E276-6E84-F4DA420A5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B29B7-4EF7-E9FE-6EC0-43E01712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7979"/>
            <a:ext cx="7886700" cy="1042042"/>
          </a:xfrm>
        </p:spPr>
        <p:txBody>
          <a:bodyPr>
            <a:normAutofit fontScale="90000"/>
          </a:bodyPr>
          <a:lstStyle/>
          <a:p>
            <a:r>
              <a:rPr lang="de-DE" sz="3400" dirty="0" err="1">
                <a:latin typeface="+mn-lt"/>
              </a:rPr>
              <a:t>Coluccio</a:t>
            </a:r>
            <a:r>
              <a:rPr lang="de-DE" sz="3400" dirty="0">
                <a:latin typeface="+mn-lt"/>
              </a:rPr>
              <a:t> </a:t>
            </a:r>
            <a:r>
              <a:rPr lang="de-DE" sz="3400" dirty="0" err="1">
                <a:latin typeface="+mn-lt"/>
              </a:rPr>
              <a:t>Salutati</a:t>
            </a:r>
            <a:br>
              <a:rPr lang="de-DE" sz="3400" dirty="0">
                <a:latin typeface="+mn-lt"/>
              </a:rPr>
            </a:br>
            <a:r>
              <a:rPr lang="de-DE" sz="3400" dirty="0">
                <a:latin typeface="+mn-lt"/>
              </a:rPr>
              <a:t>1331-1406</a:t>
            </a:r>
            <a:br>
              <a:rPr lang="de-DE" sz="3400" i="1" dirty="0">
                <a:latin typeface="+mn-lt"/>
              </a:rPr>
            </a:br>
            <a:endParaRPr lang="de-DE" sz="3400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9C628C-6154-1768-30B4-2575272B7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6" y="0"/>
            <a:ext cx="433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9B02-00BE-0409-D53C-1148874B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B5B2E-7DFC-41A4-6B95-03916AD1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Literatur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6A5720-F282-1CE8-2CC4-86527877D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280995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Kurt von Fischer: Sprache und Musik im italienischen 	Trecento. Zur Frage einer Frührenaissance, in: 	Musik und Text in der Mehrstimmigkeit des 14. 	und 15. </a:t>
            </a:r>
            <a:r>
              <a:rPr lang="de-DE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Jhs</a:t>
            </a: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Kassel 1984, S. 37-54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Dorothea Baumann: Die Musik des 14. Jahrhunderts: 	Italien, in: Hartmut Möller und Rudolf Stephan 	(</a:t>
            </a:r>
            <a:r>
              <a:rPr lang="de-DE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.): Die Musik des Mittelalters, Laaber 1991 	(Neues Handbuch der Musikwissenschaft 2),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S. 385-445.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48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1A8F-7E05-EF27-B15E-0D9933AC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5BD6A-A01E-5A5F-B7A8-16BDF826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57" y="392157"/>
            <a:ext cx="7886700" cy="1042042"/>
          </a:xfrm>
        </p:spPr>
        <p:txBody>
          <a:bodyPr>
            <a:noAutofit/>
          </a:bodyPr>
          <a:lstStyle/>
          <a:p>
            <a:pPr algn="ctr"/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43B939-1D49-A1FF-F263-ABA10096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57" y="1320412"/>
            <a:ext cx="7886700" cy="3907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Lorenzo da Firenze: Madrigal 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Come in sul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fonte</a:t>
            </a:r>
            <a:r>
              <a:rPr lang="de-DE" sz="2400" dirty="0">
                <a:effectLst/>
                <a:ea typeface="Calibri" panose="020F0502020204030204" pitchFamily="34" charset="0"/>
              </a:rPr>
              <a:t> auf einen Text von Giovanni Boccaccio </a:t>
            </a: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530AF9-CF44-CB2B-893F-4E3DCA43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2250000"/>
            <a:ext cx="6262154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8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075E1-4EE6-5736-0D0A-A9E0611D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059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Gelegenheitskompositionen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5A57041-2442-20DF-C235-86D66D531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638"/>
            <a:ext cx="15904688" cy="4680000"/>
          </a:xfrm>
        </p:spPr>
      </p:pic>
    </p:spTree>
    <p:extLst>
      <p:ext uri="{BB962C8B-B14F-4D97-AF65-F5344CB8AC3E}">
        <p14:creationId xmlns:p14="http://schemas.microsoft.com/office/powerpoint/2010/main" val="388407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5D3C-0BE3-65D1-DBEE-19CFC045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434DD-7D6A-B0D2-4211-E35B4262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Literatur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3BE036-723B-FDD8-92A5-C0C271353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280995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Fernand Braudel: Modell Italien 1450-1650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kern="100">
                <a:ea typeface="Calibri" panose="020F0502020204030204" pitchFamily="34" charset="0"/>
                <a:cs typeface="Times New Roman" panose="02020603050405020304" pitchFamily="18" charset="0"/>
              </a:rPr>
              <a:t>	Stuttgart 1991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ffectLst/>
                <a:ea typeface="Calibri" panose="020F0502020204030204" pitchFamily="34" charset="0"/>
              </a:rPr>
              <a:t>Enrico </a:t>
            </a:r>
            <a:r>
              <a:rPr lang="de-DE" dirty="0" err="1">
                <a:effectLst/>
                <a:ea typeface="Calibri" panose="020F0502020204030204" pitchFamily="34" charset="0"/>
              </a:rPr>
              <a:t>Castelnuovo</a:t>
            </a:r>
            <a:r>
              <a:rPr lang="de-DE" dirty="0">
                <a:effectLst/>
                <a:ea typeface="Calibri" panose="020F0502020204030204" pitchFamily="34" charset="0"/>
              </a:rPr>
              <a:t>: Kunst der Städte, Kunst der Höfe 	zwischen dem 12. und 14. Jh., in: Luciano 	</a:t>
            </a:r>
            <a:r>
              <a:rPr lang="de-DE" dirty="0" err="1">
                <a:effectLst/>
                <a:ea typeface="Calibri" panose="020F0502020204030204" pitchFamily="34" charset="0"/>
              </a:rPr>
              <a:t>Bellosi</a:t>
            </a:r>
            <a:r>
              <a:rPr lang="de-DE" dirty="0">
                <a:effectLst/>
                <a:ea typeface="Calibri" panose="020F0502020204030204" pitchFamily="34" charset="0"/>
              </a:rPr>
              <a:t>, Enrico </a:t>
            </a:r>
            <a:r>
              <a:rPr lang="de-DE" dirty="0" err="1">
                <a:effectLst/>
                <a:ea typeface="Calibri" panose="020F0502020204030204" pitchFamily="34" charset="0"/>
              </a:rPr>
              <a:t>Castelnuovo</a:t>
            </a:r>
            <a:r>
              <a:rPr lang="de-DE" dirty="0">
                <a:effectLst/>
                <a:ea typeface="Calibri" panose="020F0502020204030204" pitchFamily="34" charset="0"/>
              </a:rPr>
              <a:t> usw.: Italienische 	Kunst: Eine neue Sicht auf ihre Geschichte, mit 	einem Vorwort von Willibald Sauerländer, 2 	Bde., Berlin 1987 in dt. Übersetzung, Bd. 2, S. 	245-299</a:t>
            </a: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16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3E5B-ADD9-3D98-A33C-EB0A5585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B44AF-7924-2A92-F63C-CC3F94E6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2" y="739832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+mn-lt"/>
              </a:rPr>
              <a:t>Ambrogio Lorenzetti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9C74A4D4-25EC-8068-F89E-5BBBEA18B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874"/>
            <a:ext cx="9162451" cy="3960000"/>
          </a:xfrm>
        </p:spPr>
      </p:pic>
    </p:spTree>
    <p:extLst>
      <p:ext uri="{BB962C8B-B14F-4D97-AF65-F5344CB8AC3E}">
        <p14:creationId xmlns:p14="http://schemas.microsoft.com/office/powerpoint/2010/main" val="62665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23E01-B668-DABF-8491-41409977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9AEA294-483D-74E0-6B71-49C1D656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71591"/>
            <a:ext cx="7199999" cy="5400000"/>
          </a:xfrm>
        </p:spPr>
      </p:pic>
    </p:spTree>
    <p:extLst>
      <p:ext uri="{BB962C8B-B14F-4D97-AF65-F5344CB8AC3E}">
        <p14:creationId xmlns:p14="http://schemas.microsoft.com/office/powerpoint/2010/main" val="234243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A674D-E738-3B31-9214-BCB75DC7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6A6F821-7256-50E8-1AE9-D58B3EDB6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0" y="1253581"/>
            <a:ext cx="8694000" cy="5400000"/>
          </a:xfrm>
        </p:spPr>
      </p:pic>
    </p:spTree>
    <p:extLst>
      <p:ext uri="{BB962C8B-B14F-4D97-AF65-F5344CB8AC3E}">
        <p14:creationId xmlns:p14="http://schemas.microsoft.com/office/powerpoint/2010/main" val="26125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A3906-0257-066F-5484-4296AFB0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A123F-84A9-650E-C81E-E0619CD1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Komponisten des Trecento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87F458-7C69-F849-60C0-1CA7EDE7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Maestro Pietro, Jacopo da Bologna, 	</a:t>
            </a: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Giovanni da Firenze, </a:t>
            </a:r>
            <a:r>
              <a:rPr lang="de-DE" sz="3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Gheradello</a:t>
            </a: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da Firenze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und etwas jünger: </a:t>
            </a: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Donato da Firenze und 	Lorenzo da Firenze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13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6F76-ABC9-CDFC-A5E0-B78467FB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772C225-FDBD-692F-72B4-D3A5F0051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77" y="1708871"/>
            <a:ext cx="6034046" cy="4320000"/>
          </a:xfrm>
        </p:spPr>
      </p:pic>
    </p:spTree>
    <p:extLst>
      <p:ext uri="{BB962C8B-B14F-4D97-AF65-F5344CB8AC3E}">
        <p14:creationId xmlns:p14="http://schemas.microsoft.com/office/powerpoint/2010/main" val="224254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2F424-B6DA-B7F3-D1D0-DC9815CE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F11B7-4A41-2396-74EA-D2A1D078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2" y="739832"/>
            <a:ext cx="7886700" cy="1042042"/>
          </a:xfrm>
        </p:spPr>
        <p:txBody>
          <a:bodyPr>
            <a:normAutofit/>
          </a:bodyPr>
          <a:lstStyle/>
          <a:p>
            <a:pPr algn="ctr"/>
            <a:endParaRPr lang="de-DE" sz="2800" dirty="0">
              <a:latin typeface="+mn-lt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9467598-6DAF-CF0C-33E0-88DB57AA7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0" y="1458000"/>
            <a:ext cx="9169810" cy="5400000"/>
          </a:xfrm>
        </p:spPr>
      </p:pic>
    </p:spTree>
    <p:extLst>
      <p:ext uri="{BB962C8B-B14F-4D97-AF65-F5344CB8AC3E}">
        <p14:creationId xmlns:p14="http://schemas.microsoft.com/office/powerpoint/2010/main" val="24191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2810-FFD8-2553-9487-4817C25C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C53B492-01D8-FEAF-5BB8-E6294FAC4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51" y="1200871"/>
            <a:ext cx="7715729" cy="5400000"/>
          </a:xfrm>
        </p:spPr>
      </p:pic>
    </p:spTree>
    <p:extLst>
      <p:ext uri="{BB962C8B-B14F-4D97-AF65-F5344CB8AC3E}">
        <p14:creationId xmlns:p14="http://schemas.microsoft.com/office/powerpoint/2010/main" val="1802836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FEDB6-53F3-2328-CA0B-0EF90C10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ADBEC1F-A9C7-5D68-9236-24DF7CF35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67" y="0"/>
            <a:ext cx="5026533" cy="6840000"/>
          </a:xfrm>
        </p:spPr>
      </p:pic>
    </p:spTree>
    <p:extLst>
      <p:ext uri="{BB962C8B-B14F-4D97-AF65-F5344CB8AC3E}">
        <p14:creationId xmlns:p14="http://schemas.microsoft.com/office/powerpoint/2010/main" val="133002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A398E-2B8E-049B-A129-83F4F530E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FF8FD-E8A7-6A42-54D5-6B46A820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err="1"/>
              <a:t>Franceso</a:t>
            </a:r>
            <a:br>
              <a:rPr lang="de-DE" sz="3600" dirty="0"/>
            </a:br>
            <a:r>
              <a:rPr lang="de-DE" sz="3600" dirty="0" err="1"/>
              <a:t>Landini</a:t>
            </a:r>
            <a:endParaRPr lang="de-DE" sz="36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42C3B71-C475-9195-D4CF-DC21B288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595030"/>
            <a:ext cx="78867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Codex </a:t>
            </a:r>
            <a:r>
              <a:rPr lang="de-DE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Squarcialupi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indent="0">
              <a:buNone/>
            </a:pPr>
            <a:r>
              <a:rPr lang="de-DE" sz="2400" dirty="0" err="1">
                <a:cs typeface="Times New Roman" panose="02020603050405020304" pitchFamily="18" charset="0"/>
              </a:rPr>
              <a:t>Biblioteca</a:t>
            </a:r>
            <a:r>
              <a:rPr lang="de-DE" sz="2400" dirty="0"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cs typeface="Times New Roman" panose="02020603050405020304" pitchFamily="18" charset="0"/>
              </a:rPr>
              <a:t>Medicea</a:t>
            </a:r>
            <a:r>
              <a:rPr lang="de-DE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2400" dirty="0" err="1">
                <a:cs typeface="Times New Roman" panose="02020603050405020304" pitchFamily="18" charset="0"/>
              </a:rPr>
              <a:t>Laurenziana</a:t>
            </a:r>
            <a:endParaRPr lang="de-DE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6B3670-3A75-37EC-0B72-288FD161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83" y="0"/>
            <a:ext cx="586651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2FEE-FC30-11C4-1C25-EED8E23C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101DE-472C-52C2-6550-50B81626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2" y="1373818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FA34F1-3A25-C317-CE08-0611617F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2" y="2733577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Francesco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Landini</a:t>
            </a:r>
            <a:r>
              <a:rPr lang="de-DE" sz="2400" dirty="0">
                <a:effectLst/>
                <a:ea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2400" dirty="0" err="1">
                <a:effectLst/>
                <a:ea typeface="Calibri" panose="020F0502020204030204" pitchFamily="34" charset="0"/>
              </a:rPr>
              <a:t>Ballata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2400" i="1" dirty="0">
                <a:effectLst/>
                <a:ea typeface="Calibri" panose="020F0502020204030204" pitchFamily="34" charset="0"/>
              </a:rPr>
              <a:t>Per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seguir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la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speranca</a:t>
            </a: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30E625-468E-BFE8-86D7-A74E5DBD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11" y="-1534161"/>
            <a:ext cx="6919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B8FC8-3AB4-3611-76CC-2144B85E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75" y="2522451"/>
            <a:ext cx="7886700" cy="1042042"/>
          </a:xfrm>
        </p:spPr>
        <p:txBody>
          <a:bodyPr>
            <a:noAutofit/>
          </a:bodyPr>
          <a:lstStyle/>
          <a:p>
            <a:r>
              <a:rPr lang="de-DE" sz="2400" dirty="0"/>
              <a:t>Boccaccio </a:t>
            </a:r>
            <a:br>
              <a:rPr lang="de-DE" sz="2400" dirty="0"/>
            </a:br>
            <a:r>
              <a:rPr lang="de-DE" sz="2400" dirty="0"/>
              <a:t>über Giotto</a:t>
            </a:r>
            <a:br>
              <a:rPr lang="de-DE" sz="2400" dirty="0"/>
            </a:br>
            <a:r>
              <a:rPr lang="de-DE" sz="2400" dirty="0"/>
              <a:t>de </a:t>
            </a:r>
            <a:br>
              <a:rPr lang="de-DE" sz="2400" dirty="0"/>
            </a:br>
            <a:r>
              <a:rPr lang="de-DE" sz="2400" dirty="0" err="1"/>
              <a:t>Bondone</a:t>
            </a:r>
            <a:endParaRPr lang="de-DE" sz="24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66E23B6-0A88-B3D2-F4A1-0B96DC9E8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00" y="0"/>
            <a:ext cx="6703200" cy="6840000"/>
          </a:xfrm>
        </p:spPr>
      </p:pic>
    </p:spTree>
    <p:extLst>
      <p:ext uri="{BB962C8B-B14F-4D97-AF65-F5344CB8AC3E}">
        <p14:creationId xmlns:p14="http://schemas.microsoft.com/office/powerpoint/2010/main" val="279941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0D6DF-88C9-7141-E7E2-E73B9143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5" y="1617287"/>
            <a:ext cx="7886700" cy="1042042"/>
          </a:xfrm>
        </p:spPr>
        <p:txBody>
          <a:bodyPr>
            <a:normAutofit fontScale="90000"/>
          </a:bodyPr>
          <a:lstStyle/>
          <a:p>
            <a:r>
              <a:rPr lang="de-DE" sz="3400" dirty="0"/>
              <a:t>Der blinde</a:t>
            </a:r>
            <a:br>
              <a:rPr lang="de-DE" sz="3400" dirty="0"/>
            </a:br>
            <a:r>
              <a:rPr lang="de-DE" sz="3400" dirty="0"/>
              <a:t>Reinmar von </a:t>
            </a:r>
            <a:r>
              <a:rPr lang="de-DE" sz="3400" dirty="0" err="1"/>
              <a:t>Zweter</a:t>
            </a:r>
            <a:r>
              <a:rPr lang="de-DE" sz="3400" dirty="0"/>
              <a:t>  </a:t>
            </a:r>
            <a:br>
              <a:rPr lang="de-DE" sz="3400" dirty="0"/>
            </a:br>
            <a:r>
              <a:rPr lang="de-DE" sz="3400" dirty="0"/>
              <a:t>Codex Manesse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08775EC-DCD9-A77D-1046-007D529A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13" y="18000"/>
            <a:ext cx="4566187" cy="6840000"/>
          </a:xfrm>
        </p:spPr>
      </p:pic>
    </p:spTree>
    <p:extLst>
      <p:ext uri="{BB962C8B-B14F-4D97-AF65-F5344CB8AC3E}">
        <p14:creationId xmlns:p14="http://schemas.microsoft.com/office/powerpoint/2010/main" val="23516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C256-8A0A-9085-0703-36E4EC98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7F2AE-9A37-6522-435C-AEDDC937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E3C5CC-9A6B-EC06-BEB8-29008E46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Jacopo da Bologna: </a:t>
            </a: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3stimmiges Madrigal</a:t>
            </a:r>
          </a:p>
          <a:p>
            <a:pPr marL="0" indent="0">
              <a:buNone/>
            </a:pPr>
            <a:r>
              <a:rPr lang="de-DE" sz="2400" i="1" dirty="0">
                <a:effectLst/>
                <a:ea typeface="Calibri" panose="020F0502020204030204" pitchFamily="34" charset="0"/>
              </a:rPr>
              <a:t>Aquila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altera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– </a:t>
            </a:r>
          </a:p>
          <a:p>
            <a:pPr marL="0" indent="0">
              <a:buNone/>
            </a:pPr>
            <a:r>
              <a:rPr lang="de-DE" sz="2400" i="1" dirty="0" err="1">
                <a:effectLst/>
                <a:ea typeface="Calibri" panose="020F0502020204030204" pitchFamily="34" charset="0"/>
              </a:rPr>
              <a:t>Creatura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gentile – </a:t>
            </a:r>
          </a:p>
          <a:p>
            <a:pPr marL="0" indent="0">
              <a:buNone/>
            </a:pPr>
            <a:r>
              <a:rPr lang="de-DE" sz="2400" i="1" dirty="0" err="1">
                <a:effectLst/>
                <a:ea typeface="Calibri" panose="020F0502020204030204" pitchFamily="34" charset="0"/>
              </a:rPr>
              <a:t>Uccel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di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dio</a:t>
            </a:r>
            <a:endParaRPr lang="de-DE" sz="24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F47F9F-7212-B236-E7F4-6073CA5EA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74" y="1102400"/>
            <a:ext cx="529411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9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EE595-5B00-E85D-9CB6-ADB9B277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56FD0-67A3-428C-6F06-ABC35EB6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Komponisten des Trecento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5D96F9-D8D2-29FA-403D-2B17C58D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Generation: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Francesco </a:t>
            </a:r>
            <a:r>
              <a:rPr lang="de-DE" sz="3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Landini</a:t>
            </a: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Nicolò da Perugia,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de-DE" sz="3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Bartolino</a:t>
            </a: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de-DE" sz="3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Padova</a:t>
            </a: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Andrea da Firenze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19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9AD60-A3BE-FFD9-7127-E3CF8B5D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08021-1A87-0A3C-9E48-05B01687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FF48D4-D877-16F0-75F9-9CFC85D2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Francesco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Landini</a:t>
            </a:r>
            <a:r>
              <a:rPr lang="de-DE" sz="2400" dirty="0">
                <a:effectLst/>
                <a:ea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de-DE" sz="2400" dirty="0" err="1">
                <a:effectLst/>
                <a:ea typeface="Calibri" panose="020F0502020204030204" pitchFamily="34" charset="0"/>
              </a:rPr>
              <a:t>Ballata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2400" i="1" dirty="0">
                <a:effectLst/>
                <a:ea typeface="Calibri" panose="020F0502020204030204" pitchFamily="34" charset="0"/>
              </a:rPr>
              <a:t>Gram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piant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‘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agli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ochi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  <a:r>
              <a:rPr lang="de-DE" sz="2400" dirty="0"/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654719-BE73-8DCF-17E1-4C67EEC3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56" y="157018"/>
            <a:ext cx="524898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68750-E61B-E71F-FFA3-1B470C39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BF57993-54E3-101C-9E59-43320777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595030"/>
            <a:ext cx="78867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Codex </a:t>
            </a:r>
            <a:r>
              <a:rPr lang="de-DE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Squarcialupi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indent="0">
              <a:buNone/>
            </a:pPr>
            <a:r>
              <a:rPr lang="de-DE" sz="2400" dirty="0" err="1">
                <a:cs typeface="Times New Roman" panose="02020603050405020304" pitchFamily="18" charset="0"/>
              </a:rPr>
              <a:t>Biblioteca</a:t>
            </a:r>
            <a:r>
              <a:rPr lang="de-DE" sz="2400" dirty="0"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cs typeface="Times New Roman" panose="02020603050405020304" pitchFamily="18" charset="0"/>
              </a:rPr>
              <a:t>Medicea</a:t>
            </a:r>
            <a:r>
              <a:rPr lang="de-DE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2400" dirty="0" err="1">
                <a:cs typeface="Times New Roman" panose="02020603050405020304" pitchFamily="18" charset="0"/>
              </a:rPr>
              <a:t>Laurenziana</a:t>
            </a:r>
            <a:r>
              <a:rPr lang="de-DE" sz="2400" dirty="0">
                <a:cs typeface="Times New Roman" panose="02020603050405020304" pitchFamily="18" charset="0"/>
              </a:rPr>
              <a:t> in Florenz</a:t>
            </a:r>
            <a:endParaRPr lang="de-DE" sz="2400" dirty="0"/>
          </a:p>
          <a:p>
            <a:pPr marL="0" indent="0">
              <a:buNone/>
            </a:pP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Ms. </a:t>
            </a:r>
            <a:r>
              <a:rPr lang="en-US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Mediceo</a:t>
            </a:r>
            <a:r>
              <a:rPr lang="en-US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Palatino 87</a:t>
            </a:r>
            <a:endParaRPr lang="de-DE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FB28A8-8EC9-11E2-9EAD-EA3BAC1B5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25" y="7557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054D-C600-408A-54A6-D9341C5B9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56228-6658-DECD-0975-350A2B1E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831086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7FB0B-795B-628B-0083-B14A5AEF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94" y="1873128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Donato da Firenze: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I’ò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perduto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l’albero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e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l’timome</a:t>
            </a:r>
            <a:r>
              <a:rPr lang="de-DE" sz="2400" dirty="0">
                <a:effectLst/>
                <a:ea typeface="Calibri" panose="020F0502020204030204" pitchFamily="34" charset="0"/>
              </a:rPr>
              <a:t>, Text: Rigo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Belondi</a:t>
            </a:r>
            <a:r>
              <a:rPr lang="de-DE" sz="2400" dirty="0">
                <a:effectLst/>
                <a:ea typeface="Calibri" panose="020F0502020204030204" pitchFamily="34" charset="0"/>
              </a:rPr>
              <a:t>, überliefert im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Squarcialupi</a:t>
            </a:r>
            <a:r>
              <a:rPr lang="de-DE" sz="2400" dirty="0">
                <a:effectLst/>
                <a:ea typeface="Calibri" panose="020F0502020204030204" pitchFamily="34" charset="0"/>
              </a:rPr>
              <a:t>-Codex</a:t>
            </a: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D2B599-85B1-BF35-40EB-0D7B84E52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855" y="2824873"/>
            <a:ext cx="742268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5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8D07-2584-1AC6-2FDA-B791CB5A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7F868-A686-7CA7-E6CD-6905B5DA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7216"/>
            <a:ext cx="7886700" cy="1042042"/>
          </a:xfrm>
        </p:spPr>
        <p:txBody>
          <a:bodyPr>
            <a:normAutofit/>
          </a:bodyPr>
          <a:lstStyle/>
          <a:p>
            <a:r>
              <a:rPr lang="de-DE" sz="3400" dirty="0"/>
              <a:t>„Dolce </a:t>
            </a:r>
            <a:r>
              <a:rPr lang="de-DE" sz="3400" dirty="0" err="1"/>
              <a:t>stil</a:t>
            </a:r>
            <a:r>
              <a:rPr lang="de-DE" sz="3400" dirty="0"/>
              <a:t> </a:t>
            </a:r>
            <a:r>
              <a:rPr lang="de-DE" sz="3400" dirty="0" err="1"/>
              <a:t>nuovo</a:t>
            </a:r>
            <a:r>
              <a:rPr lang="de-DE" sz="3400" dirty="0"/>
              <a:t>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BA12EE-7160-56E4-2B5F-E4D6E853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957" y="3176923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Dante (1265-1321)</a:t>
            </a:r>
          </a:p>
          <a:p>
            <a:pPr marL="0" indent="0">
              <a:spcBef>
                <a:spcPts val="0"/>
              </a:spcBef>
              <a:buNone/>
            </a:pP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Petrarca (1304-1374)</a:t>
            </a:r>
          </a:p>
          <a:p>
            <a:pPr marL="0" indent="0">
              <a:spcBef>
                <a:spcPts val="0"/>
              </a:spcBef>
              <a:buNone/>
            </a:pP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a typeface="Calibri" panose="020F0502020204030204" pitchFamily="34" charset="0"/>
                <a:cs typeface="Times New Roman" panose="02020603050405020304" pitchFamily="18" charset="0"/>
              </a:rPr>
              <a:t>Boccaccio (1313-1375)</a:t>
            </a:r>
          </a:p>
          <a:p>
            <a:pPr marL="0" indent="0">
              <a:spcBef>
                <a:spcPts val="0"/>
              </a:spcBef>
              <a:buNone/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6EE83BC9-5C0C-070F-7349-4D0DD8E18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43" y="18000"/>
            <a:ext cx="482599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26FA3-2230-23D0-CE85-1C0E4B45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Petrarca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1192443-2DDD-E716-DAC2-485B39D8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77" y="0"/>
            <a:ext cx="4404023" cy="684000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83164A-39EF-3C09-C99F-D95C46A0B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" y="2611108"/>
            <a:ext cx="23354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0704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Hochschule für Musik Nürn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2447"/>
      </a:accent1>
      <a:accent2>
        <a:srgbClr val="D63517"/>
      </a:accent2>
      <a:accent3>
        <a:srgbClr val="248B9D"/>
      </a:accent3>
      <a:accent4>
        <a:srgbClr val="119D75"/>
      </a:accent4>
      <a:accent5>
        <a:srgbClr val="9D2447"/>
      </a:accent5>
      <a:accent6>
        <a:srgbClr val="DB91A1"/>
      </a:accent6>
      <a:hlink>
        <a:srgbClr val="0563C1"/>
      </a:hlink>
      <a:folHlink>
        <a:srgbClr val="954F72"/>
      </a:folHlink>
    </a:clrScheme>
    <a:fontScheme name="HfM Nürnberg">
      <a:majorFont>
        <a:latin typeface="Brandon Grotesque Regular"/>
        <a:ea typeface=""/>
        <a:cs typeface=""/>
      </a:majorFont>
      <a:minorFont>
        <a:latin typeface="Brandon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8634559-2605-480F-96D6-7992FA63811C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92BF819-E4EE-4169-862F-0F411DDC65C7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0907766A-67D4-4DB7-B439-AD09A7A838FF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C791E730-FD20-45F2-A38E-AA5261C677A9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HfM-Vorlage</Template>
  <TotalTime>0</TotalTime>
  <Words>399</Words>
  <Application>Microsoft Office PowerPoint</Application>
  <PresentationFormat>Bildschirmpräsentation (4:3)</PresentationFormat>
  <Paragraphs>86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Arial</vt:lpstr>
      <vt:lpstr>Brandon Grotesque Bold</vt:lpstr>
      <vt:lpstr>Brandon Grotesque Medium</vt:lpstr>
      <vt:lpstr>Brandon Grotesque Regular</vt:lpstr>
      <vt:lpstr>Calibri</vt:lpstr>
      <vt:lpstr>Calibri Light</vt:lpstr>
      <vt:lpstr>Times New Roman</vt:lpstr>
      <vt:lpstr>Benutzerdefiniertes Design</vt:lpstr>
      <vt:lpstr>3_Benutzerdefiniertes Design</vt:lpstr>
      <vt:lpstr>1_Benutzerdefiniertes Design</vt:lpstr>
      <vt:lpstr>2_Benutzerdefiniertes Design</vt:lpstr>
      <vt:lpstr>PowerPoint-Präsentation</vt:lpstr>
      <vt:lpstr>Komponisten des Trecento</vt:lpstr>
      <vt:lpstr>Klangbeispiel</vt:lpstr>
      <vt:lpstr>Komponisten des Trecento</vt:lpstr>
      <vt:lpstr>Klangbeispiel</vt:lpstr>
      <vt:lpstr>PowerPoint-Präsentation</vt:lpstr>
      <vt:lpstr>Klangbeispiel</vt:lpstr>
      <vt:lpstr>„Dolce stil nuovo“</vt:lpstr>
      <vt:lpstr>Petrarca</vt:lpstr>
      <vt:lpstr>Petrarca über Giotto  de  Bondone</vt:lpstr>
      <vt:lpstr>Florenz und Siena  als Zentren  eines neuen  künstlerischen  Selbstverständnisses</vt:lpstr>
      <vt:lpstr>Coluccio Salutati 1331-1406 </vt:lpstr>
      <vt:lpstr>Literatur</vt:lpstr>
      <vt:lpstr>Klangbeispiel</vt:lpstr>
      <vt:lpstr>Gelegenheitskompositionen</vt:lpstr>
      <vt:lpstr>Literatur</vt:lpstr>
      <vt:lpstr>Ambrogio Lorenzetti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Franceso Landini</vt:lpstr>
      <vt:lpstr>Klangbeispiel</vt:lpstr>
      <vt:lpstr>Boccaccio  über Giotto de  Bondone</vt:lpstr>
      <vt:lpstr>Der blinde Reinmar von Zweter   Codex Manesse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Rode-Breymann</dc:creator>
  <cp:lastModifiedBy>Rode-Breymann</cp:lastModifiedBy>
  <cp:revision>17</cp:revision>
  <dcterms:created xsi:type="dcterms:W3CDTF">2024-10-17T15:33:41Z</dcterms:created>
  <dcterms:modified xsi:type="dcterms:W3CDTF">2025-04-06T08:23:39Z</dcterms:modified>
</cp:coreProperties>
</file>