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  <p:sldMasterId id="2147483668" r:id="rId3"/>
    <p:sldMasterId id="2147483680" r:id="rId4"/>
  </p:sldMasterIdLst>
  <p:notesMasterIdLst>
    <p:notesMasterId r:id="rId23"/>
  </p:notesMasterIdLst>
  <p:sldIdLst>
    <p:sldId id="260" r:id="rId5"/>
    <p:sldId id="352" r:id="rId6"/>
    <p:sldId id="369" r:id="rId7"/>
    <p:sldId id="371" r:id="rId8"/>
    <p:sldId id="355" r:id="rId9"/>
    <p:sldId id="354" r:id="rId10"/>
    <p:sldId id="316" r:id="rId11"/>
    <p:sldId id="356" r:id="rId12"/>
    <p:sldId id="372" r:id="rId13"/>
    <p:sldId id="348" r:id="rId14"/>
    <p:sldId id="363" r:id="rId15"/>
    <p:sldId id="366" r:id="rId16"/>
    <p:sldId id="367" r:id="rId17"/>
    <p:sldId id="349" r:id="rId18"/>
    <p:sldId id="365" r:id="rId19"/>
    <p:sldId id="362" r:id="rId20"/>
    <p:sldId id="357" r:id="rId21"/>
    <p:sldId id="370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37F8469-3CBA-4387-B8CB-5D9337A3FFA8}">
          <p14:sldIdLst>
            <p14:sldId id="260"/>
            <p14:sldId id="352"/>
            <p14:sldId id="369"/>
            <p14:sldId id="371"/>
            <p14:sldId id="355"/>
            <p14:sldId id="354"/>
            <p14:sldId id="316"/>
            <p14:sldId id="356"/>
            <p14:sldId id="372"/>
            <p14:sldId id="348"/>
            <p14:sldId id="363"/>
            <p14:sldId id="366"/>
            <p14:sldId id="367"/>
            <p14:sldId id="349"/>
            <p14:sldId id="365"/>
            <p14:sldId id="362"/>
            <p14:sldId id="357"/>
            <p14:sldId id="370"/>
          </p14:sldIdLst>
        </p14:section>
        <p14:section name="Abschnitt ohne Titel" id="{C464A0A4-E9EC-438F-B5E0-9D92C98D0DB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 autoAdjust="0"/>
  </p:normalViewPr>
  <p:slideViewPr>
    <p:cSldViewPr snapToGrid="0" showGuides="1">
      <p:cViewPr varScale="1">
        <p:scale>
          <a:sx n="127" d="100"/>
          <a:sy n="127" d="100"/>
        </p:scale>
        <p:origin x="1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AA78D-4AC1-4C46-AE72-B463F17DFBC8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1E945-E43B-4758-A495-730E19C3E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91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7921" y="2199179"/>
            <a:ext cx="7886700" cy="104204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939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384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023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05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857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787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906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639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134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136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998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PT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99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504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456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036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87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882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518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3499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356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4855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13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8345" y="1353272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8345" y="386065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4846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388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391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961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720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74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40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325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760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414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74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23ED-132E-4A90-B07F-53CD0D783D2B}" type="datetime1">
              <a:rPr lang="de-DE" smtClean="0"/>
              <a:t>06.04.2025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2865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039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061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68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4866" y="1404851"/>
            <a:ext cx="7886700" cy="104204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4866" y="2595031"/>
            <a:ext cx="7886700" cy="390736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4272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944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6539" y="1349433"/>
            <a:ext cx="7886700" cy="104204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86539" y="2461188"/>
            <a:ext cx="3886200" cy="400426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29889" y="2461188"/>
            <a:ext cx="3886200" cy="400426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672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1489" y="126876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3928" y="1438162"/>
            <a:ext cx="4629150" cy="48856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68109" y="3038361"/>
            <a:ext cx="2949178" cy="32795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989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fM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23ED-132E-4A90-B07F-53CD0D783D2B}" type="datetime1">
              <a:rPr lang="de-DE" smtClean="0"/>
              <a:t>06.04.2025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989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64866" y="1090815"/>
            <a:ext cx="7886700" cy="1042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4866" y="2234813"/>
            <a:ext cx="7886700" cy="4032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64867" y="6298163"/>
            <a:ext cx="1647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423ED-132E-4A90-B07F-53CD0D783D2B}" type="datetime1">
              <a:rPr lang="de-DE" smtClean="0"/>
              <a:t>06.04.2025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671852" y="6298163"/>
            <a:ext cx="2978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Name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11"/>
          <a:srcRect l="4941"/>
          <a:stretch/>
        </p:blipFill>
        <p:spPr>
          <a:xfrm>
            <a:off x="0" y="1"/>
            <a:ext cx="8285018" cy="977412"/>
          </a:xfrm>
          <a:prstGeom prst="rect">
            <a:avLst/>
          </a:prstGeom>
          <a:gradFill>
            <a:gsLst>
              <a:gs pos="0">
                <a:srgbClr val="A12848"/>
              </a:gs>
              <a:gs pos="33000">
                <a:srgbClr val="B5313C"/>
              </a:gs>
              <a:gs pos="83000">
                <a:srgbClr val="C43632"/>
              </a:gs>
              <a:gs pos="100000">
                <a:srgbClr val="D33C2C"/>
              </a:gs>
            </a:gsLst>
            <a:lin ang="5400000" scaled="1"/>
          </a:gradFill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95" y="74816"/>
            <a:ext cx="1116676" cy="111667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298" y="5789196"/>
            <a:ext cx="422215" cy="69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0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2" r:id="rId4"/>
    <p:sldLayoutId id="2147483664" r:id="rId5"/>
    <p:sldLayoutId id="2147483665" r:id="rId6"/>
    <p:sldLayoutId id="2147483666" r:id="rId7"/>
    <p:sldLayoutId id="2147483667" r:id="rId8"/>
    <p:sldLayoutId id="2147483693" r:id="rId9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38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23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36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t="9451" r="-145" b="34891"/>
          <a:stretch/>
        </p:blipFill>
        <p:spPr>
          <a:xfrm>
            <a:off x="0" y="0"/>
            <a:ext cx="6909818" cy="408611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 rot="21300000">
            <a:off x="329984" y="4664175"/>
            <a:ext cx="9297907" cy="553998"/>
          </a:xfrm>
          <a:custGeom>
            <a:avLst/>
            <a:gdLst>
              <a:gd name="connsiteX0" fmla="*/ 0 w 7704856"/>
              <a:gd name="connsiteY0" fmla="*/ 0 h 369332"/>
              <a:gd name="connsiteX1" fmla="*/ 7704856 w 7704856"/>
              <a:gd name="connsiteY1" fmla="*/ 0 h 369332"/>
              <a:gd name="connsiteX2" fmla="*/ 7704856 w 7704856"/>
              <a:gd name="connsiteY2" fmla="*/ 369332 h 369332"/>
              <a:gd name="connsiteX3" fmla="*/ 0 w 7704856"/>
              <a:gd name="connsiteY3" fmla="*/ 369332 h 369332"/>
              <a:gd name="connsiteX4" fmla="*/ 0 w 7704856"/>
              <a:gd name="connsiteY4" fmla="*/ 0 h 369332"/>
              <a:gd name="connsiteX0" fmla="*/ 0 w 7704856"/>
              <a:gd name="connsiteY0" fmla="*/ 0 h 796052"/>
              <a:gd name="connsiteX1" fmla="*/ 7704856 w 7704856"/>
              <a:gd name="connsiteY1" fmla="*/ 0 h 796052"/>
              <a:gd name="connsiteX2" fmla="*/ 7704856 w 7704856"/>
              <a:gd name="connsiteY2" fmla="*/ 369332 h 796052"/>
              <a:gd name="connsiteX3" fmla="*/ 132080 w 7704856"/>
              <a:gd name="connsiteY3" fmla="*/ 796052 h 796052"/>
              <a:gd name="connsiteX4" fmla="*/ 0 w 7704856"/>
              <a:gd name="connsiteY4" fmla="*/ 0 h 796052"/>
              <a:gd name="connsiteX0" fmla="*/ 0 w 7603256"/>
              <a:gd name="connsiteY0" fmla="*/ 365760 h 796052"/>
              <a:gd name="connsiteX1" fmla="*/ 7603256 w 7603256"/>
              <a:gd name="connsiteY1" fmla="*/ 0 h 796052"/>
              <a:gd name="connsiteX2" fmla="*/ 7603256 w 7603256"/>
              <a:gd name="connsiteY2" fmla="*/ 369332 h 796052"/>
              <a:gd name="connsiteX3" fmla="*/ 30480 w 7603256"/>
              <a:gd name="connsiteY3" fmla="*/ 796052 h 796052"/>
              <a:gd name="connsiteX4" fmla="*/ 0 w 7603256"/>
              <a:gd name="connsiteY4" fmla="*/ 365760 h 796052"/>
              <a:gd name="connsiteX0" fmla="*/ 0 w 7603256"/>
              <a:gd name="connsiteY0" fmla="*/ 934720 h 1365012"/>
              <a:gd name="connsiteX1" fmla="*/ 7471176 w 7603256"/>
              <a:gd name="connsiteY1" fmla="*/ 0 h 1365012"/>
              <a:gd name="connsiteX2" fmla="*/ 7603256 w 7603256"/>
              <a:gd name="connsiteY2" fmla="*/ 938292 h 1365012"/>
              <a:gd name="connsiteX3" fmla="*/ 30480 w 7603256"/>
              <a:gd name="connsiteY3" fmla="*/ 1365012 h 1365012"/>
              <a:gd name="connsiteX4" fmla="*/ 0 w 7603256"/>
              <a:gd name="connsiteY4" fmla="*/ 934720 h 136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3256" h="1365012">
                <a:moveTo>
                  <a:pt x="0" y="934720"/>
                </a:moveTo>
                <a:lnTo>
                  <a:pt x="7471176" y="0"/>
                </a:lnTo>
                <a:lnTo>
                  <a:pt x="7603256" y="938292"/>
                </a:lnTo>
                <a:lnTo>
                  <a:pt x="30480" y="1365012"/>
                </a:lnTo>
                <a:lnTo>
                  <a:pt x="0" y="93472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ndon Grotesque Medium" panose="020B0603020203060202" pitchFamily="34" charset="0"/>
                <a:ea typeface="+mn-ea"/>
                <a:cs typeface="+mn-cs"/>
              </a:rPr>
              <a:t>HIER IST PLTZ FÜR TITEL ODER BEGRÜSSUNG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03" y="347346"/>
            <a:ext cx="1440167" cy="144016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 rot="21088414">
            <a:off x="5583128" y="3817763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ndon Grotesque Bold" panose="020B0803020203060202" pitchFamily="34" charset="0"/>
                <a:ea typeface="+mn-ea"/>
                <a:cs typeface="+mn-cs"/>
              </a:rPr>
              <a:t>Titel Fett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9127"/>
            <a:ext cx="9144000" cy="4276279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 rot="21000000">
            <a:off x="489532" y="3166901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3000" dirty="0">
              <a:solidFill>
                <a:prstClr val="white"/>
              </a:solidFill>
              <a:latin typeface="Brandon Grotesque Bold" panose="020B0803020203060202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000" dirty="0">
                <a:solidFill>
                  <a:prstClr val="white"/>
                </a:solidFill>
                <a:latin typeface="Brandon Grotesque Bold" panose="020B0803020203060202" pitchFamily="34" charset="0"/>
              </a:rPr>
              <a:t>02.12.2024: </a:t>
            </a:r>
            <a:r>
              <a:rPr lang="de-DE" sz="3000" i="1" dirty="0">
                <a:solidFill>
                  <a:prstClr val="white"/>
                </a:solidFill>
                <a:latin typeface="Brandon Grotesque Bold" panose="020B0803020203060202" pitchFamily="34" charset="0"/>
              </a:rPr>
              <a:t>Ars </a:t>
            </a:r>
            <a:r>
              <a:rPr lang="de-DE" sz="3000" i="1" dirty="0" err="1">
                <a:solidFill>
                  <a:prstClr val="white"/>
                </a:solidFill>
                <a:latin typeface="Brandon Grotesque Bold" panose="020B0803020203060202" pitchFamily="34" charset="0"/>
              </a:rPr>
              <a:t>nova</a:t>
            </a:r>
            <a:r>
              <a:rPr lang="de-DE" sz="3000" dirty="0">
                <a:solidFill>
                  <a:prstClr val="white"/>
                </a:solidFill>
                <a:latin typeface="Brandon Grotesque Bold" panose="020B0803020203060202" pitchFamily="34" charset="0"/>
              </a:rPr>
              <a:t>: Philippe de </a:t>
            </a:r>
            <a:r>
              <a:rPr lang="de-DE" sz="3000" dirty="0" err="1">
                <a:solidFill>
                  <a:prstClr val="white"/>
                </a:solidFill>
                <a:latin typeface="Brandon Grotesque Bold" panose="020B0803020203060202" pitchFamily="34" charset="0"/>
              </a:rPr>
              <a:t>Vitry</a:t>
            </a:r>
            <a:r>
              <a:rPr lang="de-DE" sz="3000" dirty="0">
                <a:solidFill>
                  <a:prstClr val="white"/>
                </a:solidFill>
                <a:latin typeface="Brandon Grotesque Bold" panose="020B0803020203060202" pitchFamily="34" charset="0"/>
              </a:rPr>
              <a:t> und Guillaume de </a:t>
            </a:r>
            <a:r>
              <a:rPr lang="de-DE" sz="3000" dirty="0" err="1">
                <a:solidFill>
                  <a:prstClr val="white"/>
                </a:solidFill>
                <a:latin typeface="Brandon Grotesque Bold" panose="020B0803020203060202" pitchFamily="34" charset="0"/>
              </a:rPr>
              <a:t>Machaut</a:t>
            </a:r>
            <a:endParaRPr kumimoji="0" lang="de-DE" sz="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andon Grotesque Bold" panose="020B0803020203060202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142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7CC4A-AFC7-65B4-5D8C-574214FFC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EB52A-62B7-01B5-6A1C-36CD6CFFE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14" y="3124674"/>
            <a:ext cx="7886700" cy="10420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600" dirty="0">
                <a:effectLst/>
                <a:latin typeface="+mn-lt"/>
                <a:ea typeface="Calibri" panose="020F0502020204030204" pitchFamily="34" charset="0"/>
              </a:rPr>
              <a:t>Codex F-</a:t>
            </a:r>
            <a:r>
              <a:rPr lang="de-DE" sz="2600" dirty="0" err="1">
                <a:effectLst/>
                <a:latin typeface="+mn-lt"/>
                <a:ea typeface="Calibri" panose="020F0502020204030204" pitchFamily="34" charset="0"/>
              </a:rPr>
              <a:t>Pnm</a:t>
            </a:r>
            <a:r>
              <a:rPr lang="de-DE" sz="2600" dirty="0">
                <a:effectLst/>
                <a:latin typeface="+mn-lt"/>
                <a:ea typeface="Calibri" panose="020F0502020204030204" pitchFamily="34" charset="0"/>
              </a:rPr>
              <a:t>, Français 1586</a:t>
            </a:r>
            <a:br>
              <a:rPr lang="de-DE" sz="3600" i="1" dirty="0">
                <a:effectLst/>
                <a:ea typeface="Calibri" panose="020F0502020204030204" pitchFamily="34" charset="0"/>
              </a:rPr>
            </a:br>
            <a:endParaRPr lang="de-DE" sz="34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12CB8E6-F646-CDC0-7C85-D29DBEC90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75" y="2977083"/>
            <a:ext cx="7886700" cy="3907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6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de-DE" sz="3800" i="1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DE" sz="3800" i="1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dirty="0"/>
              <a:t>	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003BFF5-AA82-A7A3-4DFF-C54F7E510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583" y="45695"/>
            <a:ext cx="4879417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74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6A625-F273-10A4-7171-F5F6771C0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6B6FB-A289-613F-FE84-CD4D6C2F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02274"/>
            <a:ext cx="7886700" cy="10420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400" dirty="0"/>
              <a:t>Klangbeispiel:</a:t>
            </a:r>
            <a:br>
              <a:rPr lang="de-DE" sz="3400" dirty="0"/>
            </a:br>
            <a:r>
              <a:rPr lang="de-DE" sz="3400" dirty="0" err="1">
                <a:effectLst/>
                <a:ea typeface="Calibri" panose="020F0502020204030204" pitchFamily="34" charset="0"/>
              </a:rPr>
              <a:t>Gaucelm</a:t>
            </a:r>
            <a:r>
              <a:rPr lang="de-DE" sz="3400" dirty="0">
                <a:effectLst/>
                <a:ea typeface="Calibri" panose="020F0502020204030204" pitchFamily="34" charset="0"/>
              </a:rPr>
              <a:t> </a:t>
            </a:r>
            <a:r>
              <a:rPr lang="de-DE" sz="3400" dirty="0" err="1">
                <a:effectLst/>
                <a:ea typeface="Calibri" panose="020F0502020204030204" pitchFamily="34" charset="0"/>
              </a:rPr>
              <a:t>Faidit</a:t>
            </a:r>
            <a:r>
              <a:rPr lang="de-DE" sz="3400" dirty="0">
                <a:effectLst/>
                <a:ea typeface="Calibri" panose="020F0502020204030204" pitchFamily="34" charset="0"/>
              </a:rPr>
              <a:t> (um 1150-um 1220): </a:t>
            </a:r>
            <a:br>
              <a:rPr lang="de-DE" sz="3400" dirty="0">
                <a:effectLst/>
                <a:ea typeface="Calibri" panose="020F0502020204030204" pitchFamily="34" charset="0"/>
              </a:rPr>
            </a:br>
            <a:r>
              <a:rPr lang="de-DE" sz="3400" i="1" dirty="0" err="1">
                <a:effectLst/>
                <a:ea typeface="Calibri" panose="020F0502020204030204" pitchFamily="34" charset="0"/>
              </a:rPr>
              <a:t>Fortz</a:t>
            </a:r>
            <a:r>
              <a:rPr lang="de-DE" sz="3400" i="1" dirty="0">
                <a:effectLst/>
                <a:ea typeface="Calibri" panose="020F0502020204030204" pitchFamily="34" charset="0"/>
              </a:rPr>
              <a:t> </a:t>
            </a:r>
            <a:r>
              <a:rPr lang="de-DE" sz="3400" i="1" dirty="0" err="1">
                <a:effectLst/>
                <a:ea typeface="Calibri" panose="020F0502020204030204" pitchFamily="34" charset="0"/>
              </a:rPr>
              <a:t>chausa</a:t>
            </a:r>
            <a:r>
              <a:rPr lang="de-DE" sz="3400" i="1" dirty="0">
                <a:effectLst/>
                <a:ea typeface="Calibri" panose="020F0502020204030204" pitchFamily="34" charset="0"/>
              </a:rPr>
              <a:t> es</a:t>
            </a:r>
            <a:br>
              <a:rPr lang="de-DE" sz="3600" i="1" dirty="0">
                <a:effectLst/>
                <a:ea typeface="Calibri" panose="020F0502020204030204" pitchFamily="34" charset="0"/>
              </a:rPr>
            </a:br>
            <a:endParaRPr lang="de-DE" sz="34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235A08-93B1-A6BB-4F46-8E8B792E0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75" y="2977083"/>
            <a:ext cx="7886700" cy="3907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6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de-DE" sz="3800" i="1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DE" sz="3800" i="1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dirty="0"/>
              <a:t>	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473CC89-CA1A-0877-5B40-48AE039E1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452"/>
            <a:ext cx="4738591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00C71A0-80FE-5BCB-9A30-06A4486FC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07"/>
            <a:ext cx="4703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48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F41B5-6B51-6915-F878-AE774DD6A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A6210-5BE6-4BA3-A3D5-8DE49E0F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02274"/>
            <a:ext cx="7886700" cy="104204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4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29BECE-B6AC-16E4-09DF-5E8DBA29C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75" y="2977083"/>
            <a:ext cx="7886700" cy="3907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6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de-DE" sz="3800" i="1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DE" sz="3800" i="1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dirty="0"/>
              <a:t>	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BDAF26D-F1BC-6552-A32F-0D14D4F29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72" y="-221673"/>
            <a:ext cx="4895618" cy="720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8472A67-47A4-13DD-1794-EC3CA6343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369" y="-221673"/>
            <a:ext cx="4892369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94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B92D8-51D3-C969-2053-456F505DB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BD2F6F-1CDB-FD6F-F99D-3A59B127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02274"/>
            <a:ext cx="7886700" cy="10420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400" dirty="0"/>
              <a:t>Klangbeispiel:</a:t>
            </a:r>
            <a:br>
              <a:rPr lang="de-DE" sz="3400" dirty="0"/>
            </a:br>
            <a:r>
              <a:rPr lang="de-DE" sz="3400" dirty="0" err="1">
                <a:effectLst/>
                <a:ea typeface="Calibri" panose="020F0502020204030204" pitchFamily="34" charset="0"/>
              </a:rPr>
              <a:t>Gaucelm</a:t>
            </a:r>
            <a:r>
              <a:rPr lang="de-DE" sz="3400" dirty="0">
                <a:effectLst/>
                <a:ea typeface="Calibri" panose="020F0502020204030204" pitchFamily="34" charset="0"/>
              </a:rPr>
              <a:t> </a:t>
            </a:r>
            <a:r>
              <a:rPr lang="de-DE" sz="3400" dirty="0" err="1">
                <a:effectLst/>
                <a:ea typeface="Calibri" panose="020F0502020204030204" pitchFamily="34" charset="0"/>
              </a:rPr>
              <a:t>Faidit</a:t>
            </a:r>
            <a:r>
              <a:rPr lang="de-DE" sz="3400" dirty="0">
                <a:effectLst/>
                <a:ea typeface="Calibri" panose="020F0502020204030204" pitchFamily="34" charset="0"/>
              </a:rPr>
              <a:t> (um 1150-um 1220): </a:t>
            </a:r>
            <a:br>
              <a:rPr lang="de-DE" sz="3400" dirty="0">
                <a:effectLst/>
                <a:ea typeface="Calibri" panose="020F0502020204030204" pitchFamily="34" charset="0"/>
              </a:rPr>
            </a:br>
            <a:r>
              <a:rPr lang="de-DE" sz="3400" i="1" dirty="0" err="1">
                <a:effectLst/>
                <a:ea typeface="Calibri" panose="020F0502020204030204" pitchFamily="34" charset="0"/>
              </a:rPr>
              <a:t>Fortz</a:t>
            </a:r>
            <a:r>
              <a:rPr lang="de-DE" sz="3400" i="1" dirty="0">
                <a:effectLst/>
                <a:ea typeface="Calibri" panose="020F0502020204030204" pitchFamily="34" charset="0"/>
              </a:rPr>
              <a:t> </a:t>
            </a:r>
            <a:r>
              <a:rPr lang="de-DE" sz="3400" i="1" dirty="0" err="1">
                <a:effectLst/>
                <a:ea typeface="Calibri" panose="020F0502020204030204" pitchFamily="34" charset="0"/>
              </a:rPr>
              <a:t>chausa</a:t>
            </a:r>
            <a:r>
              <a:rPr lang="de-DE" sz="3400" i="1" dirty="0">
                <a:effectLst/>
                <a:ea typeface="Calibri" panose="020F0502020204030204" pitchFamily="34" charset="0"/>
              </a:rPr>
              <a:t> es</a:t>
            </a:r>
            <a:br>
              <a:rPr lang="de-DE" sz="3600" i="1" dirty="0">
                <a:effectLst/>
                <a:ea typeface="Calibri" panose="020F0502020204030204" pitchFamily="34" charset="0"/>
              </a:rPr>
            </a:br>
            <a:endParaRPr lang="de-DE" sz="34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3A4B7CA-BC87-B7A2-7238-E1AA918F9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75" y="2977083"/>
            <a:ext cx="7886700" cy="3907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6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de-DE" sz="3800" i="1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DE" sz="3800" i="1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dirty="0"/>
              <a:t>	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480AFA5-9F8D-BA00-1D2A-B57A096F5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275" y="-3415407"/>
            <a:ext cx="9830400" cy="14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36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2CE8A-68B2-4D3D-C7D4-03D2DAD30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E4AF2-50EC-D277-AC61-FA1E46D78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394" y="1146233"/>
            <a:ext cx="7886700" cy="1042042"/>
          </a:xfrm>
        </p:spPr>
        <p:txBody>
          <a:bodyPr>
            <a:noAutofit/>
          </a:bodyPr>
          <a:lstStyle/>
          <a:p>
            <a:r>
              <a:rPr lang="de-DE" sz="3400" dirty="0"/>
              <a:t>Klangbeispiel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AD778D6-3D0E-E5B6-0AAA-E4A8D9CCF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Beatriz de Dia </a:t>
            </a:r>
          </a:p>
          <a:p>
            <a:pPr marL="0" indent="0"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(um 1140 - um 1189):</a:t>
            </a:r>
          </a:p>
          <a:p>
            <a:pPr marL="0" indent="0"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 </a:t>
            </a:r>
            <a:r>
              <a:rPr lang="de-DE" sz="2400" i="1" dirty="0">
                <a:effectLst/>
                <a:ea typeface="Calibri" panose="020F0502020204030204" pitchFamily="34" charset="0"/>
              </a:rPr>
              <a:t>A </a:t>
            </a:r>
            <a:r>
              <a:rPr lang="de-DE" sz="2400" i="1" dirty="0" err="1">
                <a:effectLst/>
                <a:ea typeface="Calibri" panose="020F0502020204030204" pitchFamily="34" charset="0"/>
              </a:rPr>
              <a:t>chantar</a:t>
            </a:r>
            <a:r>
              <a:rPr lang="de-DE" sz="2400" i="1" dirty="0">
                <a:effectLst/>
                <a:ea typeface="Calibri" panose="020F0502020204030204" pitchFamily="34" charset="0"/>
              </a:rPr>
              <a:t> </a:t>
            </a:r>
            <a:r>
              <a:rPr lang="de-DE" sz="2400" i="1" dirty="0" err="1">
                <a:effectLst/>
                <a:ea typeface="Calibri" panose="020F0502020204030204" pitchFamily="34" charset="0"/>
              </a:rPr>
              <a:t>m‘er</a:t>
            </a:r>
            <a:r>
              <a:rPr lang="de-DE" sz="2400" i="1" dirty="0">
                <a:effectLst/>
                <a:ea typeface="Calibri" panose="020F0502020204030204" pitchFamily="34" charset="0"/>
              </a:rPr>
              <a:t> de so</a:t>
            </a:r>
            <a:endParaRPr lang="de-DE" sz="2400" i="1" dirty="0"/>
          </a:p>
          <a:p>
            <a:pPr marL="0" indent="0">
              <a:buNone/>
            </a:pPr>
            <a:r>
              <a:rPr lang="de-DE" sz="2400" dirty="0"/>
              <a:t>	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48F85D4-5F7B-2045-B6BD-62EA139FB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099" y="-83127"/>
            <a:ext cx="4885885" cy="720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34DE158-CDDA-57DA-4245-7AAA8421B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41" y="0"/>
            <a:ext cx="4934940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60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AC256-8A0A-9085-0703-36E4EC98D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7F2AE-9A37-6522-435C-AEDDC9379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394" y="1146233"/>
            <a:ext cx="7886700" cy="1042042"/>
          </a:xfrm>
        </p:spPr>
        <p:txBody>
          <a:bodyPr>
            <a:noAutofit/>
          </a:bodyPr>
          <a:lstStyle/>
          <a:p>
            <a:r>
              <a:rPr lang="de-DE" sz="3400" dirty="0"/>
              <a:t>Klangbeispiel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E3C5CC-9A6B-EC06-BEB8-29008E461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Ballade:</a:t>
            </a:r>
          </a:p>
          <a:p>
            <a:pPr marL="0" indent="0">
              <a:buNone/>
            </a:pPr>
            <a:r>
              <a:rPr lang="de-DE" sz="2400" dirty="0" err="1">
                <a:effectLst/>
                <a:ea typeface="Calibri" panose="020F0502020204030204" pitchFamily="34" charset="0"/>
              </a:rPr>
              <a:t>Biauté</a:t>
            </a:r>
            <a:r>
              <a:rPr lang="de-DE" sz="2400" dirty="0">
                <a:effectLst/>
                <a:ea typeface="Calibri" panose="020F0502020204030204" pitchFamily="34" charset="0"/>
              </a:rPr>
              <a:t> </a:t>
            </a:r>
            <a:r>
              <a:rPr lang="de-DE" sz="2400" dirty="0" err="1">
                <a:effectLst/>
                <a:ea typeface="Calibri" panose="020F0502020204030204" pitchFamily="34" charset="0"/>
              </a:rPr>
              <a:t>qui</a:t>
            </a:r>
            <a:r>
              <a:rPr lang="de-DE" sz="2400" dirty="0">
                <a:effectLst/>
                <a:ea typeface="Calibri" panose="020F0502020204030204" pitchFamily="34" charset="0"/>
              </a:rPr>
              <a:t> </a:t>
            </a:r>
            <a:r>
              <a:rPr lang="de-DE" sz="2400" dirty="0" err="1">
                <a:effectLst/>
                <a:ea typeface="Calibri" panose="020F0502020204030204" pitchFamily="34" charset="0"/>
              </a:rPr>
              <a:t>toutes</a:t>
            </a:r>
            <a:r>
              <a:rPr lang="de-DE" sz="2400" dirty="0">
                <a:effectLst/>
                <a:ea typeface="Calibri" panose="020F0502020204030204" pitchFamily="34" charset="0"/>
              </a:rPr>
              <a:t> </a:t>
            </a:r>
            <a:r>
              <a:rPr lang="de-DE" sz="2400" dirty="0" err="1">
                <a:effectLst/>
                <a:ea typeface="Calibri" panose="020F0502020204030204" pitchFamily="34" charset="0"/>
              </a:rPr>
              <a:t>autres</a:t>
            </a:r>
            <a:endParaRPr lang="de-DE" sz="24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400" dirty="0" err="1">
                <a:ea typeface="Calibri" panose="020F0502020204030204" pitchFamily="34" charset="0"/>
              </a:rPr>
              <a:t>pere</a:t>
            </a:r>
            <a:r>
              <a:rPr lang="de-DE" sz="2400" dirty="0">
                <a:ea typeface="Calibri" panose="020F0502020204030204" pitchFamily="34" charset="0"/>
              </a:rPr>
              <a:t> </a:t>
            </a:r>
            <a:r>
              <a:rPr lang="de-DE" sz="2400" dirty="0"/>
              <a:t>	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C7CE80C-AA90-0286-CCB6-BC066EA9F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78" y="-203200"/>
            <a:ext cx="5188633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90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072C5-5EB8-CC25-05FB-3A80FF68A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AA6AF-8B12-6E19-1CFE-934D886D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09287"/>
            <a:ext cx="7886700" cy="1042042"/>
          </a:xfrm>
        </p:spPr>
        <p:txBody>
          <a:bodyPr>
            <a:normAutofit/>
          </a:bodyPr>
          <a:lstStyle/>
          <a:p>
            <a:pPr algn="ctr"/>
            <a:endParaRPr lang="de-DE" sz="3400" dirty="0">
              <a:latin typeface="+mn-lt"/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C7D8396-1407-C6D4-45AB-E1899E6C9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117" y="549000"/>
            <a:ext cx="4797117" cy="5760000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6EFE2EA-02F5-44E8-5B92-DD378D94DE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56" y="549000"/>
            <a:ext cx="5013061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93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7FCF8-1959-0658-80F3-3C98E0157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814813-F6E2-9237-8191-BF89C374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09287"/>
            <a:ext cx="7886700" cy="1042042"/>
          </a:xfrm>
        </p:spPr>
        <p:txBody>
          <a:bodyPr>
            <a:normAutofit/>
          </a:bodyPr>
          <a:lstStyle/>
          <a:p>
            <a:r>
              <a:rPr lang="de-DE" sz="3400" dirty="0">
                <a:latin typeface="+mn-lt"/>
              </a:rPr>
              <a:t>Klangbeispiel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3761E6C-5BBA-1201-295A-F854A6C87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654" y="0"/>
            <a:ext cx="4889601" cy="7200000"/>
          </a:xfrm>
          <a:prstGeom prst="rect">
            <a:avLst/>
          </a:prstGeom>
        </p:spPr>
      </p:pic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D3CEBDFD-7516-3F2D-040A-76CC60A38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866" y="2595030"/>
            <a:ext cx="7886700" cy="5760000"/>
          </a:xfrm>
        </p:spPr>
        <p:txBody>
          <a:bodyPr/>
          <a:lstStyle/>
          <a:p>
            <a:pPr marL="0" indent="0">
              <a:buNone/>
            </a:pPr>
            <a:r>
              <a:rPr lang="de-DE" sz="2800" i="1" dirty="0" err="1">
                <a:latin typeface="+mn-lt"/>
              </a:rPr>
              <a:t>Remède</a:t>
            </a:r>
            <a:r>
              <a:rPr lang="de-DE" sz="2800" i="1" dirty="0">
                <a:latin typeface="+mn-lt"/>
              </a:rPr>
              <a:t> de Fortune</a:t>
            </a:r>
          </a:p>
          <a:p>
            <a:pPr marL="0" indent="0">
              <a:buNone/>
            </a:pPr>
            <a:r>
              <a:rPr lang="de-DE" sz="2800" dirty="0">
                <a:latin typeface="+mn-lt"/>
              </a:rPr>
              <a:t>Ballade:</a:t>
            </a:r>
          </a:p>
          <a:p>
            <a:pPr marL="0" indent="0">
              <a:buNone/>
            </a:pPr>
            <a:r>
              <a:rPr lang="de-DE" sz="2800" dirty="0">
                <a:latin typeface="+mn-lt"/>
              </a:rPr>
              <a:t>Dame, de </a:t>
            </a:r>
            <a:r>
              <a:rPr lang="de-DE" sz="2800" dirty="0" err="1">
                <a:latin typeface="+mn-lt"/>
              </a:rPr>
              <a:t>qui</a:t>
            </a:r>
            <a:r>
              <a:rPr lang="de-DE" sz="2800" dirty="0">
                <a:latin typeface="+mn-lt"/>
              </a:rPr>
              <a:t> </a:t>
            </a:r>
            <a:r>
              <a:rPr lang="de-DE" sz="2800" dirty="0" err="1">
                <a:latin typeface="+mn-lt"/>
              </a:rPr>
              <a:t>toute</a:t>
            </a:r>
            <a:endParaRPr lang="de-DE" sz="2800" dirty="0">
              <a:latin typeface="+mn-lt"/>
            </a:endParaRPr>
          </a:p>
          <a:p>
            <a:pPr marL="0" indent="0">
              <a:buNone/>
            </a:pP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joie</a:t>
            </a:r>
            <a:r>
              <a:rPr lang="de-DE" dirty="0"/>
              <a:t> </a:t>
            </a:r>
            <a:r>
              <a:rPr lang="de-DE" dirty="0" err="1"/>
              <a:t>vient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9277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446BA-FD95-CB4B-F199-4166A324F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471F78C3-4C8E-78FF-8599-FCC6924EE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26" y="655394"/>
            <a:ext cx="7886700" cy="5760000"/>
          </a:xfrm>
        </p:spPr>
        <p:txBody>
          <a:bodyPr/>
          <a:lstStyle/>
          <a:p>
            <a:pPr marL="0" indent="0" algn="ctr">
              <a:buNone/>
            </a:pPr>
            <a:r>
              <a:rPr lang="de-DE" sz="2800" i="1" dirty="0">
                <a:latin typeface="+mn-lt"/>
              </a:rPr>
              <a:t>Messe de </a:t>
            </a:r>
            <a:r>
              <a:rPr lang="de-DE" sz="2800" i="1" dirty="0" err="1">
                <a:latin typeface="+mn-lt"/>
              </a:rPr>
              <a:t>Nostre</a:t>
            </a:r>
            <a:r>
              <a:rPr lang="de-DE" sz="2800" i="1" dirty="0">
                <a:latin typeface="+mn-lt"/>
              </a:rPr>
              <a:t> Dame: </a:t>
            </a:r>
            <a:r>
              <a:rPr lang="de-DE" dirty="0"/>
              <a:t>Sanctus</a:t>
            </a:r>
          </a:p>
        </p:txBody>
      </p:sp>
      <p:pic>
        <p:nvPicPr>
          <p:cNvPr id="3" name="Inhaltsplatzhalter 5">
            <a:extLst>
              <a:ext uri="{FF2B5EF4-FFF2-40B4-BE49-F238E27FC236}">
                <a16:creationId xmlns:a16="http://schemas.microsoft.com/office/drawing/2014/main" id="{E7DF7643-2FD2-2BCD-F4A4-E413ABD79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" y="1135903"/>
            <a:ext cx="8853131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9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A3906-0257-066F-5484-4296AFB00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5A123F-84A9-650E-C81E-E0619CD1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866" y="1063106"/>
            <a:ext cx="7886700" cy="1042042"/>
          </a:xfrm>
        </p:spPr>
        <p:txBody>
          <a:bodyPr>
            <a:normAutofit/>
          </a:bodyPr>
          <a:lstStyle/>
          <a:p>
            <a:pPr algn="ctr"/>
            <a:r>
              <a:rPr lang="de-DE" sz="3400" dirty="0"/>
              <a:t>Literatur zum 14. Jahrhundert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87F458-7C69-F849-60C0-1CA7EDE75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56486"/>
            <a:ext cx="7886700" cy="39073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Barbara Tuchman: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kern="1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e-DE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de-DE" kern="100" dirty="0">
                <a:ea typeface="Calibri" panose="020F0502020204030204" pitchFamily="34" charset="0"/>
                <a:cs typeface="Times New Roman" panose="02020603050405020304" pitchFamily="18" charset="0"/>
              </a:rPr>
              <a:t>ferne Spiegel. Das dramatische 14. 	Jahrhundert, München 1982</a:t>
            </a:r>
            <a:endParaRPr lang="de-DE" sz="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613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B8D07-2584-1AC6-2FDA-B791CB5A9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7F868-A686-7CA7-E6CD-6905B5DAF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866" y="1063106"/>
            <a:ext cx="7886700" cy="1042042"/>
          </a:xfrm>
        </p:spPr>
        <p:txBody>
          <a:bodyPr>
            <a:normAutofit/>
          </a:bodyPr>
          <a:lstStyle/>
          <a:p>
            <a:pPr algn="ctr"/>
            <a:r>
              <a:rPr lang="de-DE" sz="3400" dirty="0"/>
              <a:t>Literatur zum musikalischen Lyrik des 14. Jahrhunderts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BA12EE-7160-56E4-2B5F-E4D6E8534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866" y="2280995"/>
            <a:ext cx="7886700" cy="39073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Nicole Schwindt: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kern="1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e-DE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Kapitel III: Die Renaissance, in: </a:t>
            </a:r>
            <a:r>
              <a:rPr lang="de-DE" dirty="0">
                <a:effectLst/>
                <a:ea typeface="Calibri" panose="020F0502020204030204" pitchFamily="34" charset="0"/>
              </a:rPr>
              <a:t>Handbuch der 	musikalischen Gattungen, Band 8,1: 	Musikalische Lyrik, </a:t>
            </a:r>
            <a:r>
              <a:rPr lang="de-DE" dirty="0" err="1">
                <a:effectLst/>
                <a:ea typeface="Calibri" panose="020F0502020204030204" pitchFamily="34" charset="0"/>
              </a:rPr>
              <a:t>hg</a:t>
            </a:r>
            <a:r>
              <a:rPr lang="de-DE" dirty="0">
                <a:effectLst/>
                <a:ea typeface="Calibri" panose="020F0502020204030204" pitchFamily="34" charset="0"/>
              </a:rPr>
              <a:t>. von Hermann Danuser, 	Laaber 2004, </a:t>
            </a:r>
            <a:r>
              <a:rPr lang="de-DE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S. 137-268, hier bis S. 137-146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effectLst/>
                <a:ea typeface="Calibri" panose="020F0502020204030204" pitchFamily="34" charset="0"/>
              </a:rPr>
              <a:t>Thomas Cramer: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effectLst/>
                <a:ea typeface="Calibri" panose="020F0502020204030204" pitchFamily="34" charset="0"/>
              </a:rPr>
              <a:t>	Die Lieder der </a:t>
            </a:r>
            <a:r>
              <a:rPr lang="de-DE" dirty="0" err="1">
                <a:effectLst/>
                <a:ea typeface="Calibri" panose="020F0502020204030204" pitchFamily="34" charset="0"/>
              </a:rPr>
              <a:t>Trobadors</a:t>
            </a:r>
            <a:r>
              <a:rPr lang="de-DE" dirty="0">
                <a:effectLst/>
                <a:ea typeface="Calibri" panose="020F0502020204030204" pitchFamily="34" charset="0"/>
              </a:rPr>
              <a:t>, Trouvères und 	Minnesänger: Literaturhistorische Probleme: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ea typeface="Calibri" panose="020F0502020204030204" pitchFamily="34" charset="0"/>
              </a:rPr>
              <a:t>	</a:t>
            </a:r>
            <a:r>
              <a:rPr lang="de-DE" dirty="0">
                <a:effectLst/>
                <a:ea typeface="Calibri" panose="020F0502020204030204" pitchFamily="34" charset="0"/>
              </a:rPr>
              <a:t>in: ebd.; S. 130-136</a:t>
            </a:r>
            <a:endParaRPr lang="de-DE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122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83BB00A8-8601-7A45-70A1-9BF2B9135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35" y="859126"/>
            <a:ext cx="3779999" cy="5400000"/>
          </a:xfrm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BF57993-54E3-101C-9E59-43320777E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866" y="2595030"/>
            <a:ext cx="7886700" cy="54000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Philippe de </a:t>
            </a:r>
            <a:r>
              <a:rPr lang="de-DE" dirty="0" err="1"/>
              <a:t>Vitry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1291-1361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753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A8572-1A74-E276-6E84-F4DA420A5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3B29B7-4EF7-E9FE-6EC0-43E01712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07979"/>
            <a:ext cx="7886700" cy="1042042"/>
          </a:xfrm>
        </p:spPr>
        <p:txBody>
          <a:bodyPr>
            <a:normAutofit fontScale="90000"/>
          </a:bodyPr>
          <a:lstStyle/>
          <a:p>
            <a:r>
              <a:rPr lang="de-DE" sz="3400" i="1" dirty="0">
                <a:latin typeface="+mn-lt"/>
              </a:rPr>
              <a:t>Roman de </a:t>
            </a:r>
            <a:r>
              <a:rPr lang="de-DE" sz="3400" i="1" dirty="0" err="1">
                <a:latin typeface="+mn-lt"/>
              </a:rPr>
              <a:t>Fauvel</a:t>
            </a:r>
            <a:br>
              <a:rPr lang="de-DE" sz="3400" i="1" dirty="0">
                <a:latin typeface="+mn-lt"/>
              </a:rPr>
            </a:br>
            <a:br>
              <a:rPr lang="de-DE" sz="3400" dirty="0">
                <a:latin typeface="+mn-lt"/>
              </a:rPr>
            </a:br>
            <a:r>
              <a:rPr lang="de-DE" sz="3400" dirty="0">
                <a:latin typeface="+mn-lt"/>
              </a:rPr>
              <a:t>Gervais de Bus</a:t>
            </a:r>
            <a:br>
              <a:rPr lang="de-DE" sz="3400" dirty="0">
                <a:latin typeface="+mn-lt"/>
              </a:rPr>
            </a:br>
            <a:r>
              <a:rPr lang="de-DE" sz="3400" dirty="0" err="1">
                <a:latin typeface="+mn-lt"/>
              </a:rPr>
              <a:t>Chaillou</a:t>
            </a:r>
            <a:r>
              <a:rPr lang="de-DE" sz="3400" dirty="0">
                <a:latin typeface="+mn-lt"/>
              </a:rPr>
              <a:t> de </a:t>
            </a:r>
            <a:r>
              <a:rPr lang="de-DE" sz="3400" dirty="0" err="1">
                <a:latin typeface="+mn-lt"/>
              </a:rPr>
              <a:t>Pestain</a:t>
            </a:r>
            <a:br>
              <a:rPr lang="de-DE" sz="3400" dirty="0">
                <a:latin typeface="+mn-lt"/>
              </a:rPr>
            </a:br>
            <a:r>
              <a:rPr lang="de-DE" sz="3400" dirty="0">
                <a:latin typeface="+mn-lt"/>
              </a:rPr>
              <a:t>Philippe de </a:t>
            </a:r>
            <a:r>
              <a:rPr lang="de-DE" sz="3400" dirty="0" err="1">
                <a:latin typeface="+mn-lt"/>
              </a:rPr>
              <a:t>Vitry</a:t>
            </a:r>
            <a:br>
              <a:rPr lang="de-DE" sz="3400" dirty="0">
                <a:latin typeface="+mn-lt"/>
              </a:rPr>
            </a:br>
            <a:br>
              <a:rPr lang="de-DE" sz="3400" dirty="0">
                <a:latin typeface="+mn-lt"/>
              </a:rPr>
            </a:br>
            <a:r>
              <a:rPr lang="de-DE" sz="3400" dirty="0" err="1">
                <a:latin typeface="+mn-lt"/>
              </a:rPr>
              <a:t>Bibliothèque</a:t>
            </a:r>
            <a:r>
              <a:rPr lang="de-DE" sz="3400" dirty="0">
                <a:latin typeface="+mn-lt"/>
              </a:rPr>
              <a:t> nationale </a:t>
            </a:r>
            <a:br>
              <a:rPr lang="de-DE" sz="3400" dirty="0">
                <a:latin typeface="+mn-lt"/>
              </a:rPr>
            </a:br>
            <a:r>
              <a:rPr lang="de-DE" sz="3400" dirty="0">
                <a:latin typeface="+mn-lt"/>
              </a:rPr>
              <a:t>de France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6AD4B5F-FB98-64EB-6CCD-462EAECE7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154" y="-171000"/>
            <a:ext cx="4153846" cy="7200000"/>
          </a:xfrm>
        </p:spPr>
      </p:pic>
    </p:spTree>
    <p:extLst>
      <p:ext uri="{BB962C8B-B14F-4D97-AF65-F5344CB8AC3E}">
        <p14:creationId xmlns:p14="http://schemas.microsoft.com/office/powerpoint/2010/main" val="1876317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F3E5B-ADD9-3D98-A33C-EB0A5585C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B44AF-7924-2A92-F63C-CC3F94E64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32" y="739832"/>
            <a:ext cx="7886700" cy="1042042"/>
          </a:xfrm>
        </p:spPr>
        <p:txBody>
          <a:bodyPr>
            <a:normAutofit/>
          </a:bodyPr>
          <a:lstStyle/>
          <a:p>
            <a:pPr algn="ctr"/>
            <a:r>
              <a:rPr lang="de-DE" sz="2800" dirty="0">
                <a:latin typeface="+mn-lt"/>
              </a:rPr>
              <a:t>Musik im Roman de </a:t>
            </a:r>
            <a:r>
              <a:rPr lang="de-DE" sz="2800" dirty="0" err="1">
                <a:latin typeface="+mn-lt"/>
              </a:rPr>
              <a:t>Fauvel</a:t>
            </a:r>
            <a:r>
              <a:rPr lang="de-DE" sz="2800" dirty="0">
                <a:latin typeface="+mn-lt"/>
              </a:rPr>
              <a:t> von Philipp de </a:t>
            </a:r>
            <a:r>
              <a:rPr lang="de-DE" sz="2800" dirty="0" err="1">
                <a:latin typeface="+mn-lt"/>
              </a:rPr>
              <a:t>Vitry</a:t>
            </a:r>
            <a:endParaRPr lang="de-DE" sz="2800" dirty="0">
              <a:latin typeface="+mn-lt"/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5D94483-3D71-54D4-37D0-E4BA86E45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43" y="1458000"/>
            <a:ext cx="7513043" cy="5400000"/>
          </a:xfrm>
        </p:spPr>
      </p:pic>
    </p:spTree>
    <p:extLst>
      <p:ext uri="{BB962C8B-B14F-4D97-AF65-F5344CB8AC3E}">
        <p14:creationId xmlns:p14="http://schemas.microsoft.com/office/powerpoint/2010/main" val="626653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4AC1DD-C89D-EC12-05BC-6C9F7D823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41432"/>
            <a:ext cx="7886700" cy="1042042"/>
          </a:xfrm>
        </p:spPr>
        <p:txBody>
          <a:bodyPr>
            <a:normAutofit/>
          </a:bodyPr>
          <a:lstStyle/>
          <a:p>
            <a:pPr algn="ctr"/>
            <a:r>
              <a:rPr lang="de-DE" sz="2800" dirty="0">
                <a:latin typeface="+mn-lt"/>
              </a:rPr>
              <a:t>Hörbeispiel: </a:t>
            </a:r>
            <a:r>
              <a:rPr lang="de-DE" sz="2800" dirty="0" err="1">
                <a:latin typeface="+mn-lt"/>
              </a:rPr>
              <a:t>Quoniam</a:t>
            </a:r>
            <a:r>
              <a:rPr lang="de-DE" sz="2800" dirty="0">
                <a:latin typeface="+mn-lt"/>
              </a:rPr>
              <a:t> </a:t>
            </a:r>
            <a:r>
              <a:rPr lang="de-DE" sz="2800" i="1" dirty="0" err="1">
                <a:latin typeface="+mn-lt"/>
              </a:rPr>
              <a:t>secta</a:t>
            </a:r>
            <a:r>
              <a:rPr lang="de-DE" sz="2800" i="1" dirty="0">
                <a:latin typeface="+mn-lt"/>
              </a:rPr>
              <a:t> </a:t>
            </a:r>
            <a:r>
              <a:rPr lang="de-DE" sz="2800" i="1" dirty="0" err="1">
                <a:latin typeface="+mn-lt"/>
              </a:rPr>
              <a:t>latronum</a:t>
            </a:r>
            <a:r>
              <a:rPr lang="de-DE" sz="2800" i="1" dirty="0">
                <a:latin typeface="+mn-lt"/>
              </a:rPr>
              <a:t> </a:t>
            </a:r>
            <a:r>
              <a:rPr lang="de-DE" sz="2800" dirty="0">
                <a:latin typeface="+mn-lt"/>
              </a:rPr>
              <a:t>(isorhythmische Motette)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181782C-BF04-B5FE-2A72-378B2B360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18000"/>
            <a:ext cx="8168275" cy="5040000"/>
          </a:xfrm>
        </p:spPr>
      </p:pic>
    </p:spTree>
    <p:extLst>
      <p:ext uri="{BB962C8B-B14F-4D97-AF65-F5344CB8AC3E}">
        <p14:creationId xmlns:p14="http://schemas.microsoft.com/office/powerpoint/2010/main" val="1705306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23AF9-1D3A-F842-4A87-BB42D82A5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903BA-F5BB-FC6B-1BB3-3F61CFE1D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96" y="2386958"/>
            <a:ext cx="7886700" cy="1042042"/>
          </a:xfrm>
        </p:spPr>
        <p:txBody>
          <a:bodyPr>
            <a:normAutofit fontScale="90000"/>
          </a:bodyPr>
          <a:lstStyle/>
          <a:p>
            <a:r>
              <a:rPr lang="de-DE" sz="2800" dirty="0">
                <a:latin typeface="+mn-lt"/>
              </a:rPr>
              <a:t>Guillaume</a:t>
            </a:r>
            <a:br>
              <a:rPr lang="de-DE" sz="2800" dirty="0">
                <a:latin typeface="+mn-lt"/>
              </a:rPr>
            </a:br>
            <a:r>
              <a:rPr lang="de-DE" sz="2800" dirty="0">
                <a:latin typeface="+mn-lt"/>
              </a:rPr>
              <a:t>de </a:t>
            </a:r>
            <a:r>
              <a:rPr lang="de-DE" sz="2800" dirty="0" err="1">
                <a:latin typeface="+mn-lt"/>
              </a:rPr>
              <a:t>Machaut</a:t>
            </a:r>
            <a:br>
              <a:rPr lang="de-DE" sz="2800" dirty="0">
                <a:latin typeface="+mn-lt"/>
              </a:rPr>
            </a:br>
            <a:br>
              <a:rPr lang="de-DE" sz="2800" dirty="0">
                <a:latin typeface="+mn-lt"/>
              </a:rPr>
            </a:br>
            <a:r>
              <a:rPr lang="de-DE" sz="2800" dirty="0">
                <a:latin typeface="+mn-lt"/>
              </a:rPr>
              <a:t>um 1300 </a:t>
            </a:r>
            <a:br>
              <a:rPr lang="de-DE" sz="2800" dirty="0">
                <a:latin typeface="+mn-lt"/>
              </a:rPr>
            </a:br>
            <a:r>
              <a:rPr lang="de-DE" sz="2800" dirty="0">
                <a:latin typeface="+mn-lt"/>
              </a:rPr>
              <a:t>bis 1377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FF9FB95C-15A3-B06A-56D8-6F352A0CF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993" y="1109287"/>
            <a:ext cx="6895007" cy="5400000"/>
          </a:xfrm>
        </p:spPr>
      </p:pic>
    </p:spTree>
    <p:extLst>
      <p:ext uri="{BB962C8B-B14F-4D97-AF65-F5344CB8AC3E}">
        <p14:creationId xmlns:p14="http://schemas.microsoft.com/office/powerpoint/2010/main" val="2217773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44B88-1800-7B99-5448-DD8887016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95C14-C2AB-E206-C08D-D46064A83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09287"/>
            <a:ext cx="7886700" cy="1042042"/>
          </a:xfrm>
        </p:spPr>
        <p:txBody>
          <a:bodyPr>
            <a:normAutofit/>
          </a:bodyPr>
          <a:lstStyle/>
          <a:p>
            <a:endParaRPr lang="de-DE" sz="3400" dirty="0">
              <a:latin typeface="+mn-lt"/>
            </a:endParaRP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D6756F5E-4CAB-1FE3-F707-FCB3A70A7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21" y="2637914"/>
            <a:ext cx="7886700" cy="576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effectLst/>
                <a:ea typeface="Calibri" panose="020F0502020204030204" pitchFamily="34" charset="0"/>
              </a:rPr>
              <a:t>Codex </a:t>
            </a:r>
          </a:p>
          <a:p>
            <a:pPr marL="0" indent="0">
              <a:buNone/>
            </a:pPr>
            <a:r>
              <a:rPr lang="de-DE" dirty="0">
                <a:effectLst/>
                <a:ea typeface="Calibri" panose="020F0502020204030204" pitchFamily="34" charset="0"/>
              </a:rPr>
              <a:t>Bibl. Nat., </a:t>
            </a:r>
          </a:p>
          <a:p>
            <a:pPr marL="0" indent="0">
              <a:buNone/>
            </a:pPr>
            <a:r>
              <a:rPr lang="de-DE" dirty="0" err="1">
                <a:effectLst/>
                <a:ea typeface="Calibri" panose="020F0502020204030204" pitchFamily="34" charset="0"/>
              </a:rPr>
              <a:t>frc</a:t>
            </a:r>
            <a:r>
              <a:rPr lang="de-DE" dirty="0">
                <a:effectLst/>
                <a:ea typeface="Calibri" panose="020F0502020204030204" pitchFamily="34" charset="0"/>
              </a:rPr>
              <a:t>. 9221 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AEF8FA8-0369-FAC1-4759-071712DDB5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81" y="195719"/>
            <a:ext cx="6765219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47098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Hochschule für Musik Nürnber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D2447"/>
      </a:accent1>
      <a:accent2>
        <a:srgbClr val="D63517"/>
      </a:accent2>
      <a:accent3>
        <a:srgbClr val="248B9D"/>
      </a:accent3>
      <a:accent4>
        <a:srgbClr val="119D75"/>
      </a:accent4>
      <a:accent5>
        <a:srgbClr val="9D2447"/>
      </a:accent5>
      <a:accent6>
        <a:srgbClr val="DB91A1"/>
      </a:accent6>
      <a:hlink>
        <a:srgbClr val="0563C1"/>
      </a:hlink>
      <a:folHlink>
        <a:srgbClr val="954F72"/>
      </a:folHlink>
    </a:clrScheme>
    <a:fontScheme name="HfM Nürnberg">
      <a:majorFont>
        <a:latin typeface="Brandon Grotesque Regular"/>
        <a:ea typeface=""/>
        <a:cs typeface=""/>
      </a:majorFont>
      <a:minorFont>
        <a:latin typeface="Brandon Grotesque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fM-Vorlage_NEU" id="{B39955A6-EA36-460A-8670-4436691BCB09}" vid="{A8634559-2605-480F-96D6-7992FA63811C}"/>
    </a:ext>
  </a:extLst>
</a:theme>
</file>

<file path=ppt/theme/theme2.xml><?xml version="1.0" encoding="utf-8"?>
<a:theme xmlns:a="http://schemas.openxmlformats.org/drawingml/2006/main" name="3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fM-Vorlage_NEU" id="{B39955A6-EA36-460A-8670-4436691BCB09}" vid="{A92BF819-E4EE-4169-862F-0F411DDC65C7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fM-Vorlage_NEU" id="{B39955A6-EA36-460A-8670-4436691BCB09}" vid="{0907766A-67D4-4DB7-B439-AD09A7A838FF}"/>
    </a:ext>
  </a:extLst>
</a:theme>
</file>

<file path=ppt/theme/theme4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fM-Vorlage_NEU" id="{B39955A6-EA36-460A-8670-4436691BCB09}" vid="{C791E730-FD20-45F2-A38E-AA5261C677A9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HfM-Vorlage</Template>
  <TotalTime>0</TotalTime>
  <Words>277</Words>
  <Application>Microsoft Office PowerPoint</Application>
  <PresentationFormat>Bildschirmpräsentation (4:3)</PresentationFormat>
  <Paragraphs>60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18</vt:i4>
      </vt:variant>
    </vt:vector>
  </HeadingPairs>
  <TitlesOfParts>
    <vt:vector size="28" baseType="lpstr">
      <vt:lpstr>Arial</vt:lpstr>
      <vt:lpstr>Brandon Grotesque Bold</vt:lpstr>
      <vt:lpstr>Brandon Grotesque Medium</vt:lpstr>
      <vt:lpstr>Brandon Grotesque Regular</vt:lpstr>
      <vt:lpstr>Calibri</vt:lpstr>
      <vt:lpstr>Calibri Light</vt:lpstr>
      <vt:lpstr>Benutzerdefiniertes Design</vt:lpstr>
      <vt:lpstr>3_Benutzerdefiniertes Design</vt:lpstr>
      <vt:lpstr>1_Benutzerdefiniertes Design</vt:lpstr>
      <vt:lpstr>2_Benutzerdefiniertes Design</vt:lpstr>
      <vt:lpstr>PowerPoint-Präsentation</vt:lpstr>
      <vt:lpstr>Literatur zum 14. Jahrhundert</vt:lpstr>
      <vt:lpstr>Literatur zum musikalischen Lyrik des 14. Jahrhunderts</vt:lpstr>
      <vt:lpstr>PowerPoint-Präsentation</vt:lpstr>
      <vt:lpstr>Roman de Fauvel  Gervais de Bus Chaillou de Pestain Philippe de Vitry  Bibliothèque nationale  de France</vt:lpstr>
      <vt:lpstr>Musik im Roman de Fauvel von Philipp de Vitry</vt:lpstr>
      <vt:lpstr>Hörbeispiel: Quoniam secta latronum (isorhythmische Motette)</vt:lpstr>
      <vt:lpstr>Guillaume de Machaut  um 1300  bis 1377</vt:lpstr>
      <vt:lpstr>PowerPoint-Präsentation</vt:lpstr>
      <vt:lpstr>Codex F-Pnm, Français 1586 </vt:lpstr>
      <vt:lpstr>Klangbeispiel: Gaucelm Faidit (um 1150-um 1220):  Fortz chausa es </vt:lpstr>
      <vt:lpstr>PowerPoint-Präsentation</vt:lpstr>
      <vt:lpstr>Klangbeispiel: Gaucelm Faidit (um 1150-um 1220):  Fortz chausa es </vt:lpstr>
      <vt:lpstr>Klangbeispiel</vt:lpstr>
      <vt:lpstr>Klangbeispiel</vt:lpstr>
      <vt:lpstr>PowerPoint-Präsentation</vt:lpstr>
      <vt:lpstr>Klangbeispiel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Rode-Breymann</dc:creator>
  <cp:lastModifiedBy>Rode-Breymann</cp:lastModifiedBy>
  <cp:revision>13</cp:revision>
  <dcterms:created xsi:type="dcterms:W3CDTF">2024-10-17T15:33:41Z</dcterms:created>
  <dcterms:modified xsi:type="dcterms:W3CDTF">2025-04-06T08:20:37Z</dcterms:modified>
</cp:coreProperties>
</file>