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4" r:id="rId2"/>
    <p:sldMasterId id="2147483668" r:id="rId3"/>
    <p:sldMasterId id="2147483680" r:id="rId4"/>
  </p:sldMasterIdLst>
  <p:notesMasterIdLst>
    <p:notesMasterId r:id="rId29"/>
  </p:notesMasterIdLst>
  <p:sldIdLst>
    <p:sldId id="260" r:id="rId5"/>
    <p:sldId id="310" r:id="rId6"/>
    <p:sldId id="354" r:id="rId7"/>
    <p:sldId id="353" r:id="rId8"/>
    <p:sldId id="319" r:id="rId9"/>
    <p:sldId id="320" r:id="rId10"/>
    <p:sldId id="321" r:id="rId11"/>
    <p:sldId id="352" r:id="rId12"/>
    <p:sldId id="355" r:id="rId13"/>
    <p:sldId id="327" r:id="rId14"/>
    <p:sldId id="356" r:id="rId15"/>
    <p:sldId id="316" r:id="rId16"/>
    <p:sldId id="348" r:id="rId17"/>
    <p:sldId id="357" r:id="rId18"/>
    <p:sldId id="349" r:id="rId19"/>
    <p:sldId id="346" r:id="rId20"/>
    <p:sldId id="359" r:id="rId21"/>
    <p:sldId id="322" r:id="rId22"/>
    <p:sldId id="358" r:id="rId23"/>
    <p:sldId id="360" r:id="rId24"/>
    <p:sldId id="362" r:id="rId25"/>
    <p:sldId id="350" r:id="rId26"/>
    <p:sldId id="363" r:id="rId27"/>
    <p:sldId id="351" r:id="rId28"/>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abschnitt" id="{D37F8469-3CBA-4387-B8CB-5D9337A3FFA8}">
          <p14:sldIdLst>
            <p14:sldId id="260"/>
            <p14:sldId id="310"/>
            <p14:sldId id="354"/>
            <p14:sldId id="353"/>
            <p14:sldId id="319"/>
            <p14:sldId id="320"/>
            <p14:sldId id="321"/>
            <p14:sldId id="352"/>
            <p14:sldId id="355"/>
            <p14:sldId id="327"/>
            <p14:sldId id="356"/>
            <p14:sldId id="316"/>
            <p14:sldId id="348"/>
            <p14:sldId id="357"/>
            <p14:sldId id="349"/>
            <p14:sldId id="346"/>
            <p14:sldId id="359"/>
            <p14:sldId id="322"/>
            <p14:sldId id="358"/>
            <p14:sldId id="360"/>
            <p14:sldId id="362"/>
            <p14:sldId id="350"/>
            <p14:sldId id="363"/>
            <p14:sldId id="351"/>
          </p14:sldIdLst>
        </p14:section>
        <p14:section name="Abschnitt ohne Titel" id="{C464A0A4-E9EC-438F-B5E0-9D92C98D0DB2}">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3" autoAdjust="0"/>
    <p:restoredTop sz="94660" autoAdjust="0"/>
  </p:normalViewPr>
  <p:slideViewPr>
    <p:cSldViewPr snapToGrid="0" showGuides="1">
      <p:cViewPr varScale="1">
        <p:scale>
          <a:sx n="108" d="100"/>
          <a:sy n="108" d="100"/>
        </p:scale>
        <p:origin x="78" y="1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52" d="100"/>
          <a:sy n="52" d="100"/>
        </p:scale>
        <p:origin x="2680" y="6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6AA78D-4AC1-4C46-AE72-B463F17DFBC8}" type="datetimeFigureOut">
              <a:rPr lang="de-DE" smtClean="0"/>
              <a:t>01.12.2025</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F1E945-E43B-4758-A495-730E19C3E71C}" type="slidenum">
              <a:rPr lang="de-DE" smtClean="0"/>
              <a:t>‹Nr.›</a:t>
            </a:fld>
            <a:endParaRPr lang="de-DE"/>
          </a:p>
        </p:txBody>
      </p:sp>
    </p:spTree>
    <p:extLst>
      <p:ext uri="{BB962C8B-B14F-4D97-AF65-F5344CB8AC3E}">
        <p14:creationId xmlns:p14="http://schemas.microsoft.com/office/powerpoint/2010/main" val="535913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727921" y="2199179"/>
            <a:ext cx="7886700" cy="1042042"/>
          </a:xfrm>
        </p:spPr>
        <p:txBody>
          <a:bodyPr/>
          <a:lstStyle/>
          <a:p>
            <a:r>
              <a:rPr lang="de-DE"/>
              <a:t>Mastertitelformat bearbeiten</a:t>
            </a:r>
          </a:p>
        </p:txBody>
      </p:sp>
    </p:spTree>
    <p:extLst>
      <p:ext uri="{BB962C8B-B14F-4D97-AF65-F5344CB8AC3E}">
        <p14:creationId xmlns:p14="http://schemas.microsoft.com/office/powerpoint/2010/main" val="1989399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3F04ABBD-5CBC-4EC8-A5A1-5BB4050D36BB}" type="datetimeFigureOut">
              <a:rPr lang="de-DE" smtClean="0"/>
              <a:t>01.12.2025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2338407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01.12.2025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623023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3F04ABBD-5CBC-4EC8-A5A1-5BB4050D36BB}" type="datetimeFigureOut">
              <a:rPr lang="de-DE" smtClean="0"/>
              <a:t>01.12.2025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413054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3F04ABBD-5CBC-4EC8-A5A1-5BB4050D36BB}" type="datetimeFigureOut">
              <a:rPr lang="de-DE" smtClean="0"/>
              <a:t>01.12.2025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4075857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3F04ABBD-5CBC-4EC8-A5A1-5BB4050D36BB}" type="datetimeFigureOut">
              <a:rPr lang="de-DE" smtClean="0"/>
              <a:t>01.12.2025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0177875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3F04ABBD-5CBC-4EC8-A5A1-5BB4050D36BB}" type="datetimeFigureOut">
              <a:rPr lang="de-DE" smtClean="0"/>
              <a:t>01.12.2025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27989065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3F04ABBD-5CBC-4EC8-A5A1-5BB4050D36BB}" type="datetimeFigureOut">
              <a:rPr lang="de-DE" smtClean="0"/>
              <a:t>01.12.2025</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7556393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04ABBD-5CBC-4EC8-A5A1-5BB4050D36BB}" type="datetimeFigureOut">
              <a:rPr lang="de-DE" smtClean="0"/>
              <a:t>01.12.2025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7821340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3F04ABBD-5CBC-4EC8-A5A1-5BB4050D36BB}" type="datetimeFigureOut">
              <a:rPr lang="de-DE" smtClean="0"/>
              <a:t>01.12.2025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1061136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01.12.2025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3559985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PPT-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994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7626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3F04ABBD-5CBC-4EC8-A5A1-5BB4050D36BB}" type="datetimeFigureOut">
              <a:rPr lang="de-DE" smtClean="0"/>
              <a:t>01.12.2025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508AA449-3ECD-4993-9410-637236C6C797}" type="slidenum">
              <a:rPr lang="de-DE" smtClean="0"/>
              <a:t>‹Nr.›</a:t>
            </a:fld>
            <a:endParaRPr lang="de-DE"/>
          </a:p>
        </p:txBody>
      </p:sp>
    </p:spTree>
    <p:extLst>
      <p:ext uri="{BB962C8B-B14F-4D97-AF65-F5344CB8AC3E}">
        <p14:creationId xmlns:p14="http://schemas.microsoft.com/office/powerpoint/2010/main" val="36525043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143000" y="1122363"/>
            <a:ext cx="6858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D4517924-D5B9-47EF-9550-C6B88F244E72}" type="datetimeFigureOut">
              <a:rPr lang="de-DE" smtClean="0"/>
              <a:t>01.12.2025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425456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01.12.2025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99403684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38"/>
            <a:ext cx="78867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D4517924-D5B9-47EF-9550-C6B88F244E72}" type="datetimeFigureOut">
              <a:rPr lang="de-DE" smtClean="0"/>
              <a:t>01.12.2025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19587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2865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825625"/>
            <a:ext cx="386715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D4517924-D5B9-47EF-9550-C6B88F244E72}" type="datetimeFigureOut">
              <a:rPr lang="de-DE" smtClean="0"/>
              <a:t>01.12.2025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56088239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30238" y="365125"/>
            <a:ext cx="7886700" cy="1325563"/>
          </a:xfrm>
        </p:spPr>
        <p:txBody>
          <a:bodyPr/>
          <a:lstStyle/>
          <a:p>
            <a:r>
              <a:rPr lang="de-DE"/>
              <a:t>Titelmasterformat durch Klicken bearbeiten</a:t>
            </a:r>
          </a:p>
        </p:txBody>
      </p:sp>
      <p:sp>
        <p:nvSpPr>
          <p:cNvPr id="3" name="Textplatzhalt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630238" y="2505075"/>
            <a:ext cx="386873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4629150" y="2505075"/>
            <a:ext cx="38877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D4517924-D5B9-47EF-9550-C6B88F244E72}" type="datetimeFigureOut">
              <a:rPr lang="de-DE" smtClean="0"/>
              <a:t>01.12.2025</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10575181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D4517924-D5B9-47EF-9550-C6B88F244E72}" type="datetimeFigureOut">
              <a:rPr lang="de-DE" smtClean="0"/>
              <a:t>01.12.2025</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2234992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435621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D4517924-D5B9-47EF-9550-C6B88F244E72}" type="datetimeFigureOut">
              <a:rPr lang="de-DE" smtClean="0"/>
              <a:t>01.12.2025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9648558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30238" y="457200"/>
            <a:ext cx="2949575"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D4517924-D5B9-47EF-9550-C6B88F244E72}" type="datetimeFigureOut">
              <a:rPr lang="de-DE" smtClean="0"/>
              <a:t>01.12.2025</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3676136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078345" y="1353272"/>
            <a:ext cx="6858000" cy="2387600"/>
          </a:xfrm>
        </p:spPr>
        <p:txBody>
          <a:bodyPr anchor="b"/>
          <a:lstStyle>
            <a:lvl1pPr algn="ctr">
              <a:defRPr sz="6000"/>
            </a:lvl1pPr>
          </a:lstStyle>
          <a:p>
            <a:r>
              <a:rPr lang="de-DE"/>
              <a:t>Mastertitelformat bearbeiten</a:t>
            </a:r>
            <a:endParaRPr lang="de-DE" dirty="0"/>
          </a:p>
        </p:txBody>
      </p:sp>
      <p:sp>
        <p:nvSpPr>
          <p:cNvPr id="3" name="Untertitel 2"/>
          <p:cNvSpPr>
            <a:spLocks noGrp="1"/>
          </p:cNvSpPr>
          <p:nvPr>
            <p:ph type="subTitle" idx="1"/>
          </p:nvPr>
        </p:nvSpPr>
        <p:spPr>
          <a:xfrm>
            <a:off x="1078345" y="3860657"/>
            <a:ext cx="6858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de-DE"/>
              <a:t>Master-Untertitelformat bearbeiten</a:t>
            </a:r>
            <a:endParaRPr lang="de-DE" dirty="0"/>
          </a:p>
        </p:txBody>
      </p:sp>
    </p:spTree>
    <p:extLst>
      <p:ext uri="{BB962C8B-B14F-4D97-AF65-F5344CB8AC3E}">
        <p14:creationId xmlns:p14="http://schemas.microsoft.com/office/powerpoint/2010/main" val="42048469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01.12.2025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28063883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543675" y="365125"/>
            <a:ext cx="1971675"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28650" y="365125"/>
            <a:ext cx="57626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D4517924-D5B9-47EF-9550-C6B88F244E72}" type="datetimeFigureOut">
              <a:rPr lang="de-DE" smtClean="0"/>
              <a:t>01.12.2025</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19DAF28-1579-4CAA-9B0C-E69C92D08333}" type="slidenum">
              <a:rPr lang="de-DE" smtClean="0"/>
              <a:t>‹Nr.›</a:t>
            </a:fld>
            <a:endParaRPr lang="de-DE"/>
          </a:p>
        </p:txBody>
      </p:sp>
    </p:spTree>
    <p:extLst>
      <p:ext uri="{BB962C8B-B14F-4D97-AF65-F5344CB8AC3E}">
        <p14:creationId xmlns:p14="http://schemas.microsoft.com/office/powerpoint/2010/main" val="3405391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de-DE"/>
              <a:t>Titelmasterformat durch Klicken bearbeiten</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01.12.2025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2089614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01.12.2025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05772019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de-DE"/>
              <a:t>Titelmasterformat durch Klicken bearbeiten</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e Placeholder 3"/>
          <p:cNvSpPr>
            <a:spLocks noGrp="1"/>
          </p:cNvSpPr>
          <p:nvPr>
            <p:ph type="dt" sz="half" idx="10"/>
          </p:nvPr>
        </p:nvSpPr>
        <p:spPr/>
        <p:txBody>
          <a:bodyPr/>
          <a:lstStyle/>
          <a:p>
            <a:fld id="{17E24CCA-E626-4C9C-9330-8F72E7471D67}" type="datetimeFigureOut">
              <a:rPr lang="de-DE" smtClean="0"/>
              <a:t>01.12.2025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95374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17E24CCA-E626-4C9C-9330-8F72E7471D67}" type="datetimeFigureOut">
              <a:rPr lang="de-DE" smtClean="0"/>
              <a:t>01.12.2025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2132407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de-DE"/>
              <a:t>Titelmasterformat durch Klicken bearbeiten</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Content Placeholder 3"/>
          <p:cNvSpPr>
            <a:spLocks noGrp="1"/>
          </p:cNvSpPr>
          <p:nvPr>
            <p:ph sz="half" idx="2"/>
          </p:nvPr>
        </p:nvSpPr>
        <p:spPr>
          <a:xfrm>
            <a:off x="629842" y="2505075"/>
            <a:ext cx="3868340"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Content Placeholder 5"/>
          <p:cNvSpPr>
            <a:spLocks noGrp="1"/>
          </p:cNvSpPr>
          <p:nvPr>
            <p:ph sz="quarter" idx="4"/>
          </p:nvPr>
        </p:nvSpPr>
        <p:spPr>
          <a:xfrm>
            <a:off x="4629150" y="2505075"/>
            <a:ext cx="3887391"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17E24CCA-E626-4C9C-9330-8F72E7471D67}" type="datetimeFigureOut">
              <a:rPr lang="de-DE" smtClean="0"/>
              <a:t>01.12.2025</a:t>
            </a:fld>
            <a:endParaRPr lang="de-DE"/>
          </a:p>
        </p:txBody>
      </p:sp>
      <p:sp>
        <p:nvSpPr>
          <p:cNvPr id="8" name="Footer Placeholder 7"/>
          <p:cNvSpPr>
            <a:spLocks noGrp="1"/>
          </p:cNvSpPr>
          <p:nvPr>
            <p:ph type="ftr" sz="quarter" idx="11"/>
          </p:nvPr>
        </p:nvSpPr>
        <p:spPr/>
        <p:txBody>
          <a:bodyPr/>
          <a:lstStyle/>
          <a:p>
            <a:endParaRPr lang="de-DE"/>
          </a:p>
        </p:txBody>
      </p:sp>
      <p:sp>
        <p:nvSpPr>
          <p:cNvPr id="9" name="Slide Number Placeholder 8"/>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19932587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12/1/2025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1768760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12/1/2025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‹Nr.›</a:t>
            </a:fld>
            <a:endParaRPr lang="en-US" dirty="0"/>
          </a:p>
        </p:txBody>
      </p:sp>
    </p:spTree>
    <p:extLst>
      <p:ext uri="{BB962C8B-B14F-4D97-AF65-F5344CB8AC3E}">
        <p14:creationId xmlns:p14="http://schemas.microsoft.com/office/powerpoint/2010/main" val="15216414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17E24CCA-E626-4C9C-9330-8F72E7471D67}" type="datetimeFigureOut">
              <a:rPr lang="de-DE" smtClean="0"/>
              <a:t>01.12.2025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37557489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93D423ED-132E-4A90-B07F-53CD0D783D2B}" type="datetime1">
              <a:rPr lang="de-DE" smtClean="0"/>
              <a:t>01.12.2025</a:t>
            </a:fld>
            <a:endParaRPr lang="de-DE" dirty="0"/>
          </a:p>
        </p:txBody>
      </p:sp>
      <p:sp>
        <p:nvSpPr>
          <p:cNvPr id="4" name="Fußzeilenplatzhalter 3"/>
          <p:cNvSpPr>
            <a:spLocks noGrp="1"/>
          </p:cNvSpPr>
          <p:nvPr>
            <p:ph type="ftr" sz="quarter" idx="11"/>
          </p:nvPr>
        </p:nvSpPr>
        <p:spPr/>
        <p:txBody>
          <a:bodyPr/>
          <a:lstStyle/>
          <a:p>
            <a:r>
              <a:rPr lang="de-DE"/>
              <a:t>Name</a:t>
            </a:r>
            <a:endParaRPr lang="de-DE" dirty="0"/>
          </a:p>
        </p:txBody>
      </p:sp>
    </p:spTree>
    <p:extLst>
      <p:ext uri="{BB962C8B-B14F-4D97-AF65-F5344CB8AC3E}">
        <p14:creationId xmlns:p14="http://schemas.microsoft.com/office/powerpoint/2010/main" val="22732865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de-DE"/>
              <a:t>Titelmasterformat durch Klicken bearbeiten</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e Placeholder 4"/>
          <p:cNvSpPr>
            <a:spLocks noGrp="1"/>
          </p:cNvSpPr>
          <p:nvPr>
            <p:ph type="dt" sz="half" idx="10"/>
          </p:nvPr>
        </p:nvSpPr>
        <p:spPr/>
        <p:txBody>
          <a:bodyPr/>
          <a:lstStyle/>
          <a:p>
            <a:fld id="{17E24CCA-E626-4C9C-9330-8F72E7471D67}" type="datetimeFigureOut">
              <a:rPr lang="de-DE" smtClean="0"/>
              <a:t>01.12.2025</a:t>
            </a:fld>
            <a:endParaRPr lang="de-DE"/>
          </a:p>
        </p:txBody>
      </p:sp>
      <p:sp>
        <p:nvSpPr>
          <p:cNvPr id="6" name="Footer Placeholder 5"/>
          <p:cNvSpPr>
            <a:spLocks noGrp="1"/>
          </p:cNvSpPr>
          <p:nvPr>
            <p:ph type="ftr" sz="quarter" idx="11"/>
          </p:nvPr>
        </p:nvSpPr>
        <p:spPr/>
        <p:txBody>
          <a:bodyPr/>
          <a:lstStyle/>
          <a:p>
            <a:endParaRPr lang="de-DE"/>
          </a:p>
        </p:txBody>
      </p:sp>
      <p:sp>
        <p:nvSpPr>
          <p:cNvPr id="7" name="Slide Number Placeholder 6"/>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4290398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Titelmasterformat durch Klicken bearbeiten</a:t>
            </a:r>
            <a:endParaRPr lang="en-US" dirty="0"/>
          </a:p>
        </p:txBody>
      </p:sp>
      <p:sp>
        <p:nvSpPr>
          <p:cNvPr id="3" name="Vertical Text Placehold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01.12.2025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11287061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de-DE"/>
              <a:t>Titelmasterformat durch Klicken bearbeiten</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17E24CCA-E626-4C9C-9330-8F72E7471D67}" type="datetimeFigureOut">
              <a:rPr lang="de-DE" smtClean="0"/>
              <a:t>01.12.2025</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B935224E-BFAC-4F9E-A337-F843C64E8513}" type="slidenum">
              <a:rPr lang="de-DE" smtClean="0"/>
              <a:t>‹Nr.›</a:t>
            </a:fld>
            <a:endParaRPr lang="de-DE"/>
          </a:p>
        </p:txBody>
      </p:sp>
    </p:spTree>
    <p:extLst>
      <p:ext uri="{BB962C8B-B14F-4D97-AF65-F5344CB8AC3E}">
        <p14:creationId xmlns:p14="http://schemas.microsoft.com/office/powerpoint/2010/main" val="4172689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764866" y="1404851"/>
            <a:ext cx="7886700" cy="1042042"/>
          </a:xfrm>
        </p:spPr>
        <p:txBody>
          <a:bodyPr/>
          <a:lstStyle/>
          <a:p>
            <a:r>
              <a:rPr lang="de-DE"/>
              <a:t>Mastertitelformat bearbeiten</a:t>
            </a:r>
            <a:endParaRPr lang="de-DE" dirty="0"/>
          </a:p>
        </p:txBody>
      </p:sp>
      <p:sp>
        <p:nvSpPr>
          <p:cNvPr id="3" name="Inhaltsplatzhalter 2"/>
          <p:cNvSpPr>
            <a:spLocks noGrp="1"/>
          </p:cNvSpPr>
          <p:nvPr>
            <p:ph idx="1"/>
          </p:nvPr>
        </p:nvSpPr>
        <p:spPr>
          <a:xfrm>
            <a:off x="764866" y="2595031"/>
            <a:ext cx="7886700" cy="390736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342723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23888" y="1709741"/>
            <a:ext cx="7886700" cy="2852737"/>
          </a:xfrm>
        </p:spPr>
        <p:txBody>
          <a:bodyPr anchor="b"/>
          <a:lstStyle>
            <a:lvl1pPr>
              <a:defRPr sz="6000"/>
            </a:lvl1pPr>
          </a:lstStyle>
          <a:p>
            <a:r>
              <a:rPr lang="de-DE"/>
              <a:t>Mastertitelformat bearbeiten</a:t>
            </a:r>
          </a:p>
        </p:txBody>
      </p:sp>
      <p:sp>
        <p:nvSpPr>
          <p:cNvPr id="3" name="Textplatzhalter 2"/>
          <p:cNvSpPr>
            <a:spLocks noGrp="1"/>
          </p:cNvSpPr>
          <p:nvPr>
            <p:ph type="body" idx="1"/>
          </p:nvPr>
        </p:nvSpPr>
        <p:spPr>
          <a:xfrm>
            <a:off x="623888" y="4589466"/>
            <a:ext cx="78867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32894481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986539" y="1349433"/>
            <a:ext cx="7886700" cy="1042042"/>
          </a:xfrm>
        </p:spPr>
        <p:txBody>
          <a:bodyPr/>
          <a:lstStyle/>
          <a:p>
            <a:r>
              <a:rPr lang="de-DE"/>
              <a:t>Mastertitelformat bearbeiten</a:t>
            </a:r>
            <a:endParaRPr lang="de-DE" dirty="0"/>
          </a:p>
        </p:txBody>
      </p:sp>
      <p:sp>
        <p:nvSpPr>
          <p:cNvPr id="3" name="Inhaltsplatzhalter 2"/>
          <p:cNvSpPr>
            <a:spLocks noGrp="1"/>
          </p:cNvSpPr>
          <p:nvPr>
            <p:ph sz="half" idx="1"/>
          </p:nvPr>
        </p:nvSpPr>
        <p:spPr>
          <a:xfrm>
            <a:off x="986539" y="2461188"/>
            <a:ext cx="3886200" cy="400426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p:cNvSpPr>
            <a:spLocks noGrp="1"/>
          </p:cNvSpPr>
          <p:nvPr>
            <p:ph sz="half" idx="2"/>
          </p:nvPr>
        </p:nvSpPr>
        <p:spPr>
          <a:xfrm>
            <a:off x="4929889" y="2461188"/>
            <a:ext cx="3886200" cy="4004267"/>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24767200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81489" y="1268760"/>
            <a:ext cx="2949178" cy="1600200"/>
          </a:xfrm>
        </p:spPr>
        <p:txBody>
          <a:bodyPr anchor="b"/>
          <a:lstStyle>
            <a:lvl1pPr>
              <a:defRPr sz="3200"/>
            </a:lvl1pPr>
          </a:lstStyle>
          <a:p>
            <a:r>
              <a:rPr lang="de-DE"/>
              <a:t>Mastertitelformat bearbeiten</a:t>
            </a:r>
            <a:endParaRPr lang="de-DE" dirty="0"/>
          </a:p>
        </p:txBody>
      </p:sp>
      <p:sp>
        <p:nvSpPr>
          <p:cNvPr id="3" name="Inhaltsplatzhalter 2"/>
          <p:cNvSpPr>
            <a:spLocks noGrp="1"/>
          </p:cNvSpPr>
          <p:nvPr>
            <p:ph idx="1"/>
          </p:nvPr>
        </p:nvSpPr>
        <p:spPr>
          <a:xfrm>
            <a:off x="3923928" y="1438162"/>
            <a:ext cx="4629150" cy="488568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68109" y="3038361"/>
            <a:ext cx="2949178" cy="3279521"/>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de-DE"/>
              <a:t>Mastertextformat bearbeiten</a:t>
            </a:r>
          </a:p>
        </p:txBody>
      </p:sp>
    </p:spTree>
    <p:extLst>
      <p:ext uri="{BB962C8B-B14F-4D97-AF65-F5344CB8AC3E}">
        <p14:creationId xmlns:p14="http://schemas.microsoft.com/office/powerpoint/2010/main" val="3498943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HfM-blanco">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3" name="Datumsplatzhalter 2"/>
          <p:cNvSpPr>
            <a:spLocks noGrp="1"/>
          </p:cNvSpPr>
          <p:nvPr>
            <p:ph type="dt" sz="half" idx="10"/>
          </p:nvPr>
        </p:nvSpPr>
        <p:spPr/>
        <p:txBody>
          <a:bodyPr/>
          <a:lstStyle/>
          <a:p>
            <a:fld id="{93D423ED-132E-4A90-B07F-53CD0D783D2B}" type="datetime1">
              <a:rPr lang="de-DE" smtClean="0"/>
              <a:t>01.12.2025</a:t>
            </a:fld>
            <a:endParaRPr lang="de-DE" dirty="0"/>
          </a:p>
        </p:txBody>
      </p:sp>
      <p:sp>
        <p:nvSpPr>
          <p:cNvPr id="4" name="Fußzeilenplatzhalter 3"/>
          <p:cNvSpPr>
            <a:spLocks noGrp="1"/>
          </p:cNvSpPr>
          <p:nvPr>
            <p:ph type="ftr" sz="quarter" idx="11"/>
          </p:nvPr>
        </p:nvSpPr>
        <p:spPr/>
        <p:txBody>
          <a:bodyPr/>
          <a:lstStyle/>
          <a:p>
            <a:r>
              <a:rPr lang="de-DE"/>
              <a:t>Name</a:t>
            </a:r>
            <a:endParaRPr lang="de-DE" dirty="0"/>
          </a:p>
        </p:txBody>
      </p:sp>
    </p:spTree>
    <p:extLst>
      <p:ext uri="{BB962C8B-B14F-4D97-AF65-F5344CB8AC3E}">
        <p14:creationId xmlns:p14="http://schemas.microsoft.com/office/powerpoint/2010/main" val="2949895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764866" y="1090815"/>
            <a:ext cx="7886700" cy="1042042"/>
          </a:xfrm>
          <a:prstGeom prst="rect">
            <a:avLst/>
          </a:prstGeom>
        </p:spPr>
        <p:txBody>
          <a:bodyPr vert="horz" lIns="91440" tIns="45720" rIns="91440" bIns="45720" rtlCol="0" anchor="ctr">
            <a:normAutofit/>
          </a:bodyPr>
          <a:lstStyle/>
          <a:p>
            <a:r>
              <a:rPr lang="de-DE" dirty="0"/>
              <a:t>Titelmasterformat durch Klicken bearbeiten</a:t>
            </a:r>
          </a:p>
        </p:txBody>
      </p:sp>
      <p:sp>
        <p:nvSpPr>
          <p:cNvPr id="3" name="Textplatzhalter 2"/>
          <p:cNvSpPr>
            <a:spLocks noGrp="1"/>
          </p:cNvSpPr>
          <p:nvPr>
            <p:ph type="body" idx="1"/>
          </p:nvPr>
        </p:nvSpPr>
        <p:spPr>
          <a:xfrm>
            <a:off x="764866" y="2234813"/>
            <a:ext cx="7886700" cy="4032249"/>
          </a:xfrm>
          <a:prstGeom prst="rect">
            <a:avLst/>
          </a:prstGeom>
        </p:spPr>
        <p:txBody>
          <a:bodyPr vert="horz" lIns="91440" tIns="45720" rIns="91440" bIns="45720" rtlCol="0">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764867" y="6298163"/>
            <a:ext cx="16479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D423ED-132E-4A90-B07F-53CD0D783D2B}" type="datetime1">
              <a:rPr lang="de-DE" smtClean="0"/>
              <a:t>01.12.2025</a:t>
            </a:fld>
            <a:endParaRPr lang="de-DE" dirty="0"/>
          </a:p>
        </p:txBody>
      </p:sp>
      <p:sp>
        <p:nvSpPr>
          <p:cNvPr id="5" name="Fußzeilenplatzhalter 4"/>
          <p:cNvSpPr>
            <a:spLocks noGrp="1"/>
          </p:cNvSpPr>
          <p:nvPr>
            <p:ph type="ftr" sz="quarter" idx="3"/>
          </p:nvPr>
        </p:nvSpPr>
        <p:spPr>
          <a:xfrm>
            <a:off x="5671852" y="6298163"/>
            <a:ext cx="297808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dirty="0"/>
              <a:t>Name</a:t>
            </a:r>
          </a:p>
        </p:txBody>
      </p:sp>
      <p:pic>
        <p:nvPicPr>
          <p:cNvPr id="10" name="Grafik 9"/>
          <p:cNvPicPr>
            <a:picLocks noChangeAspect="1"/>
          </p:cNvPicPr>
          <p:nvPr userDrawn="1"/>
        </p:nvPicPr>
        <p:blipFill rotWithShape="1">
          <a:blip r:embed="rId11"/>
          <a:srcRect l="4941"/>
          <a:stretch/>
        </p:blipFill>
        <p:spPr>
          <a:xfrm>
            <a:off x="0" y="1"/>
            <a:ext cx="8285018" cy="977412"/>
          </a:xfrm>
          <a:prstGeom prst="rect">
            <a:avLst/>
          </a:prstGeom>
          <a:gradFill>
            <a:gsLst>
              <a:gs pos="0">
                <a:srgbClr val="A12848"/>
              </a:gs>
              <a:gs pos="33000">
                <a:srgbClr val="B5313C"/>
              </a:gs>
              <a:gs pos="83000">
                <a:srgbClr val="C43632"/>
              </a:gs>
              <a:gs pos="100000">
                <a:srgbClr val="D33C2C"/>
              </a:gs>
            </a:gsLst>
            <a:lin ang="5400000" scaled="1"/>
          </a:gradFill>
        </p:spPr>
      </p:pic>
      <p:pic>
        <p:nvPicPr>
          <p:cNvPr id="6" name="Grafik 5"/>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7930895" y="74816"/>
            <a:ext cx="1116676" cy="1116676"/>
          </a:xfrm>
          <a:prstGeom prst="rect">
            <a:avLst/>
          </a:prstGeom>
        </p:spPr>
      </p:pic>
      <p:pic>
        <p:nvPicPr>
          <p:cNvPr id="7" name="Grafik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724298" y="5789196"/>
            <a:ext cx="422215" cy="691529"/>
          </a:xfrm>
          <a:prstGeom prst="rect">
            <a:avLst/>
          </a:prstGeom>
        </p:spPr>
      </p:pic>
    </p:spTree>
    <p:extLst>
      <p:ext uri="{BB962C8B-B14F-4D97-AF65-F5344CB8AC3E}">
        <p14:creationId xmlns:p14="http://schemas.microsoft.com/office/powerpoint/2010/main" val="284990896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2" r:id="rId4"/>
    <p:sldLayoutId id="2147483664" r:id="rId5"/>
    <p:sldLayoutId id="2147483665" r:id="rId6"/>
    <p:sldLayoutId id="2147483666" r:id="rId7"/>
    <p:sldLayoutId id="2147483667" r:id="rId8"/>
    <p:sldLayoutId id="2147483693" r:id="rId9"/>
  </p:sldLayoutIdLst>
  <p:hf sldNum="0" hdr="0" ftr="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04ABBD-5CBC-4EC8-A5A1-5BB4050D36BB}" type="datetimeFigureOut">
              <a:rPr lang="de-DE" smtClean="0"/>
              <a:t>01.12.2025</a:t>
            </a:fld>
            <a:endParaRPr lang="de-DE"/>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AA449-3ECD-4993-9410-637236C6C797}" type="slidenum">
              <a:rPr lang="de-DE" smtClean="0"/>
              <a:t>‹Nr.›</a:t>
            </a:fld>
            <a:endParaRPr lang="de-DE"/>
          </a:p>
        </p:txBody>
      </p:sp>
    </p:spTree>
    <p:extLst>
      <p:ext uri="{BB962C8B-B14F-4D97-AF65-F5344CB8AC3E}">
        <p14:creationId xmlns:p14="http://schemas.microsoft.com/office/powerpoint/2010/main" val="143338409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517924-D5B9-47EF-9550-C6B88F244E72}" type="datetimeFigureOut">
              <a:rPr lang="de-DE" smtClean="0"/>
              <a:t>01.12.2025</a:t>
            </a:fld>
            <a:endParaRPr lang="de-DE"/>
          </a:p>
        </p:txBody>
      </p:sp>
      <p:sp>
        <p:nvSpPr>
          <p:cNvPr id="5" name="Fußzeilenplatzhalt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19DAF28-1579-4CAA-9B0C-E69C92D08333}" type="slidenum">
              <a:rPr lang="de-DE" smtClean="0"/>
              <a:t>‹Nr.›</a:t>
            </a:fld>
            <a:endParaRPr lang="de-DE"/>
          </a:p>
        </p:txBody>
      </p:sp>
    </p:spTree>
    <p:extLst>
      <p:ext uri="{BB962C8B-B14F-4D97-AF65-F5344CB8AC3E}">
        <p14:creationId xmlns:p14="http://schemas.microsoft.com/office/powerpoint/2010/main" val="218623311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de-DE"/>
              <a:t>Titelmasterformat durch Klicken bearbeiten</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E24CCA-E626-4C9C-9330-8F72E7471D67}" type="datetimeFigureOut">
              <a:rPr lang="de-DE" smtClean="0"/>
              <a:t>01.12.2025</a:t>
            </a:fld>
            <a:endParaRPr lang="de-DE"/>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35224E-BFAC-4F9E-A337-F843C64E8513}" type="slidenum">
              <a:rPr lang="de-DE" smtClean="0"/>
              <a:t>‹Nr.›</a:t>
            </a:fld>
            <a:endParaRPr lang="de-DE"/>
          </a:p>
        </p:txBody>
      </p:sp>
    </p:spTree>
    <p:extLst>
      <p:ext uri="{BB962C8B-B14F-4D97-AF65-F5344CB8AC3E}">
        <p14:creationId xmlns:p14="http://schemas.microsoft.com/office/powerpoint/2010/main" val="994365807"/>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38.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33.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9.jfif"/><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fif"/><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fif"/><Relationship Id="rId1" Type="http://schemas.openxmlformats.org/officeDocument/2006/relationships/slideLayout" Target="../slideLayouts/slideLayout3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rotWithShape="1">
          <a:blip r:embed="rId2" cstate="print">
            <a:extLst>
              <a:ext uri="{28A0092B-C50C-407E-A947-70E740481C1C}">
                <a14:useLocalDpi xmlns:a14="http://schemas.microsoft.com/office/drawing/2010/main" val="0"/>
              </a:ext>
            </a:extLst>
          </a:blip>
          <a:srcRect l="145" t="9451" r="-145" b="34891"/>
          <a:stretch/>
        </p:blipFill>
        <p:spPr>
          <a:xfrm>
            <a:off x="0" y="0"/>
            <a:ext cx="6909818" cy="4086113"/>
          </a:xfrm>
          <a:prstGeom prst="rect">
            <a:avLst/>
          </a:prstGeom>
        </p:spPr>
      </p:pic>
      <p:sp>
        <p:nvSpPr>
          <p:cNvPr id="10" name="Textfeld 9"/>
          <p:cNvSpPr txBox="1"/>
          <p:nvPr/>
        </p:nvSpPr>
        <p:spPr>
          <a:xfrm rot="21300000">
            <a:off x="329984" y="4664175"/>
            <a:ext cx="9297907" cy="553998"/>
          </a:xfrm>
          <a:custGeom>
            <a:avLst/>
            <a:gdLst>
              <a:gd name="connsiteX0" fmla="*/ 0 w 7704856"/>
              <a:gd name="connsiteY0" fmla="*/ 0 h 369332"/>
              <a:gd name="connsiteX1" fmla="*/ 7704856 w 7704856"/>
              <a:gd name="connsiteY1" fmla="*/ 0 h 369332"/>
              <a:gd name="connsiteX2" fmla="*/ 7704856 w 7704856"/>
              <a:gd name="connsiteY2" fmla="*/ 369332 h 369332"/>
              <a:gd name="connsiteX3" fmla="*/ 0 w 7704856"/>
              <a:gd name="connsiteY3" fmla="*/ 369332 h 369332"/>
              <a:gd name="connsiteX4" fmla="*/ 0 w 7704856"/>
              <a:gd name="connsiteY4" fmla="*/ 0 h 369332"/>
              <a:gd name="connsiteX0" fmla="*/ 0 w 7704856"/>
              <a:gd name="connsiteY0" fmla="*/ 0 h 796052"/>
              <a:gd name="connsiteX1" fmla="*/ 7704856 w 7704856"/>
              <a:gd name="connsiteY1" fmla="*/ 0 h 796052"/>
              <a:gd name="connsiteX2" fmla="*/ 7704856 w 7704856"/>
              <a:gd name="connsiteY2" fmla="*/ 369332 h 796052"/>
              <a:gd name="connsiteX3" fmla="*/ 132080 w 7704856"/>
              <a:gd name="connsiteY3" fmla="*/ 796052 h 796052"/>
              <a:gd name="connsiteX4" fmla="*/ 0 w 7704856"/>
              <a:gd name="connsiteY4" fmla="*/ 0 h 796052"/>
              <a:gd name="connsiteX0" fmla="*/ 0 w 7603256"/>
              <a:gd name="connsiteY0" fmla="*/ 365760 h 796052"/>
              <a:gd name="connsiteX1" fmla="*/ 7603256 w 7603256"/>
              <a:gd name="connsiteY1" fmla="*/ 0 h 796052"/>
              <a:gd name="connsiteX2" fmla="*/ 7603256 w 7603256"/>
              <a:gd name="connsiteY2" fmla="*/ 369332 h 796052"/>
              <a:gd name="connsiteX3" fmla="*/ 30480 w 7603256"/>
              <a:gd name="connsiteY3" fmla="*/ 796052 h 796052"/>
              <a:gd name="connsiteX4" fmla="*/ 0 w 7603256"/>
              <a:gd name="connsiteY4" fmla="*/ 365760 h 796052"/>
              <a:gd name="connsiteX0" fmla="*/ 0 w 7603256"/>
              <a:gd name="connsiteY0" fmla="*/ 934720 h 1365012"/>
              <a:gd name="connsiteX1" fmla="*/ 7471176 w 7603256"/>
              <a:gd name="connsiteY1" fmla="*/ 0 h 1365012"/>
              <a:gd name="connsiteX2" fmla="*/ 7603256 w 7603256"/>
              <a:gd name="connsiteY2" fmla="*/ 938292 h 1365012"/>
              <a:gd name="connsiteX3" fmla="*/ 30480 w 7603256"/>
              <a:gd name="connsiteY3" fmla="*/ 1365012 h 1365012"/>
              <a:gd name="connsiteX4" fmla="*/ 0 w 7603256"/>
              <a:gd name="connsiteY4" fmla="*/ 934720 h 1365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3256" h="1365012">
                <a:moveTo>
                  <a:pt x="0" y="934720"/>
                </a:moveTo>
                <a:lnTo>
                  <a:pt x="7471176" y="0"/>
                </a:lnTo>
                <a:lnTo>
                  <a:pt x="7603256" y="938292"/>
                </a:lnTo>
                <a:lnTo>
                  <a:pt x="30480" y="1365012"/>
                </a:lnTo>
                <a:lnTo>
                  <a:pt x="0" y="934720"/>
                </a:lnTo>
                <a:close/>
              </a:path>
            </a:pathLst>
          </a:cu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3000" b="0" i="0" u="none" strike="noStrike" kern="1200" cap="none" spc="0" normalizeH="0" baseline="0" noProof="0" dirty="0">
                <a:ln>
                  <a:noFill/>
                </a:ln>
                <a:solidFill>
                  <a:prstClr val="white"/>
                </a:solidFill>
                <a:effectLst/>
                <a:uLnTx/>
                <a:uFillTx/>
                <a:latin typeface="Brandon Grotesque Medium" panose="020B0603020203060202" pitchFamily="34" charset="0"/>
                <a:ea typeface="+mn-ea"/>
                <a:cs typeface="+mn-cs"/>
              </a:rPr>
              <a:t>HIER IST PLTZ FÜR TITEL ODER BEGRÜSSUNG</a:t>
            </a:r>
          </a:p>
        </p:txBody>
      </p:sp>
      <p:pic>
        <p:nvPicPr>
          <p:cNvPr id="13" name="Grafik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56003" y="347346"/>
            <a:ext cx="1440167" cy="1440167"/>
          </a:xfrm>
          <a:prstGeom prst="rect">
            <a:avLst/>
          </a:prstGeom>
        </p:spPr>
      </p:pic>
      <p:sp>
        <p:nvSpPr>
          <p:cNvPr id="3" name="Textfeld 2"/>
          <p:cNvSpPr txBox="1"/>
          <p:nvPr/>
        </p:nvSpPr>
        <p:spPr>
          <a:xfrm rot="21088414">
            <a:off x="5583128" y="3817763"/>
            <a:ext cx="6480720" cy="76944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4400" b="0" i="0" u="none" strike="noStrike" kern="1200" cap="none" spc="0" normalizeH="0" baseline="0" noProof="0" dirty="0">
                <a:ln>
                  <a:noFill/>
                </a:ln>
                <a:solidFill>
                  <a:prstClr val="white"/>
                </a:solidFill>
                <a:effectLst/>
                <a:uLnTx/>
                <a:uFillTx/>
                <a:latin typeface="Brandon Grotesque Bold" panose="020B0803020203060202" pitchFamily="34" charset="0"/>
                <a:ea typeface="+mn-ea"/>
                <a:cs typeface="+mn-cs"/>
              </a:rPr>
              <a:t>Titel Fett</a:t>
            </a:r>
          </a:p>
        </p:txBody>
      </p:sp>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389127"/>
            <a:ext cx="9144000" cy="4276279"/>
          </a:xfrm>
          <a:prstGeom prst="rect">
            <a:avLst/>
          </a:prstGeom>
        </p:spPr>
      </p:pic>
      <p:sp>
        <p:nvSpPr>
          <p:cNvPr id="21" name="Textfeld 20"/>
          <p:cNvSpPr txBox="1"/>
          <p:nvPr/>
        </p:nvSpPr>
        <p:spPr>
          <a:xfrm rot="21000000">
            <a:off x="489532" y="2936069"/>
            <a:ext cx="6480720" cy="1938992"/>
          </a:xfrm>
          <a:prstGeom prst="rect">
            <a:avLst/>
          </a:prstGeom>
          <a:noFill/>
        </p:spPr>
        <p:txBody>
          <a:bodyPr wrap="square" rtlCol="0">
            <a:spAutoFit/>
          </a:bodyPr>
          <a:lstStyle/>
          <a:p>
            <a:pPr lvl="0" fontAlgn="base">
              <a:spcBef>
                <a:spcPct val="0"/>
              </a:spcBef>
              <a:spcAft>
                <a:spcPct val="0"/>
              </a:spcAft>
              <a:defRPr/>
            </a:pPr>
            <a:endParaRPr lang="de-DE" sz="3000" dirty="0">
              <a:solidFill>
                <a:prstClr val="white"/>
              </a:solidFill>
              <a:latin typeface="Brandon Grotesque Bold" panose="020B0803020203060202" pitchFamily="34" charset="0"/>
            </a:endParaRPr>
          </a:p>
          <a:p>
            <a:pPr lvl="0" fontAlgn="base">
              <a:spcBef>
                <a:spcPct val="0"/>
              </a:spcBef>
              <a:spcAft>
                <a:spcPct val="0"/>
              </a:spcAft>
              <a:defRPr/>
            </a:pPr>
            <a:r>
              <a:rPr lang="de-DE" sz="3000" dirty="0">
                <a:solidFill>
                  <a:prstClr val="white"/>
                </a:solidFill>
                <a:latin typeface="Brandon Grotesque Bold" panose="020B0803020203060202" pitchFamily="34" charset="0"/>
              </a:rPr>
              <a:t>1.12.2025: Petrus de </a:t>
            </a:r>
            <a:r>
              <a:rPr lang="de-DE" sz="3000" dirty="0" err="1">
                <a:solidFill>
                  <a:prstClr val="white"/>
                </a:solidFill>
                <a:latin typeface="Brandon Grotesque Bold" panose="020B0803020203060202" pitchFamily="34" charset="0"/>
              </a:rPr>
              <a:t>Cruce</a:t>
            </a:r>
            <a:r>
              <a:rPr lang="de-DE" sz="3000" dirty="0">
                <a:solidFill>
                  <a:prstClr val="white"/>
                </a:solidFill>
                <a:latin typeface="Brandon Grotesque Bold" panose="020B0803020203060202" pitchFamily="34" charset="0"/>
              </a:rPr>
              <a:t> // Zeitvorstellung // Troubadours, </a:t>
            </a:r>
            <a:r>
              <a:rPr lang="de-DE" sz="3000" dirty="0" err="1">
                <a:solidFill>
                  <a:prstClr val="white"/>
                </a:solidFill>
                <a:latin typeface="Brandon Grotesque Bold" panose="020B0803020203060202" pitchFamily="34" charset="0"/>
              </a:rPr>
              <a:t>Trobaritz</a:t>
            </a:r>
            <a:r>
              <a:rPr lang="de-DE" sz="3000" dirty="0">
                <a:solidFill>
                  <a:prstClr val="white"/>
                </a:solidFill>
                <a:latin typeface="Brandon Grotesque Bold" panose="020B0803020203060202" pitchFamily="34" charset="0"/>
              </a:rPr>
              <a:t> und Minnesänger</a:t>
            </a:r>
            <a:endParaRPr kumimoji="0" lang="de-DE" sz="300" b="0" i="0" u="none" strike="noStrike" kern="1200" cap="none" spc="0" normalizeH="0" baseline="0" noProof="0" dirty="0">
              <a:ln>
                <a:noFill/>
              </a:ln>
              <a:solidFill>
                <a:prstClr val="white"/>
              </a:solidFill>
              <a:effectLst/>
              <a:uLnTx/>
              <a:uFillTx/>
              <a:latin typeface="Brandon Grotesque Bold" panose="020B0803020203060202" pitchFamily="34" charset="0"/>
              <a:ea typeface="+mn-ea"/>
              <a:cs typeface="+mn-cs"/>
            </a:endParaRPr>
          </a:p>
        </p:txBody>
      </p:sp>
    </p:spTree>
    <p:extLst>
      <p:ext uri="{BB962C8B-B14F-4D97-AF65-F5344CB8AC3E}">
        <p14:creationId xmlns:p14="http://schemas.microsoft.com/office/powerpoint/2010/main" val="39831427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749B1-E86D-F507-222D-62390AA173E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5F8DAEA-7278-6A69-FC16-FF75BD50F7BA}"/>
              </a:ext>
            </a:extLst>
          </p:cNvPr>
          <p:cNvSpPr>
            <a:spLocks noGrp="1"/>
          </p:cNvSpPr>
          <p:nvPr>
            <p:ph type="title"/>
          </p:nvPr>
        </p:nvSpPr>
        <p:spPr>
          <a:xfrm>
            <a:off x="746394" y="1146233"/>
            <a:ext cx="7886700" cy="1042042"/>
          </a:xfrm>
        </p:spPr>
        <p:txBody>
          <a:bodyPr>
            <a:noAutofit/>
          </a:bodyPr>
          <a:lstStyle/>
          <a:p>
            <a:r>
              <a:rPr lang="de-DE" sz="2800" b="1" dirty="0"/>
              <a:t>Klangbeispiele </a:t>
            </a:r>
            <a:r>
              <a:rPr lang="de-DE" sz="2800" dirty="0"/>
              <a:t>zu Ritter und Herrscher</a:t>
            </a:r>
          </a:p>
        </p:txBody>
      </p:sp>
      <p:sp>
        <p:nvSpPr>
          <p:cNvPr id="4" name="Inhaltsplatzhalter 3">
            <a:extLst>
              <a:ext uri="{FF2B5EF4-FFF2-40B4-BE49-F238E27FC236}">
                <a16:creationId xmlns:a16="http://schemas.microsoft.com/office/drawing/2014/main" id="{8A11A797-9B7C-9B97-98F9-96C1C743D258}"/>
              </a:ext>
            </a:extLst>
          </p:cNvPr>
          <p:cNvSpPr>
            <a:spLocks noGrp="1"/>
          </p:cNvSpPr>
          <p:nvPr>
            <p:ph idx="1"/>
          </p:nvPr>
        </p:nvSpPr>
        <p:spPr/>
        <p:txBody>
          <a:bodyPr>
            <a:normAutofit/>
          </a:bodyPr>
          <a:lstStyle/>
          <a:p>
            <a:pPr marL="0" indent="0">
              <a:buNone/>
            </a:pPr>
            <a:r>
              <a:rPr lang="de-DE" sz="2400" kern="100" dirty="0">
                <a:effectLst/>
                <a:ea typeface="Calibri" panose="020F0502020204030204" pitchFamily="34" charset="0"/>
                <a:cs typeface="Times New Roman" panose="02020603050405020304" pitchFamily="18" charset="0"/>
              </a:rPr>
              <a:t>Anonymus: </a:t>
            </a:r>
            <a:r>
              <a:rPr lang="de-DE" sz="2400" i="1" kern="100" dirty="0">
                <a:effectLst/>
                <a:ea typeface="Calibri" panose="020F0502020204030204" pitchFamily="34" charset="0"/>
                <a:cs typeface="Times New Roman" panose="02020603050405020304" pitchFamily="18" charset="0"/>
              </a:rPr>
              <a:t>Chevalier, </a:t>
            </a:r>
            <a:r>
              <a:rPr lang="de-DE" sz="2400" i="1" kern="100" dirty="0" err="1">
                <a:effectLst/>
                <a:ea typeface="Calibri" panose="020F0502020204030204" pitchFamily="34" charset="0"/>
                <a:cs typeface="Times New Roman" panose="02020603050405020304" pitchFamily="18" charset="0"/>
              </a:rPr>
              <a:t>mult</a:t>
            </a:r>
            <a:r>
              <a:rPr lang="de-DE" sz="2400" i="1" kern="100" dirty="0">
                <a:effectLst/>
                <a:ea typeface="Calibri" panose="020F0502020204030204" pitchFamily="34" charset="0"/>
                <a:cs typeface="Times New Roman" panose="02020603050405020304" pitchFamily="18" charset="0"/>
              </a:rPr>
              <a:t> </a:t>
            </a:r>
            <a:r>
              <a:rPr lang="de-DE" sz="2400" i="1" kern="100" dirty="0" err="1">
                <a:effectLst/>
                <a:ea typeface="Calibri" panose="020F0502020204030204" pitchFamily="34" charset="0"/>
                <a:cs typeface="Times New Roman" panose="02020603050405020304" pitchFamily="18" charset="0"/>
              </a:rPr>
              <a:t>estes</a:t>
            </a:r>
            <a:r>
              <a:rPr lang="de-DE" sz="2400" i="1" kern="100" dirty="0">
                <a:effectLst/>
                <a:ea typeface="Calibri" panose="020F0502020204030204" pitchFamily="34" charset="0"/>
                <a:cs typeface="Times New Roman" panose="02020603050405020304" pitchFamily="18" charset="0"/>
              </a:rPr>
              <a:t> </a:t>
            </a:r>
            <a:r>
              <a:rPr lang="de-DE" sz="2400" i="1" kern="100" dirty="0" err="1">
                <a:effectLst/>
                <a:ea typeface="Calibri" panose="020F0502020204030204" pitchFamily="34" charset="0"/>
                <a:cs typeface="Times New Roman" panose="02020603050405020304" pitchFamily="18" charset="0"/>
              </a:rPr>
              <a:t>guariz</a:t>
            </a:r>
            <a:endParaRPr lang="de-DE" sz="2400" i="1" kern="100" dirty="0">
              <a:effectLst/>
              <a:ea typeface="Calibri" panose="020F0502020204030204" pitchFamily="34" charset="0"/>
              <a:cs typeface="Times New Roman" panose="02020603050405020304" pitchFamily="18" charset="0"/>
            </a:endParaRPr>
          </a:p>
          <a:p>
            <a:pPr marL="0" indent="0">
              <a:buNone/>
            </a:pPr>
            <a:r>
              <a:rPr lang="de-DE" sz="2400" kern="100" dirty="0">
                <a:ea typeface="Calibri" panose="020F0502020204030204" pitchFamily="34" charset="0"/>
                <a:cs typeface="Times New Roman" panose="02020603050405020304" pitchFamily="18" charset="0"/>
              </a:rPr>
              <a:t>	CD „Tage alter Musik Herne 2002“: Frauen in der 	Musik (Eric Mentzel und Bois de Cologne)</a:t>
            </a:r>
            <a:r>
              <a:rPr lang="de-DE" sz="2400" kern="100" dirty="0">
                <a:effectLst/>
                <a:ea typeface="Calibri" panose="020F0502020204030204" pitchFamily="34" charset="0"/>
                <a:cs typeface="Times New Roman" panose="02020603050405020304" pitchFamily="18" charset="0"/>
              </a:rPr>
              <a:t> </a:t>
            </a:r>
          </a:p>
          <a:p>
            <a:pPr marL="0" indent="0">
              <a:buNone/>
            </a:pPr>
            <a:r>
              <a:rPr lang="de-DE" sz="2400" kern="100" dirty="0">
                <a:effectLst/>
                <a:ea typeface="Calibri" panose="020F0502020204030204" pitchFamily="34" charset="0"/>
                <a:cs typeface="Times New Roman" panose="02020603050405020304" pitchFamily="18" charset="0"/>
              </a:rPr>
              <a:t>Anonymus: Ballade vom Landgrafen Ludwig und der Hl. 	Elisabeth von Thüringen</a:t>
            </a:r>
          </a:p>
          <a:p>
            <a:pPr marL="0" indent="0">
              <a:buNone/>
            </a:pPr>
            <a:r>
              <a:rPr lang="de-DE" sz="2400" kern="100" dirty="0">
                <a:ea typeface="Calibri" panose="020F0502020204030204" pitchFamily="34" charset="0"/>
                <a:cs typeface="Times New Roman" panose="02020603050405020304" pitchFamily="18" charset="0"/>
              </a:rPr>
              <a:t>	</a:t>
            </a:r>
            <a:r>
              <a:rPr lang="de-DE" sz="2400" kern="100" dirty="0" err="1">
                <a:ea typeface="Calibri" panose="020F0502020204030204" pitchFamily="34" charset="0"/>
                <a:cs typeface="Times New Roman" panose="02020603050405020304" pitchFamily="18" charset="0"/>
              </a:rPr>
              <a:t>Letare</a:t>
            </a:r>
            <a:r>
              <a:rPr lang="de-DE" sz="2400" kern="100" dirty="0">
                <a:ea typeface="Calibri" panose="020F0502020204030204" pitchFamily="34" charset="0"/>
                <a:cs typeface="Times New Roman" panose="02020603050405020304" pitchFamily="18" charset="0"/>
              </a:rPr>
              <a:t> Germania. Musik des Mittelalters für Elisabeth 	von Thüringen (Ars </a:t>
            </a:r>
            <a:r>
              <a:rPr lang="de-DE" sz="2400" kern="100" dirty="0" err="1">
                <a:ea typeface="Calibri" panose="020F0502020204030204" pitchFamily="34" charset="0"/>
                <a:cs typeface="Times New Roman" panose="02020603050405020304" pitchFamily="18" charset="0"/>
              </a:rPr>
              <a:t>Choralis</a:t>
            </a:r>
            <a:r>
              <a:rPr lang="de-DE" sz="2400" kern="100" dirty="0">
                <a:ea typeface="Calibri" panose="020F0502020204030204" pitchFamily="34" charset="0"/>
                <a:cs typeface="Times New Roman" panose="02020603050405020304" pitchFamily="18" charset="0"/>
              </a:rPr>
              <a:t> Coeln)</a:t>
            </a:r>
            <a:endParaRPr lang="de-DE" sz="2400" kern="100" dirty="0">
              <a:effectLst/>
              <a:ea typeface="Calibri" panose="020F0502020204030204" pitchFamily="34" charset="0"/>
              <a:cs typeface="Times New Roman" panose="02020603050405020304" pitchFamily="18" charset="0"/>
            </a:endParaRPr>
          </a:p>
          <a:p>
            <a:pPr marL="0" indent="0">
              <a:buNone/>
            </a:pPr>
            <a:endParaRPr lang="de-DE" dirty="0"/>
          </a:p>
          <a:p>
            <a:pPr marL="0" indent="0">
              <a:buNone/>
            </a:pPr>
            <a:r>
              <a:rPr lang="de-DE" dirty="0"/>
              <a:t>	</a:t>
            </a:r>
          </a:p>
        </p:txBody>
      </p:sp>
    </p:spTree>
    <p:extLst>
      <p:ext uri="{BB962C8B-B14F-4D97-AF65-F5344CB8AC3E}">
        <p14:creationId xmlns:p14="http://schemas.microsoft.com/office/powerpoint/2010/main" val="1693292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11ED915-07AE-DBA9-0852-75C2D61F4C22}"/>
              </a:ext>
            </a:extLst>
          </p:cNvPr>
          <p:cNvSpPr>
            <a:spLocks noGrp="1"/>
          </p:cNvSpPr>
          <p:nvPr>
            <p:ph type="title"/>
          </p:nvPr>
        </p:nvSpPr>
        <p:spPr>
          <a:xfrm>
            <a:off x="428435" y="2638429"/>
            <a:ext cx="7886700" cy="1042042"/>
          </a:xfrm>
        </p:spPr>
        <p:txBody>
          <a:bodyPr>
            <a:normAutofit fontScale="90000"/>
          </a:bodyPr>
          <a:lstStyle/>
          <a:p>
            <a:pPr>
              <a:lnSpc>
                <a:spcPct val="80000"/>
              </a:lnSpc>
            </a:pPr>
            <a:r>
              <a:rPr lang="de-DE" sz="3100" b="1" dirty="0"/>
              <a:t>Elisabeth von Thüringen </a:t>
            </a:r>
            <a:r>
              <a:rPr lang="de-DE" sz="3100" dirty="0"/>
              <a:t>(1207-1231)</a:t>
            </a:r>
            <a:br>
              <a:rPr lang="de-DE" sz="2800" dirty="0"/>
            </a:br>
            <a:r>
              <a:rPr lang="de-DE" sz="3100" dirty="0"/>
              <a:t>bei der Versorgung von Bedürftigen</a:t>
            </a:r>
            <a:br>
              <a:rPr lang="de-DE" sz="3100" dirty="0"/>
            </a:br>
            <a:br>
              <a:rPr lang="de-DE" sz="3100" dirty="0"/>
            </a:br>
            <a:r>
              <a:rPr lang="de-DE" sz="3100" dirty="0"/>
              <a:t>Gemälde von Hans Holbein </a:t>
            </a:r>
            <a:r>
              <a:rPr lang="de-DE" sz="3100" dirty="0" err="1"/>
              <a:t>d.Ä</a:t>
            </a:r>
            <a:r>
              <a:rPr lang="de-DE" sz="3100" dirty="0"/>
              <a:t>.</a:t>
            </a:r>
            <a:br>
              <a:rPr lang="de-DE" sz="3100" dirty="0"/>
            </a:br>
            <a:r>
              <a:rPr lang="de-DE" sz="3100" dirty="0"/>
              <a:t>ca. 1516 </a:t>
            </a:r>
            <a:br>
              <a:rPr lang="de-DE" sz="3100" dirty="0"/>
            </a:br>
            <a:r>
              <a:rPr lang="de-DE" sz="3100" dirty="0"/>
              <a:t>Alte Pinakothek, München</a:t>
            </a:r>
          </a:p>
        </p:txBody>
      </p:sp>
      <p:pic>
        <p:nvPicPr>
          <p:cNvPr id="4" name="Inhaltsplatzhalter 3">
            <a:extLst>
              <a:ext uri="{FF2B5EF4-FFF2-40B4-BE49-F238E27FC236}">
                <a16:creationId xmlns:a16="http://schemas.microsoft.com/office/drawing/2014/main" id="{4AB0AD15-0108-9E52-518C-2477788F8E41}"/>
              </a:ext>
            </a:extLst>
          </p:cNvPr>
          <p:cNvPicPr>
            <a:picLocks noGrp="1" noChangeAspect="1"/>
          </p:cNvPicPr>
          <p:nvPr>
            <p:ph idx="1"/>
          </p:nvPr>
        </p:nvPicPr>
        <p:blipFill>
          <a:blip r:embed="rId2"/>
          <a:stretch>
            <a:fillRect/>
          </a:stretch>
        </p:blipFill>
        <p:spPr>
          <a:xfrm>
            <a:off x="6036331" y="9000"/>
            <a:ext cx="2986899" cy="6840000"/>
          </a:xfrm>
          <a:prstGeom prst="rect">
            <a:avLst/>
          </a:prstGeom>
        </p:spPr>
      </p:pic>
    </p:spTree>
    <p:extLst>
      <p:ext uri="{BB962C8B-B14F-4D97-AF65-F5344CB8AC3E}">
        <p14:creationId xmlns:p14="http://schemas.microsoft.com/office/powerpoint/2010/main" val="31113617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24AC1DD-C89D-EC12-05BC-6C9F7D823BE7}"/>
              </a:ext>
            </a:extLst>
          </p:cNvPr>
          <p:cNvSpPr>
            <a:spLocks noGrp="1"/>
          </p:cNvSpPr>
          <p:nvPr>
            <p:ph type="title"/>
          </p:nvPr>
        </p:nvSpPr>
        <p:spPr>
          <a:xfrm>
            <a:off x="628650" y="1109287"/>
            <a:ext cx="7886700" cy="1042042"/>
          </a:xfrm>
        </p:spPr>
        <p:txBody>
          <a:bodyPr>
            <a:normAutofit fontScale="90000"/>
          </a:bodyPr>
          <a:lstStyle/>
          <a:p>
            <a:pPr algn="ctr"/>
            <a:r>
              <a:rPr lang="de-DE" sz="2200" kern="100" dirty="0">
                <a:latin typeface="+mn-lt"/>
                <a:ea typeface="Calibri" panose="020F0502020204030204" pitchFamily="34" charset="0"/>
                <a:cs typeface="Times New Roman" panose="02020603050405020304" pitchFamily="18" charset="0"/>
              </a:rPr>
              <a:t>Co</a:t>
            </a:r>
            <a:r>
              <a:rPr lang="de-DE" sz="2200" kern="100" dirty="0">
                <a:effectLst/>
                <a:latin typeface="+mn-lt"/>
                <a:ea typeface="Calibri" panose="020F0502020204030204" pitchFamily="34" charset="0"/>
                <a:cs typeface="Times New Roman" panose="02020603050405020304" pitchFamily="18" charset="0"/>
              </a:rPr>
              <a:t>dex Manesse / Heidelberger Liederhandschrift (frühes 14. Jh.): </a:t>
            </a:r>
            <a:br>
              <a:rPr lang="de-DE" sz="2200" kern="100" dirty="0">
                <a:effectLst/>
                <a:latin typeface="+mn-lt"/>
                <a:ea typeface="Calibri" panose="020F0502020204030204" pitchFamily="34" charset="0"/>
                <a:cs typeface="Times New Roman" panose="02020603050405020304" pitchFamily="18" charset="0"/>
              </a:rPr>
            </a:br>
            <a:r>
              <a:rPr lang="de-DE" sz="2200" kern="100" dirty="0">
                <a:effectLst/>
                <a:latin typeface="+mn-lt"/>
                <a:ea typeface="Calibri" panose="020F0502020204030204" pitchFamily="34" charset="0"/>
                <a:cs typeface="Times New Roman" panose="02020603050405020304" pitchFamily="18" charset="0"/>
              </a:rPr>
              <a:t>Der von </a:t>
            </a:r>
            <a:r>
              <a:rPr lang="de-DE" sz="2200" kern="100" dirty="0" err="1">
                <a:effectLst/>
                <a:latin typeface="+mn-lt"/>
                <a:ea typeface="Calibri" panose="020F0502020204030204" pitchFamily="34" charset="0"/>
                <a:cs typeface="Times New Roman" panose="02020603050405020304" pitchFamily="18" charset="0"/>
              </a:rPr>
              <a:t>Kürenberg</a:t>
            </a:r>
            <a:r>
              <a:rPr lang="de-DE" sz="2200" kern="100" dirty="0">
                <a:effectLst/>
                <a:latin typeface="+mn-lt"/>
                <a:ea typeface="Calibri" panose="020F0502020204030204" pitchFamily="34" charset="0"/>
                <a:cs typeface="Times New Roman" panose="02020603050405020304" pitchFamily="18" charset="0"/>
              </a:rPr>
              <a:t> im fiktiven Gespräch mit</a:t>
            </a:r>
            <a:br>
              <a:rPr lang="de-DE" sz="2200" kern="100" dirty="0">
                <a:effectLst/>
                <a:latin typeface="+mn-lt"/>
                <a:ea typeface="Calibri" panose="020F0502020204030204" pitchFamily="34" charset="0"/>
                <a:cs typeface="Times New Roman" panose="02020603050405020304" pitchFamily="18" charset="0"/>
              </a:rPr>
            </a:br>
            <a:r>
              <a:rPr lang="de-DE" sz="3100" b="1" dirty="0">
                <a:latin typeface="+mn-lt"/>
              </a:rPr>
              <a:t>Eleonore von Aquitanien</a:t>
            </a:r>
          </a:p>
        </p:txBody>
      </p:sp>
      <p:pic>
        <p:nvPicPr>
          <p:cNvPr id="7" name="Inhaltsplatzhalter 6">
            <a:extLst>
              <a:ext uri="{FF2B5EF4-FFF2-40B4-BE49-F238E27FC236}">
                <a16:creationId xmlns:a16="http://schemas.microsoft.com/office/drawing/2014/main" id="{E366E252-84CF-09BC-FE8A-31F7CE47199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48216" y="2446893"/>
            <a:ext cx="8319999" cy="4680000"/>
          </a:xfrm>
        </p:spPr>
      </p:pic>
    </p:spTree>
    <p:extLst>
      <p:ext uri="{BB962C8B-B14F-4D97-AF65-F5344CB8AC3E}">
        <p14:creationId xmlns:p14="http://schemas.microsoft.com/office/powerpoint/2010/main" val="1705306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7CC4A-AFC7-65B4-5D8C-574214FFC7E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42EB52A-62B7-01B5-6A1C-36CD6CFFEE09}"/>
              </a:ext>
            </a:extLst>
          </p:cNvPr>
          <p:cNvSpPr>
            <a:spLocks noGrp="1"/>
          </p:cNvSpPr>
          <p:nvPr>
            <p:ph type="title"/>
          </p:nvPr>
        </p:nvSpPr>
        <p:spPr>
          <a:xfrm>
            <a:off x="628650" y="1702274"/>
            <a:ext cx="7886700" cy="1042042"/>
          </a:xfrm>
        </p:spPr>
        <p:txBody>
          <a:bodyPr>
            <a:noAutofit/>
          </a:bodyPr>
          <a:lstStyle/>
          <a:p>
            <a:pPr marL="0" indent="0">
              <a:buNone/>
            </a:pPr>
            <a:r>
              <a:rPr lang="de-DE" sz="2800" b="1" dirty="0"/>
              <a:t>Klangbeispiel</a:t>
            </a:r>
            <a:r>
              <a:rPr lang="de-DE" sz="2800" dirty="0"/>
              <a:t>: </a:t>
            </a:r>
            <a:br>
              <a:rPr lang="de-DE" sz="2800" dirty="0"/>
            </a:br>
            <a:r>
              <a:rPr lang="de-DE" sz="2800" dirty="0" err="1">
                <a:effectLst/>
                <a:ea typeface="Calibri" panose="020F0502020204030204" pitchFamily="34" charset="0"/>
              </a:rPr>
              <a:t>Gaucelm</a:t>
            </a:r>
            <a:r>
              <a:rPr lang="de-DE" sz="2800" dirty="0">
                <a:effectLst/>
                <a:ea typeface="Calibri" panose="020F0502020204030204" pitchFamily="34" charset="0"/>
              </a:rPr>
              <a:t> </a:t>
            </a:r>
            <a:r>
              <a:rPr lang="de-DE" sz="2800" dirty="0" err="1">
                <a:effectLst/>
                <a:ea typeface="Calibri" panose="020F0502020204030204" pitchFamily="34" charset="0"/>
              </a:rPr>
              <a:t>Faidit</a:t>
            </a:r>
            <a:r>
              <a:rPr lang="de-DE" sz="2800" dirty="0">
                <a:effectLst/>
                <a:ea typeface="Calibri" panose="020F0502020204030204" pitchFamily="34" charset="0"/>
              </a:rPr>
              <a:t> (um 1150-um 1220): </a:t>
            </a:r>
            <a:br>
              <a:rPr lang="de-DE" sz="2800" dirty="0">
                <a:effectLst/>
                <a:ea typeface="Calibri" panose="020F0502020204030204" pitchFamily="34" charset="0"/>
              </a:rPr>
            </a:br>
            <a:r>
              <a:rPr lang="de-DE" sz="2800" i="1" dirty="0" err="1">
                <a:effectLst/>
                <a:ea typeface="Calibri" panose="020F0502020204030204" pitchFamily="34" charset="0"/>
              </a:rPr>
              <a:t>Fortz</a:t>
            </a:r>
            <a:r>
              <a:rPr lang="de-DE" sz="2800" i="1" dirty="0">
                <a:effectLst/>
                <a:ea typeface="Calibri" panose="020F0502020204030204" pitchFamily="34" charset="0"/>
              </a:rPr>
              <a:t> </a:t>
            </a:r>
            <a:r>
              <a:rPr lang="de-DE" sz="2800" i="1" dirty="0" err="1">
                <a:effectLst/>
                <a:ea typeface="Calibri" panose="020F0502020204030204" pitchFamily="34" charset="0"/>
              </a:rPr>
              <a:t>chausa</a:t>
            </a:r>
            <a:r>
              <a:rPr lang="de-DE" sz="2800" i="1" dirty="0">
                <a:effectLst/>
                <a:ea typeface="Calibri" panose="020F0502020204030204" pitchFamily="34" charset="0"/>
              </a:rPr>
              <a:t> es</a:t>
            </a:r>
            <a:br>
              <a:rPr lang="de-DE" sz="2800" i="1" dirty="0">
                <a:effectLst/>
                <a:ea typeface="Calibri" panose="020F0502020204030204" pitchFamily="34" charset="0"/>
              </a:rPr>
            </a:br>
            <a:endParaRPr lang="de-DE" sz="2800" dirty="0"/>
          </a:p>
        </p:txBody>
      </p:sp>
      <p:sp>
        <p:nvSpPr>
          <p:cNvPr id="4" name="Inhaltsplatzhalter 3">
            <a:extLst>
              <a:ext uri="{FF2B5EF4-FFF2-40B4-BE49-F238E27FC236}">
                <a16:creationId xmlns:a16="http://schemas.microsoft.com/office/drawing/2014/main" id="{212CB8E6-F646-CDC0-7C85-D29DBEC90E46}"/>
              </a:ext>
            </a:extLst>
          </p:cNvPr>
          <p:cNvSpPr>
            <a:spLocks noGrp="1"/>
          </p:cNvSpPr>
          <p:nvPr>
            <p:ph idx="1"/>
          </p:nvPr>
        </p:nvSpPr>
        <p:spPr>
          <a:xfrm>
            <a:off x="284575" y="2977083"/>
            <a:ext cx="7886700" cy="3907369"/>
          </a:xfrm>
        </p:spPr>
        <p:txBody>
          <a:bodyPr>
            <a:normAutofit fontScale="55000" lnSpcReduction="20000"/>
          </a:bodyPr>
          <a:lstStyle/>
          <a:p>
            <a:pPr marL="0" indent="0">
              <a:buNone/>
            </a:pPr>
            <a:r>
              <a:rPr lang="de-DE" sz="6000" kern="100" dirty="0">
                <a:ea typeface="Calibri" panose="020F0502020204030204" pitchFamily="34" charset="0"/>
                <a:cs typeface="Times New Roman" panose="02020603050405020304" pitchFamily="18" charset="0"/>
              </a:rPr>
              <a:t>	</a:t>
            </a:r>
          </a:p>
          <a:p>
            <a:pPr marL="0" indent="0">
              <a:buNone/>
            </a:pPr>
            <a:r>
              <a:rPr lang="de-DE" sz="4700" kern="100" dirty="0">
                <a:ea typeface="Calibri" panose="020F0502020204030204" pitchFamily="34" charset="0"/>
                <a:cs typeface="Times New Roman" panose="02020603050405020304" pitchFamily="18" charset="0"/>
              </a:rPr>
              <a:t>CD „Tage alter Musik </a:t>
            </a:r>
          </a:p>
          <a:p>
            <a:pPr marL="0" indent="0">
              <a:buNone/>
            </a:pPr>
            <a:r>
              <a:rPr lang="de-DE" sz="4700" kern="100" dirty="0">
                <a:ea typeface="Calibri" panose="020F0502020204030204" pitchFamily="34" charset="0"/>
                <a:cs typeface="Times New Roman" panose="02020603050405020304" pitchFamily="18" charset="0"/>
              </a:rPr>
              <a:t>Herne 2002“: </a:t>
            </a:r>
          </a:p>
          <a:p>
            <a:pPr marL="0" indent="0">
              <a:buNone/>
            </a:pPr>
            <a:r>
              <a:rPr lang="de-DE" sz="4700" kern="100" dirty="0">
                <a:ea typeface="Calibri" panose="020F0502020204030204" pitchFamily="34" charset="0"/>
                <a:cs typeface="Times New Roman" panose="02020603050405020304" pitchFamily="18" charset="0"/>
              </a:rPr>
              <a:t>Frauen in der Musik </a:t>
            </a:r>
          </a:p>
          <a:p>
            <a:pPr marL="0" indent="0">
              <a:buNone/>
            </a:pPr>
            <a:r>
              <a:rPr lang="de-DE" sz="4700" kern="100" dirty="0">
                <a:ea typeface="Calibri" panose="020F0502020204030204" pitchFamily="34" charset="0"/>
                <a:cs typeface="Times New Roman" panose="02020603050405020304" pitchFamily="18" charset="0"/>
              </a:rPr>
              <a:t>(Eric Mentzel und </a:t>
            </a:r>
          </a:p>
          <a:p>
            <a:pPr marL="0" indent="0">
              <a:buNone/>
            </a:pPr>
            <a:r>
              <a:rPr lang="de-DE" sz="4700" kern="100" dirty="0">
                <a:ea typeface="Calibri" panose="020F0502020204030204" pitchFamily="34" charset="0"/>
                <a:cs typeface="Times New Roman" panose="02020603050405020304" pitchFamily="18" charset="0"/>
              </a:rPr>
              <a:t>Bois de Cologne)</a:t>
            </a:r>
            <a:r>
              <a:rPr lang="de-DE" sz="4700" kern="100" dirty="0">
                <a:effectLst/>
                <a:ea typeface="Calibri" panose="020F0502020204030204" pitchFamily="34" charset="0"/>
                <a:cs typeface="Times New Roman" panose="02020603050405020304" pitchFamily="18" charset="0"/>
              </a:rPr>
              <a:t> </a:t>
            </a:r>
          </a:p>
          <a:p>
            <a:pPr marL="0" indent="0">
              <a:buNone/>
            </a:pPr>
            <a:endParaRPr lang="de-DE" sz="3800" i="1" dirty="0">
              <a:effectLst/>
              <a:ea typeface="Calibri" panose="020F0502020204030204" pitchFamily="34" charset="0"/>
            </a:endParaRPr>
          </a:p>
          <a:p>
            <a:pPr marL="0" indent="0">
              <a:buNone/>
            </a:pPr>
            <a:endParaRPr lang="de-DE" sz="3800" i="1" dirty="0">
              <a:effectLst/>
              <a:ea typeface="Calibri" panose="020F0502020204030204" pitchFamily="34" charset="0"/>
            </a:endParaRPr>
          </a:p>
          <a:p>
            <a:pPr marL="0" indent="0">
              <a:buNone/>
            </a:pPr>
            <a:endParaRPr lang="de-DE" sz="2400" dirty="0"/>
          </a:p>
          <a:p>
            <a:pPr marL="0" indent="0">
              <a:buNone/>
            </a:pPr>
            <a:r>
              <a:rPr lang="de-DE" dirty="0"/>
              <a:t>	</a:t>
            </a:r>
          </a:p>
        </p:txBody>
      </p:sp>
      <p:pic>
        <p:nvPicPr>
          <p:cNvPr id="5" name="Inhaltsplatzhalter 4">
            <a:extLst>
              <a:ext uri="{FF2B5EF4-FFF2-40B4-BE49-F238E27FC236}">
                <a16:creationId xmlns:a16="http://schemas.microsoft.com/office/drawing/2014/main" id="{877E9484-7E53-E8C6-EBAD-6E1D0C1D3C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543" y="2511548"/>
            <a:ext cx="7695484" cy="4320000"/>
          </a:xfrm>
          <a:prstGeom prst="rect">
            <a:avLst/>
          </a:prstGeom>
        </p:spPr>
      </p:pic>
    </p:spTree>
    <p:extLst>
      <p:ext uri="{BB962C8B-B14F-4D97-AF65-F5344CB8AC3E}">
        <p14:creationId xmlns:p14="http://schemas.microsoft.com/office/powerpoint/2010/main" val="1619374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BA747C3-4C5B-0A34-269B-4D55C8253D0A}"/>
              </a:ext>
            </a:extLst>
          </p:cNvPr>
          <p:cNvSpPr>
            <a:spLocks noGrp="1"/>
          </p:cNvSpPr>
          <p:nvPr>
            <p:ph type="title"/>
          </p:nvPr>
        </p:nvSpPr>
        <p:spPr>
          <a:xfrm>
            <a:off x="695855" y="964904"/>
            <a:ext cx="7886700" cy="1042042"/>
          </a:xfrm>
        </p:spPr>
        <p:txBody>
          <a:bodyPr>
            <a:normAutofit/>
          </a:bodyPr>
          <a:lstStyle/>
          <a:p>
            <a:pPr algn="ctr"/>
            <a:r>
              <a:rPr lang="de-DE" sz="2800" b="1" dirty="0"/>
              <a:t>Das artifizielle, höfische Spiel der Troubadours </a:t>
            </a:r>
          </a:p>
        </p:txBody>
      </p:sp>
      <p:sp>
        <p:nvSpPr>
          <p:cNvPr id="3" name="Inhaltsplatzhalter 2">
            <a:extLst>
              <a:ext uri="{FF2B5EF4-FFF2-40B4-BE49-F238E27FC236}">
                <a16:creationId xmlns:a16="http://schemas.microsoft.com/office/drawing/2014/main" id="{FDA99EC2-334C-343B-039E-ACB5483F4700}"/>
              </a:ext>
            </a:extLst>
          </p:cNvPr>
          <p:cNvSpPr>
            <a:spLocks noGrp="1"/>
          </p:cNvSpPr>
          <p:nvPr>
            <p:ph idx="1"/>
          </p:nvPr>
        </p:nvSpPr>
        <p:spPr>
          <a:xfrm>
            <a:off x="816624" y="2120578"/>
            <a:ext cx="7886700" cy="3907369"/>
          </a:xfrm>
        </p:spPr>
        <p:txBody>
          <a:bodyPr>
            <a:normAutofit fontScale="85000" lnSpcReduction="20000"/>
          </a:bodyPr>
          <a:lstStyle/>
          <a:p>
            <a:pPr marL="0" indent="0">
              <a:buNone/>
            </a:pPr>
            <a:r>
              <a:rPr lang="de-DE" i="1" dirty="0" err="1"/>
              <a:t>Fin‘amor</a:t>
            </a:r>
            <a:r>
              <a:rPr lang="de-DE" dirty="0"/>
              <a:t>, die höfische Liebe, ist das alles beherrschende Thema in den Liedern der Troubadours, die Schönheit und Tugend der Dame preisen und deren Gunst gewinnen wollen. Durch die </a:t>
            </a:r>
            <a:r>
              <a:rPr lang="de-DE" i="1" dirty="0" err="1"/>
              <a:t>fin’amor</a:t>
            </a:r>
            <a:r>
              <a:rPr lang="de-DE" dirty="0"/>
              <a:t> lernt der Ritter Werte wie </a:t>
            </a:r>
            <a:r>
              <a:rPr lang="de-DE" i="1" dirty="0" err="1"/>
              <a:t>elegantia</a:t>
            </a:r>
            <a:r>
              <a:rPr lang="de-DE" i="1" dirty="0"/>
              <a:t> </a:t>
            </a:r>
            <a:r>
              <a:rPr lang="de-DE" i="1" dirty="0" err="1"/>
              <a:t>morum</a:t>
            </a:r>
            <a:r>
              <a:rPr lang="de-DE" dirty="0"/>
              <a:t>, feines Benehmen im Dienst an der verehrten Dame. Troubadours singen von Freude (</a:t>
            </a:r>
            <a:r>
              <a:rPr lang="de-DE" dirty="0" err="1"/>
              <a:t>joi</a:t>
            </a:r>
            <a:r>
              <a:rPr lang="de-DE" dirty="0"/>
              <a:t>) und Schmerz (</a:t>
            </a:r>
            <a:r>
              <a:rPr lang="de-DE" dirty="0" err="1"/>
              <a:t>dolor</a:t>
            </a:r>
            <a:r>
              <a:rPr lang="de-DE" dirty="0"/>
              <a:t>) und halten sich dabei an ein Regelsystem: Sie verschweigen intime Details, verwenden Decknamen, formen das Lied als Botschaft und gestalten stereotype Figurenkonstellationen, wobei Frauen im Sinne eines Liebesideals, bzw. einer Projektion Dichtungsobjekt und Dichtungsgegenstand sind. Es handelt sich um Projektionen des Dichters, um Formungen einer perfekten Geliebten, um eine Überhöhung erhoffter Liebe. (Annette </a:t>
            </a:r>
            <a:r>
              <a:rPr lang="de-DE" dirty="0" err="1"/>
              <a:t>Kreutziger</a:t>
            </a:r>
            <a:r>
              <a:rPr lang="de-DE" dirty="0"/>
              <a:t>-Herr)</a:t>
            </a:r>
          </a:p>
          <a:p>
            <a:endParaRPr lang="de-DE" dirty="0"/>
          </a:p>
        </p:txBody>
      </p:sp>
    </p:spTree>
    <p:extLst>
      <p:ext uri="{BB962C8B-B14F-4D97-AF65-F5344CB8AC3E}">
        <p14:creationId xmlns:p14="http://schemas.microsoft.com/office/powerpoint/2010/main" val="2052703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E2CE8A-68B2-4D3D-C7D4-03D2DAD3082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C8E4AF2-50EC-D277-AC61-FA1E46D7841C}"/>
              </a:ext>
            </a:extLst>
          </p:cNvPr>
          <p:cNvSpPr>
            <a:spLocks noGrp="1"/>
          </p:cNvSpPr>
          <p:nvPr>
            <p:ph type="title"/>
          </p:nvPr>
        </p:nvSpPr>
        <p:spPr>
          <a:xfrm>
            <a:off x="746394" y="1146233"/>
            <a:ext cx="7886700" cy="1042042"/>
          </a:xfrm>
        </p:spPr>
        <p:txBody>
          <a:bodyPr>
            <a:noAutofit/>
          </a:bodyPr>
          <a:lstStyle/>
          <a:p>
            <a:r>
              <a:rPr lang="de-DE" sz="2800" b="1" dirty="0"/>
              <a:t>Klangbeispiel</a:t>
            </a:r>
          </a:p>
        </p:txBody>
      </p:sp>
      <p:sp>
        <p:nvSpPr>
          <p:cNvPr id="4" name="Inhaltsplatzhalter 3">
            <a:extLst>
              <a:ext uri="{FF2B5EF4-FFF2-40B4-BE49-F238E27FC236}">
                <a16:creationId xmlns:a16="http://schemas.microsoft.com/office/drawing/2014/main" id="{BAD778D6-3D0E-E5B6-0AAA-E4A8D9CCF3EB}"/>
              </a:ext>
            </a:extLst>
          </p:cNvPr>
          <p:cNvSpPr>
            <a:spLocks noGrp="1"/>
          </p:cNvSpPr>
          <p:nvPr>
            <p:ph idx="1"/>
          </p:nvPr>
        </p:nvSpPr>
        <p:spPr/>
        <p:txBody>
          <a:bodyPr>
            <a:normAutofit/>
          </a:bodyPr>
          <a:lstStyle/>
          <a:p>
            <a:pPr marL="0" indent="0">
              <a:buNone/>
            </a:pPr>
            <a:r>
              <a:rPr lang="de-DE" sz="2400" dirty="0">
                <a:effectLst/>
                <a:ea typeface="Calibri" panose="020F0502020204030204" pitchFamily="34" charset="0"/>
              </a:rPr>
              <a:t>Beatriz de Dia </a:t>
            </a:r>
          </a:p>
          <a:p>
            <a:pPr marL="0" indent="0">
              <a:buNone/>
            </a:pPr>
            <a:r>
              <a:rPr lang="de-DE" sz="2400" dirty="0">
                <a:effectLst/>
                <a:ea typeface="Calibri" panose="020F0502020204030204" pitchFamily="34" charset="0"/>
              </a:rPr>
              <a:t>(um 1140 - um 1189):</a:t>
            </a:r>
          </a:p>
          <a:p>
            <a:pPr marL="0" indent="0">
              <a:buNone/>
            </a:pPr>
            <a:r>
              <a:rPr lang="de-DE" sz="2400" dirty="0">
                <a:effectLst/>
                <a:ea typeface="Calibri" panose="020F0502020204030204" pitchFamily="34" charset="0"/>
              </a:rPr>
              <a:t> </a:t>
            </a:r>
            <a:r>
              <a:rPr lang="de-DE" sz="2400" i="1" dirty="0">
                <a:effectLst/>
                <a:ea typeface="Calibri" panose="020F0502020204030204" pitchFamily="34" charset="0"/>
              </a:rPr>
              <a:t>A </a:t>
            </a:r>
            <a:r>
              <a:rPr lang="de-DE" sz="2400" i="1" dirty="0" err="1">
                <a:effectLst/>
                <a:ea typeface="Calibri" panose="020F0502020204030204" pitchFamily="34" charset="0"/>
              </a:rPr>
              <a:t>chantar</a:t>
            </a:r>
            <a:r>
              <a:rPr lang="de-DE" sz="2400" i="1" dirty="0">
                <a:effectLst/>
                <a:ea typeface="Calibri" panose="020F0502020204030204" pitchFamily="34" charset="0"/>
              </a:rPr>
              <a:t> </a:t>
            </a:r>
            <a:r>
              <a:rPr lang="de-DE" sz="2400" i="1" dirty="0" err="1">
                <a:effectLst/>
                <a:ea typeface="Calibri" panose="020F0502020204030204" pitchFamily="34" charset="0"/>
              </a:rPr>
              <a:t>m‘er</a:t>
            </a:r>
            <a:r>
              <a:rPr lang="de-DE" sz="2400" i="1" dirty="0">
                <a:effectLst/>
                <a:ea typeface="Calibri" panose="020F0502020204030204" pitchFamily="34" charset="0"/>
              </a:rPr>
              <a:t> de so</a:t>
            </a:r>
            <a:endParaRPr lang="de-DE" sz="2400" i="1" dirty="0"/>
          </a:p>
          <a:p>
            <a:pPr marL="0" indent="0">
              <a:buNone/>
            </a:pPr>
            <a:r>
              <a:rPr lang="de-DE" sz="2400" dirty="0"/>
              <a:t>	</a:t>
            </a:r>
          </a:p>
        </p:txBody>
      </p:sp>
      <p:pic>
        <p:nvPicPr>
          <p:cNvPr id="7" name="Inhaltsplatzhalter 6">
            <a:extLst>
              <a:ext uri="{FF2B5EF4-FFF2-40B4-BE49-F238E27FC236}">
                <a16:creationId xmlns:a16="http://schemas.microsoft.com/office/drawing/2014/main" id="{D416CF15-4460-FE13-9413-600CD8924E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87780" y="1384804"/>
            <a:ext cx="4977970" cy="5040000"/>
          </a:xfrm>
          <a:prstGeom prst="rect">
            <a:avLst/>
          </a:prstGeom>
        </p:spPr>
      </p:pic>
    </p:spTree>
    <p:extLst>
      <p:ext uri="{BB962C8B-B14F-4D97-AF65-F5344CB8AC3E}">
        <p14:creationId xmlns:p14="http://schemas.microsoft.com/office/powerpoint/2010/main" val="2643660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8DDC2-04D6-23D0-69D6-50E0E90D4CE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ADDE65-7449-356D-9428-89864C949BD0}"/>
              </a:ext>
            </a:extLst>
          </p:cNvPr>
          <p:cNvSpPr>
            <a:spLocks noGrp="1"/>
          </p:cNvSpPr>
          <p:nvPr>
            <p:ph type="title"/>
          </p:nvPr>
        </p:nvSpPr>
        <p:spPr>
          <a:xfrm>
            <a:off x="568265" y="731990"/>
            <a:ext cx="7886700" cy="1042042"/>
          </a:xfrm>
        </p:spPr>
        <p:txBody>
          <a:bodyPr>
            <a:normAutofit/>
          </a:bodyPr>
          <a:lstStyle/>
          <a:p>
            <a:pPr algn="ctr"/>
            <a:r>
              <a:rPr lang="de-DE" sz="2800" b="1" dirty="0"/>
              <a:t>Adam de la Halle </a:t>
            </a:r>
            <a:br>
              <a:rPr lang="de-DE" sz="2800" dirty="0"/>
            </a:br>
            <a:r>
              <a:rPr lang="de-DE" sz="2800" dirty="0"/>
              <a:t>zweite Hälfte 13. Jahrhundert</a:t>
            </a:r>
          </a:p>
        </p:txBody>
      </p:sp>
      <p:sp>
        <p:nvSpPr>
          <p:cNvPr id="4" name="Inhaltsplatzhalter 3">
            <a:extLst>
              <a:ext uri="{FF2B5EF4-FFF2-40B4-BE49-F238E27FC236}">
                <a16:creationId xmlns:a16="http://schemas.microsoft.com/office/drawing/2014/main" id="{EF1E4BFA-B3F7-050A-7C74-7037BEA4AB50}"/>
              </a:ext>
            </a:extLst>
          </p:cNvPr>
          <p:cNvSpPr>
            <a:spLocks noGrp="1"/>
          </p:cNvSpPr>
          <p:nvPr>
            <p:ph idx="1"/>
          </p:nvPr>
        </p:nvSpPr>
        <p:spPr>
          <a:xfrm>
            <a:off x="747613" y="2218641"/>
            <a:ext cx="7886700" cy="3907369"/>
          </a:xfrm>
        </p:spPr>
        <p:txBody>
          <a:bodyPr/>
          <a:lstStyle/>
          <a:p>
            <a:pPr marL="0" indent="0">
              <a:buNone/>
            </a:pPr>
            <a:r>
              <a:rPr lang="de-DE" dirty="0"/>
              <a:t>36 Chansons (Minnelieder)</a:t>
            </a:r>
          </a:p>
          <a:p>
            <a:pPr marL="0" indent="0">
              <a:buNone/>
            </a:pPr>
            <a:r>
              <a:rPr lang="de-DE" dirty="0"/>
              <a:t>18 </a:t>
            </a:r>
            <a:r>
              <a:rPr lang="de-DE" dirty="0" err="1"/>
              <a:t>jeu-partis</a:t>
            </a:r>
            <a:r>
              <a:rPr lang="de-DE" dirty="0"/>
              <a:t> (Lieder in Dialogform</a:t>
            </a:r>
          </a:p>
          <a:p>
            <a:pPr marL="0" indent="0">
              <a:buNone/>
            </a:pPr>
            <a:r>
              <a:rPr lang="de-DE" dirty="0"/>
              <a:t>16 dreistimmige </a:t>
            </a:r>
            <a:r>
              <a:rPr lang="de-DE" dirty="0" err="1"/>
              <a:t>Rondeaux</a:t>
            </a:r>
            <a:endParaRPr lang="de-DE" dirty="0"/>
          </a:p>
          <a:p>
            <a:pPr marL="0" indent="0">
              <a:buNone/>
            </a:pPr>
            <a:r>
              <a:rPr lang="de-DE" dirty="0"/>
              <a:t>5 dreistimmige Motetten</a:t>
            </a:r>
          </a:p>
          <a:p>
            <a:pPr marL="0" indent="0">
              <a:buNone/>
            </a:pPr>
            <a:r>
              <a:rPr lang="de-DE" dirty="0"/>
              <a:t>Huldigung an Karl I. von Anjou</a:t>
            </a:r>
          </a:p>
          <a:p>
            <a:pPr marL="0" indent="0">
              <a:buNone/>
            </a:pPr>
            <a:r>
              <a:rPr lang="de-DE" dirty="0"/>
              <a:t>2 dramatische Spiele: </a:t>
            </a:r>
            <a:r>
              <a:rPr lang="de-DE" i="1" dirty="0"/>
              <a:t>Jeu de Robin et de Marion</a:t>
            </a:r>
          </a:p>
        </p:txBody>
      </p:sp>
    </p:spTree>
    <p:extLst>
      <p:ext uri="{BB962C8B-B14F-4D97-AF65-F5344CB8AC3E}">
        <p14:creationId xmlns:p14="http://schemas.microsoft.com/office/powerpoint/2010/main" val="1080300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19F2327-945B-C5CE-57F1-B12ED9AE7792}"/>
              </a:ext>
            </a:extLst>
          </p:cNvPr>
          <p:cNvSpPr>
            <a:spLocks noGrp="1"/>
          </p:cNvSpPr>
          <p:nvPr>
            <p:ph type="title"/>
          </p:nvPr>
        </p:nvSpPr>
        <p:spPr>
          <a:xfrm>
            <a:off x="628650" y="818254"/>
            <a:ext cx="7886700" cy="1042042"/>
          </a:xfrm>
        </p:spPr>
        <p:txBody>
          <a:bodyPr>
            <a:normAutofit fontScale="90000"/>
          </a:bodyPr>
          <a:lstStyle/>
          <a:p>
            <a:pPr algn="ctr"/>
            <a:r>
              <a:rPr lang="de-DE" sz="2800" i="1" dirty="0"/>
              <a:t>Jeu de Robin et de Marion</a:t>
            </a:r>
            <a:r>
              <a:rPr lang="de-DE" sz="2800" dirty="0"/>
              <a:t> </a:t>
            </a:r>
            <a:br>
              <a:rPr lang="de-DE" sz="2800" dirty="0"/>
            </a:br>
            <a:r>
              <a:rPr lang="de-DE" sz="2800" dirty="0"/>
              <a:t>neben Tristan und Isolde das wohl berühmteste Liebespaar des Mittelalters</a:t>
            </a:r>
          </a:p>
        </p:txBody>
      </p:sp>
      <p:pic>
        <p:nvPicPr>
          <p:cNvPr id="14" name="Inhaltsplatzhalter 13">
            <a:extLst>
              <a:ext uri="{FF2B5EF4-FFF2-40B4-BE49-F238E27FC236}">
                <a16:creationId xmlns:a16="http://schemas.microsoft.com/office/drawing/2014/main" id="{3D205E85-7896-DD7E-27B4-F67A4CE57614}"/>
              </a:ext>
            </a:extLst>
          </p:cNvPr>
          <p:cNvPicPr>
            <a:picLocks noGrp="1" noChangeAspect="1"/>
          </p:cNvPicPr>
          <p:nvPr>
            <p:ph idx="1"/>
          </p:nvPr>
        </p:nvPicPr>
        <p:blipFill>
          <a:blip r:embed="rId2"/>
          <a:stretch>
            <a:fillRect/>
          </a:stretch>
        </p:blipFill>
        <p:spPr>
          <a:xfrm>
            <a:off x="496814" y="2032825"/>
            <a:ext cx="8337292" cy="4680000"/>
          </a:xfrm>
          <a:prstGeom prst="rect">
            <a:avLst/>
          </a:prstGeom>
        </p:spPr>
      </p:pic>
    </p:spTree>
    <p:extLst>
      <p:ext uri="{BB962C8B-B14F-4D97-AF65-F5344CB8AC3E}">
        <p14:creationId xmlns:p14="http://schemas.microsoft.com/office/powerpoint/2010/main" val="36934881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546A7-6EDA-E014-58C2-5AA3D772132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E754B8A-5A1F-D8FD-B1A5-6528AF240041}"/>
              </a:ext>
            </a:extLst>
          </p:cNvPr>
          <p:cNvSpPr>
            <a:spLocks noGrp="1"/>
          </p:cNvSpPr>
          <p:nvPr>
            <p:ph type="title"/>
          </p:nvPr>
        </p:nvSpPr>
        <p:spPr>
          <a:xfrm>
            <a:off x="312284" y="1404851"/>
            <a:ext cx="7886700" cy="1042042"/>
          </a:xfrm>
        </p:spPr>
        <p:txBody>
          <a:bodyPr>
            <a:noAutofit/>
          </a:bodyPr>
          <a:lstStyle/>
          <a:p>
            <a:br>
              <a:rPr lang="en-US" sz="3000" b="1" dirty="0">
                <a:effectLst/>
                <a:latin typeface="+mn-lt"/>
                <a:ea typeface="Calibri" panose="020F0502020204030204" pitchFamily="34" charset="0"/>
                <a:cs typeface="Times New Roman" panose="02020603050405020304" pitchFamily="18" charset="0"/>
              </a:rPr>
            </a:br>
            <a:r>
              <a:rPr lang="en-US" sz="2800" b="1" dirty="0" err="1">
                <a:effectLst/>
                <a:latin typeface="+mn-lt"/>
                <a:ea typeface="Calibri" panose="020F0502020204030204" pitchFamily="34" charset="0"/>
                <a:cs typeface="Times New Roman" panose="02020603050405020304" pitchFamily="18" charset="0"/>
              </a:rPr>
              <a:t>Klangbeispiele</a:t>
            </a:r>
            <a:r>
              <a:rPr lang="en-US" sz="2800" b="1" dirty="0">
                <a:effectLst/>
                <a:latin typeface="+mn-lt"/>
                <a:ea typeface="Calibri" panose="020F0502020204030204" pitchFamily="34" charset="0"/>
                <a:cs typeface="Times New Roman" panose="02020603050405020304" pitchFamily="18" charset="0"/>
              </a:rPr>
              <a:t>: </a:t>
            </a:r>
            <a:br>
              <a:rPr lang="en-US" sz="2800" b="1" dirty="0">
                <a:effectLst/>
                <a:latin typeface="+mn-lt"/>
                <a:ea typeface="Calibri" panose="020F0502020204030204" pitchFamily="34" charset="0"/>
                <a:cs typeface="Times New Roman" panose="02020603050405020304" pitchFamily="18" charset="0"/>
              </a:rPr>
            </a:br>
            <a:r>
              <a:rPr lang="en-US" sz="2800" b="1" dirty="0">
                <a:effectLst/>
                <a:latin typeface="+mn-lt"/>
                <a:ea typeface="Calibri" panose="020F0502020204030204" pitchFamily="34" charset="0"/>
                <a:cs typeface="Times New Roman" panose="02020603050405020304" pitchFamily="18" charset="0"/>
              </a:rPr>
              <a:t>Adam de la Halle</a:t>
            </a:r>
            <a:br>
              <a:rPr lang="en-US" sz="3000" dirty="0">
                <a:effectLst/>
                <a:latin typeface="+mn-lt"/>
                <a:ea typeface="Calibri" panose="020F0502020204030204" pitchFamily="34" charset="0"/>
                <a:cs typeface="Times New Roman" panose="02020603050405020304" pitchFamily="18" charset="0"/>
              </a:rPr>
            </a:br>
            <a:endParaRPr lang="de-DE" sz="3000" dirty="0"/>
          </a:p>
        </p:txBody>
      </p:sp>
      <p:sp>
        <p:nvSpPr>
          <p:cNvPr id="4" name="Inhaltsplatzhalter 3">
            <a:extLst>
              <a:ext uri="{FF2B5EF4-FFF2-40B4-BE49-F238E27FC236}">
                <a16:creationId xmlns:a16="http://schemas.microsoft.com/office/drawing/2014/main" id="{262A499A-C305-E1FA-61D9-0BEC085A2C29}"/>
              </a:ext>
            </a:extLst>
          </p:cNvPr>
          <p:cNvSpPr>
            <a:spLocks noGrp="1"/>
          </p:cNvSpPr>
          <p:nvPr>
            <p:ph idx="1"/>
          </p:nvPr>
        </p:nvSpPr>
        <p:spPr>
          <a:xfrm>
            <a:off x="395412" y="2698762"/>
            <a:ext cx="7886700" cy="3907369"/>
          </a:xfrm>
        </p:spPr>
        <p:txBody>
          <a:bodyPr>
            <a:normAutofit/>
          </a:bodyPr>
          <a:lstStyle/>
          <a:p>
            <a:pPr marL="0" indent="0">
              <a:spcBef>
                <a:spcPts val="0"/>
              </a:spcBef>
              <a:buNone/>
            </a:pPr>
            <a:r>
              <a:rPr lang="de-DE" sz="2400" i="1" kern="100" dirty="0" err="1">
                <a:effectLst/>
                <a:ea typeface="Calibri" panose="020F0502020204030204" pitchFamily="34" charset="0"/>
                <a:cs typeface="Times New Roman" panose="02020603050405020304" pitchFamily="18" charset="0"/>
              </a:rPr>
              <a:t>Or</a:t>
            </a:r>
            <a:r>
              <a:rPr lang="de-DE" sz="2400" i="1" kern="100" dirty="0">
                <a:effectLst/>
                <a:ea typeface="Calibri" panose="020F0502020204030204" pitchFamily="34" charset="0"/>
                <a:cs typeface="Times New Roman" panose="02020603050405020304" pitchFamily="18" charset="0"/>
              </a:rPr>
              <a:t> </a:t>
            </a:r>
            <a:r>
              <a:rPr lang="de-DE" sz="2400" i="1" kern="100" dirty="0" err="1">
                <a:effectLst/>
                <a:ea typeface="Calibri" panose="020F0502020204030204" pitchFamily="34" charset="0"/>
                <a:cs typeface="Times New Roman" panose="02020603050405020304" pitchFamily="18" charset="0"/>
              </a:rPr>
              <a:t>est</a:t>
            </a:r>
            <a:r>
              <a:rPr lang="de-DE" sz="2400" i="1" kern="100" dirty="0">
                <a:effectLst/>
                <a:ea typeface="Calibri" panose="020F0502020204030204" pitchFamily="34" charset="0"/>
                <a:cs typeface="Times New Roman" panose="02020603050405020304" pitchFamily="18" charset="0"/>
              </a:rPr>
              <a:t> </a:t>
            </a:r>
            <a:r>
              <a:rPr lang="de-DE" sz="2400" i="1" kern="100" dirty="0" err="1">
                <a:effectLst/>
                <a:ea typeface="Calibri" panose="020F0502020204030204" pitchFamily="34" charset="0"/>
                <a:cs typeface="Times New Roman" panose="02020603050405020304" pitchFamily="18" charset="0"/>
              </a:rPr>
              <a:t>Baiars</a:t>
            </a:r>
            <a:r>
              <a:rPr lang="de-DE" sz="2400" i="1" kern="100" dirty="0">
                <a:effectLst/>
                <a:ea typeface="Calibri" panose="020F0502020204030204" pitchFamily="34" charset="0"/>
                <a:cs typeface="Times New Roman" panose="02020603050405020304" pitchFamily="18" charset="0"/>
              </a:rPr>
              <a:t> en la </a:t>
            </a:r>
          </a:p>
          <a:p>
            <a:pPr marL="0" indent="0">
              <a:spcBef>
                <a:spcPts val="0"/>
              </a:spcBef>
              <a:buNone/>
            </a:pPr>
            <a:r>
              <a:rPr lang="de-DE" sz="2400" i="1" kern="100" dirty="0" err="1">
                <a:effectLst/>
                <a:ea typeface="Calibri" panose="020F0502020204030204" pitchFamily="34" charset="0"/>
                <a:cs typeface="Times New Roman" panose="02020603050405020304" pitchFamily="18" charset="0"/>
              </a:rPr>
              <a:t>pasture</a:t>
            </a:r>
            <a:r>
              <a:rPr lang="de-DE" sz="2400" i="1" kern="100" dirty="0">
                <a:effectLst/>
                <a:ea typeface="Calibri" panose="020F0502020204030204" pitchFamily="34" charset="0"/>
                <a:cs typeface="Times New Roman" panose="02020603050405020304" pitchFamily="18" charset="0"/>
              </a:rPr>
              <a:t> </a:t>
            </a:r>
            <a:r>
              <a:rPr lang="de-DE" sz="2400" kern="100" dirty="0">
                <a:effectLst/>
                <a:ea typeface="Calibri" panose="020F0502020204030204" pitchFamily="34" charset="0"/>
                <a:cs typeface="Times New Roman" panose="02020603050405020304" pitchFamily="18" charset="0"/>
              </a:rPr>
              <a:t>(</a:t>
            </a:r>
            <a:r>
              <a:rPr lang="de-DE" sz="2400" kern="100" dirty="0" err="1">
                <a:effectLst/>
                <a:ea typeface="Calibri" panose="020F0502020204030204" pitchFamily="34" charset="0"/>
                <a:cs typeface="Times New Roman" panose="02020603050405020304" pitchFamily="18" charset="0"/>
              </a:rPr>
              <a:t>Rondeaux</a:t>
            </a:r>
            <a:r>
              <a:rPr lang="de-DE" sz="2400" kern="100" dirty="0">
                <a:effectLst/>
                <a:ea typeface="Calibri" panose="020F0502020204030204" pitchFamily="34" charset="0"/>
                <a:cs typeface="Times New Roman" panose="02020603050405020304" pitchFamily="18" charset="0"/>
              </a:rPr>
              <a:t>)</a:t>
            </a:r>
          </a:p>
          <a:p>
            <a:pPr marL="0" indent="0">
              <a:spcBef>
                <a:spcPts val="0"/>
              </a:spcBef>
              <a:buNone/>
            </a:pPr>
            <a:endParaRPr lang="de-DE" sz="2400" i="1" kern="100" dirty="0">
              <a:ea typeface="Calibri" panose="020F0502020204030204" pitchFamily="34" charset="0"/>
              <a:cs typeface="Times New Roman" panose="02020603050405020304" pitchFamily="18" charset="0"/>
            </a:endParaRPr>
          </a:p>
          <a:p>
            <a:pPr marL="0" indent="0">
              <a:spcBef>
                <a:spcPts val="0"/>
              </a:spcBef>
              <a:buNone/>
            </a:pPr>
            <a:r>
              <a:rPr lang="de-DE" sz="2400" i="1" dirty="0">
                <a:effectLst/>
                <a:ea typeface="Calibri" panose="020F0502020204030204" pitchFamily="34" charset="0"/>
              </a:rPr>
              <a:t>Quai a </a:t>
            </a:r>
            <a:r>
              <a:rPr lang="de-DE" sz="2400" i="1" dirty="0" err="1">
                <a:effectLst/>
                <a:ea typeface="Calibri" panose="020F0502020204030204" pitchFamily="34" charset="0"/>
              </a:rPr>
              <a:t>droit</a:t>
            </a:r>
            <a:r>
              <a:rPr lang="de-DE" sz="2400" i="1" dirty="0">
                <a:effectLst/>
                <a:ea typeface="Calibri" panose="020F0502020204030204" pitchFamily="34" charset="0"/>
              </a:rPr>
              <a:t> veut </a:t>
            </a:r>
          </a:p>
          <a:p>
            <a:pPr marL="0" indent="0">
              <a:spcBef>
                <a:spcPts val="0"/>
              </a:spcBef>
              <a:buNone/>
            </a:pPr>
            <a:r>
              <a:rPr lang="de-DE" sz="2400" i="1" dirty="0" err="1">
                <a:effectLst/>
                <a:ea typeface="Calibri" panose="020F0502020204030204" pitchFamily="34" charset="0"/>
              </a:rPr>
              <a:t>amours</a:t>
            </a:r>
            <a:r>
              <a:rPr lang="de-DE" sz="2400" i="1" dirty="0">
                <a:effectLst/>
                <a:ea typeface="Calibri" panose="020F0502020204030204" pitchFamily="34" charset="0"/>
              </a:rPr>
              <a:t> </a:t>
            </a:r>
            <a:r>
              <a:rPr lang="de-DE" sz="2400" i="1" dirty="0" err="1">
                <a:effectLst/>
                <a:ea typeface="Calibri" panose="020F0502020204030204" pitchFamily="34" charset="0"/>
              </a:rPr>
              <a:t>servir</a:t>
            </a:r>
            <a:r>
              <a:rPr lang="de-DE" sz="2400" dirty="0">
                <a:effectLst/>
                <a:ea typeface="Calibri" panose="020F0502020204030204" pitchFamily="34" charset="0"/>
              </a:rPr>
              <a:t> </a:t>
            </a:r>
          </a:p>
          <a:p>
            <a:pPr marL="0" indent="0">
              <a:spcBef>
                <a:spcPts val="0"/>
              </a:spcBef>
              <a:buNone/>
            </a:pPr>
            <a:r>
              <a:rPr lang="de-DE" sz="2400" dirty="0">
                <a:effectLst/>
                <a:ea typeface="Calibri" panose="020F0502020204030204" pitchFamily="34" charset="0"/>
              </a:rPr>
              <a:t>(Chanson) </a:t>
            </a:r>
          </a:p>
          <a:p>
            <a:pPr marL="0" indent="0">
              <a:spcBef>
                <a:spcPts val="0"/>
              </a:spcBef>
              <a:buNone/>
            </a:pPr>
            <a:endParaRPr lang="de-DE" sz="2400" dirty="0"/>
          </a:p>
          <a:p>
            <a:pPr marL="0" indent="0">
              <a:spcBef>
                <a:spcPts val="0"/>
              </a:spcBef>
              <a:buNone/>
            </a:pPr>
            <a:r>
              <a:rPr lang="en-US" sz="2200" dirty="0" err="1">
                <a:effectLst/>
                <a:ea typeface="Calibri" panose="020F0502020204030204" pitchFamily="34" charset="0"/>
              </a:rPr>
              <a:t>Autorbild</a:t>
            </a:r>
            <a:r>
              <a:rPr lang="en-US" sz="2200" dirty="0">
                <a:effectLst/>
                <a:ea typeface="Calibri" panose="020F0502020204030204" pitchFamily="34" charset="0"/>
              </a:rPr>
              <a:t> </a:t>
            </a:r>
            <a:r>
              <a:rPr lang="en-US" sz="2200" dirty="0" err="1">
                <a:effectLst/>
                <a:ea typeface="Calibri" panose="020F0502020204030204" pitchFamily="34" charset="0"/>
              </a:rPr>
              <a:t>im</a:t>
            </a:r>
            <a:r>
              <a:rPr lang="en-US" sz="2200" dirty="0">
                <a:effectLst/>
                <a:ea typeface="Calibri" panose="020F0502020204030204" pitchFamily="34" charset="0"/>
              </a:rPr>
              <a:t> </a:t>
            </a:r>
          </a:p>
          <a:p>
            <a:pPr marL="0" indent="0">
              <a:spcBef>
                <a:spcPts val="0"/>
              </a:spcBef>
              <a:buNone/>
            </a:pPr>
            <a:r>
              <a:rPr lang="en-US" sz="2200" i="1" dirty="0">
                <a:effectLst/>
                <a:ea typeface="Calibri" panose="020F0502020204030204" pitchFamily="34" charset="0"/>
              </a:rPr>
              <a:t>Chansonnier </a:t>
            </a:r>
            <a:r>
              <a:rPr lang="en-US" sz="2200" i="1" dirty="0" err="1">
                <a:effectLst/>
                <a:ea typeface="Calibri" panose="020F0502020204030204" pitchFamily="34" charset="0"/>
              </a:rPr>
              <a:t>d’Arras</a:t>
            </a:r>
            <a:r>
              <a:rPr lang="en-US" sz="2200" dirty="0">
                <a:effectLst/>
                <a:ea typeface="Calibri" panose="020F0502020204030204" pitchFamily="34" charset="0"/>
              </a:rPr>
              <a:t> </a:t>
            </a:r>
          </a:p>
          <a:p>
            <a:pPr marL="0" indent="0">
              <a:spcBef>
                <a:spcPts val="0"/>
              </a:spcBef>
              <a:buNone/>
            </a:pPr>
            <a:r>
              <a:rPr lang="en-US" sz="2200" dirty="0">
                <a:effectLst/>
                <a:ea typeface="Calibri" panose="020F0502020204030204" pitchFamily="34" charset="0"/>
              </a:rPr>
              <a:t>(1278) </a:t>
            </a:r>
            <a:endParaRPr lang="de-DE" sz="2200" dirty="0"/>
          </a:p>
        </p:txBody>
      </p:sp>
      <p:pic>
        <p:nvPicPr>
          <p:cNvPr id="6" name="Grafik 5">
            <a:extLst>
              <a:ext uri="{FF2B5EF4-FFF2-40B4-BE49-F238E27FC236}">
                <a16:creationId xmlns:a16="http://schemas.microsoft.com/office/drawing/2014/main" id="{E512D90A-4719-315E-C92E-C7BCDB26E4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3057" y="0"/>
            <a:ext cx="5910943" cy="6858000"/>
          </a:xfrm>
          <a:prstGeom prst="rect">
            <a:avLst/>
          </a:prstGeom>
        </p:spPr>
      </p:pic>
    </p:spTree>
    <p:extLst>
      <p:ext uri="{BB962C8B-B14F-4D97-AF65-F5344CB8AC3E}">
        <p14:creationId xmlns:p14="http://schemas.microsoft.com/office/powerpoint/2010/main" val="551643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46FB1-93DB-5120-C1AD-7000200AC1B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DFF57F6-4CDD-5C2C-3EB3-FDD6C806BFAD}"/>
              </a:ext>
            </a:extLst>
          </p:cNvPr>
          <p:cNvSpPr>
            <a:spLocks noGrp="1"/>
          </p:cNvSpPr>
          <p:nvPr>
            <p:ph type="title"/>
          </p:nvPr>
        </p:nvSpPr>
        <p:spPr>
          <a:xfrm>
            <a:off x="695854" y="572420"/>
            <a:ext cx="7886700" cy="1042042"/>
          </a:xfrm>
        </p:spPr>
        <p:txBody>
          <a:bodyPr>
            <a:normAutofit/>
          </a:bodyPr>
          <a:lstStyle/>
          <a:p>
            <a:pPr algn="ctr"/>
            <a:r>
              <a:rPr lang="de-DE" sz="2800" dirty="0"/>
              <a:t>Minnesang (12. bis 15. Jh.)</a:t>
            </a:r>
          </a:p>
        </p:txBody>
      </p:sp>
      <p:pic>
        <p:nvPicPr>
          <p:cNvPr id="6" name="Inhaltsplatzhalter 5">
            <a:extLst>
              <a:ext uri="{FF2B5EF4-FFF2-40B4-BE49-F238E27FC236}">
                <a16:creationId xmlns:a16="http://schemas.microsoft.com/office/drawing/2014/main" id="{4F4A9969-D40B-D6B6-46C4-F726D0294862}"/>
              </a:ext>
            </a:extLst>
          </p:cNvPr>
          <p:cNvPicPr>
            <a:picLocks noGrp="1" noChangeAspect="1"/>
          </p:cNvPicPr>
          <p:nvPr>
            <p:ph idx="1"/>
          </p:nvPr>
        </p:nvPicPr>
        <p:blipFill>
          <a:blip r:embed="rId2"/>
          <a:stretch>
            <a:fillRect/>
          </a:stretch>
        </p:blipFill>
        <p:spPr>
          <a:xfrm>
            <a:off x="4889713" y="1458000"/>
            <a:ext cx="3827249" cy="5400000"/>
          </a:xfrm>
          <a:prstGeom prst="rect">
            <a:avLst/>
          </a:prstGeom>
        </p:spPr>
      </p:pic>
      <p:pic>
        <p:nvPicPr>
          <p:cNvPr id="8" name="Grafik 7">
            <a:extLst>
              <a:ext uri="{FF2B5EF4-FFF2-40B4-BE49-F238E27FC236}">
                <a16:creationId xmlns:a16="http://schemas.microsoft.com/office/drawing/2014/main" id="{C5033967-1B83-595C-416C-AE57C0CB9420}"/>
              </a:ext>
            </a:extLst>
          </p:cNvPr>
          <p:cNvPicPr>
            <a:picLocks noChangeAspect="1"/>
          </p:cNvPicPr>
          <p:nvPr/>
        </p:nvPicPr>
        <p:blipFill>
          <a:blip r:embed="rId3"/>
          <a:stretch>
            <a:fillRect/>
          </a:stretch>
        </p:blipFill>
        <p:spPr>
          <a:xfrm>
            <a:off x="561446" y="1458000"/>
            <a:ext cx="3885539" cy="5940000"/>
          </a:xfrm>
          <a:prstGeom prst="rect">
            <a:avLst/>
          </a:prstGeom>
        </p:spPr>
      </p:pic>
    </p:spTree>
    <p:extLst>
      <p:ext uri="{BB962C8B-B14F-4D97-AF65-F5344CB8AC3E}">
        <p14:creationId xmlns:p14="http://schemas.microsoft.com/office/powerpoint/2010/main" val="2682786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309C9BA-227F-D980-D845-5FDE85FD66A3}"/>
              </a:ext>
            </a:extLst>
          </p:cNvPr>
          <p:cNvSpPr>
            <a:spLocks noGrp="1"/>
          </p:cNvSpPr>
          <p:nvPr>
            <p:ph type="title"/>
          </p:nvPr>
        </p:nvSpPr>
        <p:spPr>
          <a:xfrm>
            <a:off x="764866" y="916457"/>
            <a:ext cx="7886700" cy="1042042"/>
          </a:xfrm>
        </p:spPr>
        <p:txBody>
          <a:bodyPr>
            <a:normAutofit/>
          </a:bodyPr>
          <a:lstStyle/>
          <a:p>
            <a:pPr algn="ctr"/>
            <a:r>
              <a:rPr lang="de-DE" sz="3000" dirty="0"/>
              <a:t>Pierre de la Croix (Petrus de </a:t>
            </a:r>
            <a:r>
              <a:rPr lang="de-DE" sz="3000" dirty="0" err="1"/>
              <a:t>Cruce</a:t>
            </a:r>
            <a:r>
              <a:rPr lang="de-DE" sz="3000" dirty="0"/>
              <a:t>) </a:t>
            </a:r>
            <a:br>
              <a:rPr lang="de-DE" sz="3000" dirty="0"/>
            </a:br>
            <a:r>
              <a:rPr lang="de-DE" sz="3000" dirty="0"/>
              <a:t>(Amiens oder Umgebung um 1270; vor 1347)</a:t>
            </a:r>
          </a:p>
        </p:txBody>
      </p:sp>
      <p:sp>
        <p:nvSpPr>
          <p:cNvPr id="4" name="Inhaltsplatzhalter 3">
            <a:extLst>
              <a:ext uri="{FF2B5EF4-FFF2-40B4-BE49-F238E27FC236}">
                <a16:creationId xmlns:a16="http://schemas.microsoft.com/office/drawing/2014/main" id="{753F0387-5303-2687-9C23-FEDD72B1C56C}"/>
              </a:ext>
            </a:extLst>
          </p:cNvPr>
          <p:cNvSpPr>
            <a:spLocks noGrp="1"/>
          </p:cNvSpPr>
          <p:nvPr>
            <p:ph idx="1"/>
          </p:nvPr>
        </p:nvSpPr>
        <p:spPr>
          <a:xfrm>
            <a:off x="764866" y="2105148"/>
            <a:ext cx="7886700" cy="3907369"/>
          </a:xfrm>
        </p:spPr>
        <p:txBody>
          <a:bodyPr>
            <a:normAutofit/>
          </a:bodyPr>
          <a:lstStyle/>
          <a:p>
            <a:pPr>
              <a:lnSpc>
                <a:spcPct val="80000"/>
              </a:lnSpc>
              <a:spcBef>
                <a:spcPts val="0"/>
              </a:spcBef>
            </a:pPr>
            <a:r>
              <a:rPr lang="de-DE" sz="2600" dirty="0"/>
              <a:t>französischer Kleriker, Komponist und Musiktheoretiker</a:t>
            </a:r>
          </a:p>
          <a:p>
            <a:pPr>
              <a:lnSpc>
                <a:spcPct val="80000"/>
              </a:lnSpc>
              <a:spcBef>
                <a:spcPts val="0"/>
              </a:spcBef>
            </a:pPr>
            <a:r>
              <a:rPr lang="de-DE" sz="2600" dirty="0"/>
              <a:t>in einem Inventar von 1347 der Kathedrale von Amiens wird erwähnt, dass Pierre im Besitz eines mehrstimmigen Manuskripts war, das er der Kathedrale vermacht hat. </a:t>
            </a:r>
          </a:p>
          <a:p>
            <a:pPr>
              <a:lnSpc>
                <a:spcPct val="80000"/>
              </a:lnSpc>
              <a:spcBef>
                <a:spcPts val="0"/>
              </a:spcBef>
            </a:pPr>
            <a:r>
              <a:rPr lang="de-DE" sz="2600" dirty="0"/>
              <a:t>der Musiktheoretiker Jacobus de </a:t>
            </a:r>
            <a:r>
              <a:rPr lang="de-DE" sz="2600" dirty="0" err="1"/>
              <a:t>Liėge</a:t>
            </a:r>
            <a:r>
              <a:rPr lang="de-DE" sz="2600" dirty="0"/>
              <a:t> über Pierre: „Wie würdig ist dieser Musiker, der den Lehren Francos folgte und so viele gute und schöne polyphone Stücke komponierte.”</a:t>
            </a:r>
          </a:p>
          <a:p>
            <a:pPr marL="0" indent="0">
              <a:lnSpc>
                <a:spcPct val="80000"/>
              </a:lnSpc>
              <a:spcBef>
                <a:spcPts val="0"/>
              </a:spcBef>
              <a:buNone/>
            </a:pPr>
            <a:endParaRPr lang="de-DE" sz="2600" dirty="0"/>
          </a:p>
          <a:p>
            <a:pPr marL="0" indent="0">
              <a:lnSpc>
                <a:spcPct val="80000"/>
              </a:lnSpc>
              <a:spcBef>
                <a:spcPts val="0"/>
              </a:spcBef>
              <a:buNone/>
            </a:pPr>
            <a:r>
              <a:rPr lang="de-DE" sz="2600" dirty="0"/>
              <a:t>Catherine A. Bradley: </a:t>
            </a:r>
            <a:r>
              <a:rPr lang="en-US" sz="2600" dirty="0"/>
              <a:t>Authorship and Identity in Late Thirteenth-Century Motets, Routledge 2022</a:t>
            </a:r>
            <a:endParaRPr lang="de-DE" sz="2600" b="1" dirty="0"/>
          </a:p>
          <a:p>
            <a:pPr marL="0" indent="0">
              <a:buNone/>
            </a:pPr>
            <a:endParaRPr lang="de-DE" dirty="0"/>
          </a:p>
        </p:txBody>
      </p:sp>
    </p:spTree>
    <p:extLst>
      <p:ext uri="{BB962C8B-B14F-4D97-AF65-F5344CB8AC3E}">
        <p14:creationId xmlns:p14="http://schemas.microsoft.com/office/powerpoint/2010/main" val="301549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0F1F57-A11D-EEE6-2765-ECA3A8337C9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7D7D516-A162-02A1-ABC7-8D1607EE39DE}"/>
              </a:ext>
            </a:extLst>
          </p:cNvPr>
          <p:cNvSpPr>
            <a:spLocks noGrp="1"/>
          </p:cNvSpPr>
          <p:nvPr>
            <p:ph type="title"/>
          </p:nvPr>
        </p:nvSpPr>
        <p:spPr>
          <a:xfrm>
            <a:off x="628650" y="682252"/>
            <a:ext cx="7886700" cy="1042042"/>
          </a:xfrm>
        </p:spPr>
        <p:txBody>
          <a:bodyPr>
            <a:normAutofit/>
          </a:bodyPr>
          <a:lstStyle/>
          <a:p>
            <a:pPr algn="ctr"/>
            <a:r>
              <a:rPr lang="de-DE" sz="2800" dirty="0"/>
              <a:t>Vortrags- und Aufführungskunst</a:t>
            </a:r>
          </a:p>
        </p:txBody>
      </p:sp>
      <p:pic>
        <p:nvPicPr>
          <p:cNvPr id="5" name="Inhaltsplatzhalter 4">
            <a:extLst>
              <a:ext uri="{FF2B5EF4-FFF2-40B4-BE49-F238E27FC236}">
                <a16:creationId xmlns:a16="http://schemas.microsoft.com/office/drawing/2014/main" id="{156F40C8-A2EF-A32A-666D-2E2EA9B6336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0897" y="1724294"/>
            <a:ext cx="6583454" cy="5040000"/>
          </a:xfrm>
        </p:spPr>
      </p:pic>
    </p:spTree>
    <p:extLst>
      <p:ext uri="{BB962C8B-B14F-4D97-AF65-F5344CB8AC3E}">
        <p14:creationId xmlns:p14="http://schemas.microsoft.com/office/powerpoint/2010/main" val="5132270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928E288-FDC1-00CC-ED3B-3D014C728B80}"/>
              </a:ext>
            </a:extLst>
          </p:cNvPr>
          <p:cNvSpPr>
            <a:spLocks noGrp="1"/>
          </p:cNvSpPr>
          <p:nvPr>
            <p:ph type="title"/>
          </p:nvPr>
        </p:nvSpPr>
        <p:spPr/>
        <p:txBody>
          <a:bodyPr>
            <a:normAutofit/>
          </a:bodyPr>
          <a:lstStyle/>
          <a:p>
            <a:r>
              <a:rPr lang="de-DE" sz="2800" b="1" dirty="0"/>
              <a:t>Jenaer Liederhandschrift</a:t>
            </a:r>
            <a:r>
              <a:rPr lang="de-DE" sz="2800" dirty="0"/>
              <a:t> </a:t>
            </a:r>
          </a:p>
        </p:txBody>
      </p:sp>
      <p:sp>
        <p:nvSpPr>
          <p:cNvPr id="3" name="Inhaltsplatzhalter 2">
            <a:extLst>
              <a:ext uri="{FF2B5EF4-FFF2-40B4-BE49-F238E27FC236}">
                <a16:creationId xmlns:a16="http://schemas.microsoft.com/office/drawing/2014/main" id="{9C0AB462-08AA-2A1B-8BF8-CD6DDB99A420}"/>
              </a:ext>
            </a:extLst>
          </p:cNvPr>
          <p:cNvSpPr>
            <a:spLocks noGrp="1"/>
          </p:cNvSpPr>
          <p:nvPr>
            <p:ph idx="1"/>
          </p:nvPr>
        </p:nvSpPr>
        <p:spPr/>
        <p:txBody>
          <a:bodyPr>
            <a:normAutofit/>
          </a:bodyPr>
          <a:lstStyle/>
          <a:p>
            <a:pPr marL="0" indent="0">
              <a:lnSpc>
                <a:spcPct val="80000"/>
              </a:lnSpc>
              <a:spcBef>
                <a:spcPts val="0"/>
              </a:spcBef>
              <a:buNone/>
            </a:pPr>
            <a:r>
              <a:rPr lang="de-DE" sz="2400" dirty="0"/>
              <a:t>Die bedeutendste Sammlung</a:t>
            </a:r>
          </a:p>
          <a:p>
            <a:pPr marL="0" indent="0">
              <a:lnSpc>
                <a:spcPct val="80000"/>
              </a:lnSpc>
              <a:spcBef>
                <a:spcPts val="0"/>
              </a:spcBef>
              <a:buNone/>
            </a:pPr>
            <a:r>
              <a:rPr lang="de-DE" sz="2400" dirty="0"/>
              <a:t>Mittelhochdeutscher Sang-</a:t>
            </a:r>
          </a:p>
          <a:p>
            <a:pPr marL="0" indent="0">
              <a:lnSpc>
                <a:spcPct val="80000"/>
              </a:lnSpc>
              <a:spcBef>
                <a:spcPts val="0"/>
              </a:spcBef>
              <a:buNone/>
            </a:pPr>
            <a:r>
              <a:rPr lang="de-DE" sz="2400" dirty="0"/>
              <a:t>Spruchdichtung</a:t>
            </a:r>
          </a:p>
          <a:p>
            <a:pPr marL="0" indent="0">
              <a:lnSpc>
                <a:spcPct val="80000"/>
              </a:lnSpc>
              <a:spcBef>
                <a:spcPts val="0"/>
              </a:spcBef>
              <a:buNone/>
            </a:pPr>
            <a:endParaRPr lang="de-DE" sz="2400" dirty="0"/>
          </a:p>
          <a:p>
            <a:pPr marL="0" indent="0">
              <a:lnSpc>
                <a:spcPct val="80000"/>
              </a:lnSpc>
              <a:spcBef>
                <a:spcPts val="0"/>
              </a:spcBef>
              <a:buNone/>
            </a:pPr>
            <a:r>
              <a:rPr lang="de-DE" sz="2400" dirty="0"/>
              <a:t>erstes Drittel des 14. </a:t>
            </a:r>
            <a:r>
              <a:rPr lang="de-DE" sz="2400" dirty="0" err="1"/>
              <a:t>Jh.s</a:t>
            </a:r>
            <a:endParaRPr lang="de-DE" sz="2400" dirty="0"/>
          </a:p>
          <a:p>
            <a:pPr marL="0" indent="0">
              <a:lnSpc>
                <a:spcPct val="80000"/>
              </a:lnSpc>
              <a:spcBef>
                <a:spcPts val="0"/>
              </a:spcBef>
              <a:buNone/>
            </a:pPr>
            <a:endParaRPr lang="de-DE" sz="2400" dirty="0"/>
          </a:p>
          <a:p>
            <a:pPr marL="0" indent="0">
              <a:lnSpc>
                <a:spcPct val="80000"/>
              </a:lnSpc>
              <a:spcBef>
                <a:spcPts val="0"/>
              </a:spcBef>
              <a:buNone/>
            </a:pPr>
            <a:r>
              <a:rPr lang="de-DE" sz="2400" dirty="0"/>
              <a:t>Thüringer Universitäts- und</a:t>
            </a:r>
          </a:p>
          <a:p>
            <a:pPr marL="0" indent="0">
              <a:lnSpc>
                <a:spcPct val="80000"/>
              </a:lnSpc>
              <a:spcBef>
                <a:spcPts val="0"/>
              </a:spcBef>
              <a:buNone/>
            </a:pPr>
            <a:r>
              <a:rPr lang="de-DE" sz="2400" dirty="0"/>
              <a:t>Landesbibliothek Jena </a:t>
            </a:r>
          </a:p>
          <a:p>
            <a:pPr marL="0" indent="0">
              <a:lnSpc>
                <a:spcPct val="80000"/>
              </a:lnSpc>
              <a:spcBef>
                <a:spcPts val="0"/>
              </a:spcBef>
              <a:buNone/>
            </a:pPr>
            <a:r>
              <a:rPr lang="de-DE" sz="2400" dirty="0"/>
              <a:t>(Signatur: Ms. El. f. 101). </a:t>
            </a:r>
          </a:p>
        </p:txBody>
      </p:sp>
      <p:pic>
        <p:nvPicPr>
          <p:cNvPr id="5" name="Grafik 4">
            <a:extLst>
              <a:ext uri="{FF2B5EF4-FFF2-40B4-BE49-F238E27FC236}">
                <a16:creationId xmlns:a16="http://schemas.microsoft.com/office/drawing/2014/main" id="{97F2F356-6AE3-D104-9765-03A1FBF8CB56}"/>
              </a:ext>
            </a:extLst>
          </p:cNvPr>
          <p:cNvPicPr>
            <a:picLocks noChangeAspect="1"/>
          </p:cNvPicPr>
          <p:nvPr/>
        </p:nvPicPr>
        <p:blipFill>
          <a:blip r:embed="rId2"/>
          <a:stretch>
            <a:fillRect/>
          </a:stretch>
        </p:blipFill>
        <p:spPr>
          <a:xfrm>
            <a:off x="4968903" y="625055"/>
            <a:ext cx="4089600" cy="5760000"/>
          </a:xfrm>
          <a:prstGeom prst="rect">
            <a:avLst/>
          </a:prstGeom>
        </p:spPr>
      </p:pic>
    </p:spTree>
    <p:extLst>
      <p:ext uri="{BB962C8B-B14F-4D97-AF65-F5344CB8AC3E}">
        <p14:creationId xmlns:p14="http://schemas.microsoft.com/office/powerpoint/2010/main" val="12624019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70DD48-8365-90E4-E05A-BB189B6391BB}"/>
              </a:ext>
            </a:extLst>
          </p:cNvPr>
          <p:cNvSpPr>
            <a:spLocks noGrp="1"/>
          </p:cNvSpPr>
          <p:nvPr>
            <p:ph type="title"/>
          </p:nvPr>
        </p:nvSpPr>
        <p:spPr>
          <a:xfrm>
            <a:off x="386175" y="1405207"/>
            <a:ext cx="7886700" cy="1042042"/>
          </a:xfrm>
        </p:spPr>
        <p:txBody>
          <a:bodyPr>
            <a:normAutofit/>
          </a:bodyPr>
          <a:lstStyle/>
          <a:p>
            <a:r>
              <a:rPr lang="de-DE" sz="2800" b="1" dirty="0"/>
              <a:t>Codex Manesse</a:t>
            </a:r>
          </a:p>
        </p:txBody>
      </p:sp>
      <p:pic>
        <p:nvPicPr>
          <p:cNvPr id="7" name="Grafik 6">
            <a:extLst>
              <a:ext uri="{FF2B5EF4-FFF2-40B4-BE49-F238E27FC236}">
                <a16:creationId xmlns:a16="http://schemas.microsoft.com/office/drawing/2014/main" id="{BD92C0B6-7907-72E2-3B7E-2ED41DCA46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41886" y="18000"/>
            <a:ext cx="9949091" cy="6840000"/>
          </a:xfrm>
          <a:prstGeom prst="rect">
            <a:avLst/>
          </a:prstGeom>
        </p:spPr>
      </p:pic>
      <p:sp>
        <p:nvSpPr>
          <p:cNvPr id="9" name="Inhaltsplatzhalter 8">
            <a:extLst>
              <a:ext uri="{FF2B5EF4-FFF2-40B4-BE49-F238E27FC236}">
                <a16:creationId xmlns:a16="http://schemas.microsoft.com/office/drawing/2014/main" id="{7EBAA9A6-224D-CF4D-1C41-A57D318D308C}"/>
              </a:ext>
            </a:extLst>
          </p:cNvPr>
          <p:cNvSpPr>
            <a:spLocks noGrp="1"/>
          </p:cNvSpPr>
          <p:nvPr>
            <p:ph idx="1"/>
          </p:nvPr>
        </p:nvSpPr>
        <p:spPr>
          <a:xfrm>
            <a:off x="386175" y="2271758"/>
            <a:ext cx="7886700" cy="3907369"/>
          </a:xfrm>
        </p:spPr>
        <p:txBody>
          <a:bodyPr>
            <a:normAutofit/>
          </a:bodyPr>
          <a:lstStyle/>
          <a:p>
            <a:pPr marL="0" indent="0">
              <a:lnSpc>
                <a:spcPct val="100000"/>
              </a:lnSpc>
              <a:spcBef>
                <a:spcPts val="0"/>
              </a:spcBef>
              <a:buNone/>
            </a:pPr>
            <a:r>
              <a:rPr lang="de-DE" sz="2200" dirty="0"/>
              <a:t>Universitätsbibliothek</a:t>
            </a:r>
          </a:p>
          <a:p>
            <a:pPr marL="0" indent="0">
              <a:lnSpc>
                <a:spcPct val="100000"/>
              </a:lnSpc>
              <a:spcBef>
                <a:spcPts val="0"/>
              </a:spcBef>
              <a:buNone/>
            </a:pPr>
            <a:r>
              <a:rPr lang="de-DE" sz="2200" dirty="0"/>
              <a:t>Heidelberg, Cod. Pal. Germ. 848</a:t>
            </a:r>
          </a:p>
          <a:p>
            <a:pPr marL="0" indent="0">
              <a:lnSpc>
                <a:spcPct val="100000"/>
              </a:lnSpc>
              <a:spcBef>
                <a:spcPts val="0"/>
              </a:spcBef>
              <a:buNone/>
            </a:pPr>
            <a:endParaRPr lang="de-DE" sz="2200" dirty="0"/>
          </a:p>
          <a:p>
            <a:pPr marL="0" indent="0">
              <a:lnSpc>
                <a:spcPct val="100000"/>
              </a:lnSpc>
              <a:spcBef>
                <a:spcPts val="0"/>
              </a:spcBef>
              <a:buNone/>
            </a:pPr>
            <a:r>
              <a:rPr lang="de-DE" sz="2200" b="1" dirty="0"/>
              <a:t>Walther von der Vogelweide</a:t>
            </a:r>
            <a:r>
              <a:rPr lang="de-DE" sz="2200" kern="100" dirty="0">
                <a:effectLst/>
                <a:ea typeface="Calibri" panose="020F0502020204030204" pitchFamily="34" charset="0"/>
                <a:cs typeface="Times New Roman" panose="02020603050405020304" pitchFamily="18" charset="0"/>
              </a:rPr>
              <a:t> </a:t>
            </a:r>
          </a:p>
          <a:p>
            <a:pPr marL="0" indent="0">
              <a:lnSpc>
                <a:spcPct val="100000"/>
              </a:lnSpc>
              <a:spcBef>
                <a:spcPts val="0"/>
              </a:spcBef>
              <a:buNone/>
            </a:pPr>
            <a:r>
              <a:rPr lang="de-DE" sz="2200" kern="100" dirty="0">
                <a:effectLst/>
                <a:ea typeface="Calibri" panose="020F0502020204030204" pitchFamily="34" charset="0"/>
                <a:cs typeface="Times New Roman" panose="02020603050405020304" pitchFamily="18" charset="0"/>
              </a:rPr>
              <a:t>(ca. 1170–1230) gilt als </a:t>
            </a:r>
          </a:p>
          <a:p>
            <a:pPr marL="0" indent="0">
              <a:lnSpc>
                <a:spcPct val="100000"/>
              </a:lnSpc>
              <a:spcBef>
                <a:spcPts val="0"/>
              </a:spcBef>
              <a:buNone/>
            </a:pPr>
            <a:r>
              <a:rPr lang="de-DE" sz="2200" kern="100" dirty="0">
                <a:effectLst/>
                <a:ea typeface="Calibri" panose="020F0502020204030204" pitchFamily="34" charset="0"/>
                <a:cs typeface="Times New Roman" panose="02020603050405020304" pitchFamily="18" charset="0"/>
              </a:rPr>
              <a:t>bedeutendster deutschsprachiger</a:t>
            </a:r>
          </a:p>
          <a:p>
            <a:pPr marL="0" indent="0">
              <a:lnSpc>
                <a:spcPct val="100000"/>
              </a:lnSpc>
              <a:spcBef>
                <a:spcPts val="0"/>
              </a:spcBef>
              <a:buNone/>
            </a:pPr>
            <a:r>
              <a:rPr lang="de-DE" sz="2200" kern="100" dirty="0">
                <a:effectLst/>
                <a:ea typeface="Calibri" panose="020F0502020204030204" pitchFamily="34" charset="0"/>
                <a:cs typeface="Times New Roman" panose="02020603050405020304" pitchFamily="18" charset="0"/>
              </a:rPr>
              <a:t>Minnesänger des Mittelalters. </a:t>
            </a:r>
          </a:p>
          <a:p>
            <a:pPr marL="0" indent="0">
              <a:lnSpc>
                <a:spcPct val="100000"/>
              </a:lnSpc>
              <a:spcBef>
                <a:spcPts val="0"/>
              </a:spcBef>
              <a:buNone/>
            </a:pPr>
            <a:r>
              <a:rPr lang="de-DE" sz="2200" kern="100" dirty="0">
                <a:effectLst/>
                <a:ea typeface="Calibri" panose="020F0502020204030204" pitchFamily="34" charset="0"/>
                <a:cs typeface="Times New Roman" panose="02020603050405020304" pitchFamily="18" charset="0"/>
              </a:rPr>
              <a:t>Die Illustration aus dem Codex </a:t>
            </a:r>
          </a:p>
          <a:p>
            <a:pPr marL="0" indent="0">
              <a:lnSpc>
                <a:spcPct val="100000"/>
              </a:lnSpc>
              <a:spcBef>
                <a:spcPts val="0"/>
              </a:spcBef>
              <a:buNone/>
            </a:pPr>
            <a:r>
              <a:rPr lang="de-DE" sz="2200" kern="100" dirty="0">
                <a:effectLst/>
                <a:ea typeface="Calibri" panose="020F0502020204030204" pitchFamily="34" charset="0"/>
                <a:cs typeface="Times New Roman" panose="02020603050405020304" pitchFamily="18" charset="0"/>
              </a:rPr>
              <a:t>Manesse (S. 124 </a:t>
            </a:r>
            <a:r>
              <a:rPr lang="de-DE" sz="2200" kern="100" dirty="0" err="1">
                <a:effectLst/>
                <a:ea typeface="Calibri" panose="020F0502020204030204" pitchFamily="34" charset="0"/>
                <a:cs typeface="Times New Roman" panose="02020603050405020304" pitchFamily="18" charset="0"/>
              </a:rPr>
              <a:t>recto</a:t>
            </a:r>
            <a:r>
              <a:rPr lang="de-DE" sz="2200" kern="100" dirty="0">
                <a:effectLst/>
                <a:ea typeface="Calibri" panose="020F0502020204030204" pitchFamily="34" charset="0"/>
                <a:cs typeface="Times New Roman" panose="02020603050405020304" pitchFamily="18" charset="0"/>
              </a:rPr>
              <a:t>) soll ihn </a:t>
            </a:r>
          </a:p>
          <a:p>
            <a:pPr marL="0" indent="0">
              <a:lnSpc>
                <a:spcPct val="100000"/>
              </a:lnSpc>
              <a:spcBef>
                <a:spcPts val="0"/>
              </a:spcBef>
              <a:buNone/>
            </a:pPr>
            <a:r>
              <a:rPr lang="de-DE" sz="2200" kern="100" dirty="0">
                <a:effectLst/>
                <a:ea typeface="Calibri" panose="020F0502020204030204" pitchFamily="34" charset="0"/>
                <a:cs typeface="Times New Roman" panose="02020603050405020304" pitchFamily="18" charset="0"/>
              </a:rPr>
              <a:t>in singender Pose zeigen.</a:t>
            </a:r>
          </a:p>
          <a:p>
            <a:pPr marL="0" indent="0">
              <a:buNone/>
            </a:pPr>
            <a:endParaRPr lang="de-DE" dirty="0"/>
          </a:p>
        </p:txBody>
      </p:sp>
    </p:spTree>
    <p:extLst>
      <p:ext uri="{BB962C8B-B14F-4D97-AF65-F5344CB8AC3E}">
        <p14:creationId xmlns:p14="http://schemas.microsoft.com/office/powerpoint/2010/main" val="25140468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E5071B0-4DBB-26F1-8F70-DEF78DDEB8A9}"/>
              </a:ext>
            </a:extLst>
          </p:cNvPr>
          <p:cNvSpPr>
            <a:spLocks noGrp="1"/>
          </p:cNvSpPr>
          <p:nvPr>
            <p:ph type="title"/>
          </p:nvPr>
        </p:nvSpPr>
        <p:spPr>
          <a:xfrm>
            <a:off x="764866" y="723364"/>
            <a:ext cx="7886700" cy="1042042"/>
          </a:xfrm>
        </p:spPr>
        <p:txBody>
          <a:bodyPr>
            <a:normAutofit/>
          </a:bodyPr>
          <a:lstStyle/>
          <a:p>
            <a:pPr algn="ctr"/>
            <a:r>
              <a:rPr lang="de-DE" sz="2800" b="1" dirty="0"/>
              <a:t>Neidhart von </a:t>
            </a:r>
            <a:r>
              <a:rPr lang="de-DE" sz="2800" b="1" dirty="0" err="1"/>
              <a:t>Reuental</a:t>
            </a:r>
            <a:r>
              <a:rPr lang="de-DE" sz="2800" b="1" dirty="0"/>
              <a:t> (um 1180-um1250)</a:t>
            </a:r>
          </a:p>
        </p:txBody>
      </p:sp>
      <p:sp>
        <p:nvSpPr>
          <p:cNvPr id="3" name="Inhaltsplatzhalter 2">
            <a:extLst>
              <a:ext uri="{FF2B5EF4-FFF2-40B4-BE49-F238E27FC236}">
                <a16:creationId xmlns:a16="http://schemas.microsoft.com/office/drawing/2014/main" id="{49EECD93-6BD1-4A43-F193-8DDFF1C6524B}"/>
              </a:ext>
            </a:extLst>
          </p:cNvPr>
          <p:cNvSpPr>
            <a:spLocks noGrp="1"/>
          </p:cNvSpPr>
          <p:nvPr>
            <p:ph idx="1"/>
          </p:nvPr>
        </p:nvSpPr>
        <p:spPr>
          <a:xfrm>
            <a:off x="764866" y="1765406"/>
            <a:ext cx="7886700" cy="3907369"/>
          </a:xfrm>
        </p:spPr>
        <p:txBody>
          <a:bodyPr>
            <a:noAutofit/>
          </a:bodyPr>
          <a:lstStyle/>
          <a:p>
            <a:pPr>
              <a:lnSpc>
                <a:spcPct val="80000"/>
              </a:lnSpc>
              <a:spcBef>
                <a:spcPts val="0"/>
              </a:spcBef>
            </a:pPr>
            <a:r>
              <a:rPr lang="de-DE" sz="2400" dirty="0"/>
              <a:t>einer der bedeutendsten deutschsprachigen Liedermacher des Mittelalters, von dem 132 Lieder unter seinem Namen überliefert sind, davon 55 mit Melodien. Bis ins 15./16. Jahrhundert waren seine Lieder beliebt.</a:t>
            </a:r>
          </a:p>
          <a:p>
            <a:pPr marL="0" indent="0">
              <a:lnSpc>
                <a:spcPct val="80000"/>
              </a:lnSpc>
              <a:spcBef>
                <a:spcPts val="0"/>
              </a:spcBef>
              <a:buNone/>
            </a:pPr>
            <a:endParaRPr lang="de-DE" sz="2400" dirty="0"/>
          </a:p>
          <a:p>
            <a:pPr>
              <a:lnSpc>
                <a:spcPct val="80000"/>
              </a:lnSpc>
              <a:spcBef>
                <a:spcPts val="0"/>
              </a:spcBef>
            </a:pPr>
            <a:r>
              <a:rPr lang="de-DE" sz="2400" dirty="0"/>
              <a:t>Neidhart sorgte mit seinen Texten und Liedern für Aufregung und Aufsehen, da er mit anzüglichen Bemerkungen jonglierte, Alltagssituationen erzählte und sich nicht scheute, die Namen seiner Zeitgenossen in die Werke einzubauen.</a:t>
            </a:r>
            <a:br>
              <a:rPr lang="de-DE" sz="2400" dirty="0"/>
            </a:br>
            <a:endParaRPr lang="de-DE" sz="2400" dirty="0"/>
          </a:p>
          <a:p>
            <a:pPr>
              <a:lnSpc>
                <a:spcPct val="80000"/>
              </a:lnSpc>
              <a:spcBef>
                <a:spcPts val="0"/>
              </a:spcBef>
            </a:pPr>
            <a:r>
              <a:rPr lang="de-DE" sz="2400" dirty="0"/>
              <a:t>Seine Texte sind "naiv", bewusst wörtlich und für jeden verständlich. Neidhart widersetzte sich damit dem subtilen Tenor des hohen Minnegesangs</a:t>
            </a:r>
          </a:p>
        </p:txBody>
      </p:sp>
    </p:spTree>
    <p:extLst>
      <p:ext uri="{BB962C8B-B14F-4D97-AF65-F5344CB8AC3E}">
        <p14:creationId xmlns:p14="http://schemas.microsoft.com/office/powerpoint/2010/main" val="2807680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DE3A4-9546-6068-1007-7F2BFC1B25F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58A0072-EFC4-CCCC-FB93-9318AEFE095C}"/>
              </a:ext>
            </a:extLst>
          </p:cNvPr>
          <p:cNvSpPr>
            <a:spLocks noGrp="1"/>
          </p:cNvSpPr>
          <p:nvPr>
            <p:ph type="title"/>
          </p:nvPr>
        </p:nvSpPr>
        <p:spPr>
          <a:xfrm>
            <a:off x="746394" y="1146233"/>
            <a:ext cx="7886700" cy="1042042"/>
          </a:xfrm>
        </p:spPr>
        <p:txBody>
          <a:bodyPr>
            <a:noAutofit/>
          </a:bodyPr>
          <a:lstStyle/>
          <a:p>
            <a:r>
              <a:rPr lang="de-DE" sz="2800" b="1" dirty="0"/>
              <a:t>Klangbeispiel</a:t>
            </a:r>
          </a:p>
        </p:txBody>
      </p:sp>
      <p:sp>
        <p:nvSpPr>
          <p:cNvPr id="4" name="Inhaltsplatzhalter 3">
            <a:extLst>
              <a:ext uri="{FF2B5EF4-FFF2-40B4-BE49-F238E27FC236}">
                <a16:creationId xmlns:a16="http://schemas.microsoft.com/office/drawing/2014/main" id="{35067B27-3283-FCA0-4CF9-79C8CB2EA32D}"/>
              </a:ext>
            </a:extLst>
          </p:cNvPr>
          <p:cNvSpPr>
            <a:spLocks noGrp="1"/>
          </p:cNvSpPr>
          <p:nvPr>
            <p:ph idx="1"/>
          </p:nvPr>
        </p:nvSpPr>
        <p:spPr/>
        <p:txBody>
          <a:bodyPr>
            <a:normAutofit/>
          </a:bodyPr>
          <a:lstStyle/>
          <a:p>
            <a:pPr marL="0" indent="0">
              <a:buNone/>
            </a:pPr>
            <a:r>
              <a:rPr lang="de-DE" sz="2400" dirty="0">
                <a:effectLst/>
                <a:ea typeface="Calibri" panose="020F0502020204030204" pitchFamily="34" charset="0"/>
              </a:rPr>
              <a:t>Neidhart von </a:t>
            </a:r>
            <a:r>
              <a:rPr lang="de-DE" sz="2400" dirty="0" err="1">
                <a:effectLst/>
                <a:ea typeface="Calibri" panose="020F0502020204030204" pitchFamily="34" charset="0"/>
              </a:rPr>
              <a:t>Reuenthal</a:t>
            </a:r>
            <a:endParaRPr lang="de-DE" sz="2400" dirty="0">
              <a:effectLst/>
              <a:ea typeface="Calibri" panose="020F0502020204030204" pitchFamily="34" charset="0"/>
            </a:endParaRPr>
          </a:p>
          <a:p>
            <a:pPr marL="0" indent="0">
              <a:buNone/>
            </a:pPr>
            <a:r>
              <a:rPr lang="de-DE" sz="2400" dirty="0">
                <a:effectLst/>
                <a:ea typeface="Calibri" panose="020F0502020204030204" pitchFamily="34" charset="0"/>
              </a:rPr>
              <a:t>(um 1180 - um 1250):</a:t>
            </a:r>
          </a:p>
          <a:p>
            <a:pPr marL="0" indent="0">
              <a:buNone/>
            </a:pPr>
            <a:r>
              <a:rPr lang="de-DE" sz="2400" i="1" dirty="0" err="1">
                <a:ea typeface="Calibri" panose="020F0502020204030204" pitchFamily="34" charset="0"/>
              </a:rPr>
              <a:t>Ow</a:t>
            </a:r>
            <a:r>
              <a:rPr lang="de-DE" sz="2400" i="1" dirty="0" err="1">
                <a:ea typeface="Calibri" panose="020F0502020204030204" pitchFamily="34" charset="0"/>
                <a:cs typeface="Calibri" panose="020F0502020204030204" pitchFamily="34" charset="0"/>
              </a:rPr>
              <a:t>ȇ</a:t>
            </a:r>
            <a:r>
              <a:rPr lang="de-DE" sz="2400" i="1" dirty="0">
                <a:ea typeface="Calibri" panose="020F0502020204030204" pitchFamily="34" charset="0"/>
                <a:cs typeface="Calibri" panose="020F0502020204030204" pitchFamily="34" charset="0"/>
              </a:rPr>
              <a:t> </a:t>
            </a:r>
            <a:r>
              <a:rPr lang="de-DE" sz="2400" i="1" dirty="0" err="1">
                <a:ea typeface="Calibri" panose="020F0502020204030204" pitchFamily="34" charset="0"/>
              </a:rPr>
              <a:t>dirre</a:t>
            </a:r>
            <a:r>
              <a:rPr lang="de-DE" sz="2400" i="1" dirty="0">
                <a:ea typeface="Calibri" panose="020F0502020204030204" pitchFamily="34" charset="0"/>
              </a:rPr>
              <a:t> </a:t>
            </a:r>
            <a:r>
              <a:rPr lang="de-DE" sz="2400" i="1" dirty="0" err="1">
                <a:ea typeface="Calibri" panose="020F0502020204030204" pitchFamily="34" charset="0"/>
              </a:rPr>
              <a:t>n</a:t>
            </a:r>
            <a:r>
              <a:rPr lang="de-DE" sz="2400" i="1" dirty="0" err="1">
                <a:ea typeface="Calibri" panose="020F0502020204030204" pitchFamily="34" charset="0"/>
                <a:cs typeface="Calibri" panose="020F0502020204030204" pitchFamily="34" charset="0"/>
              </a:rPr>
              <a:t>ôt</a:t>
            </a:r>
            <a:endParaRPr lang="de-DE" sz="2400" i="1" dirty="0"/>
          </a:p>
          <a:p>
            <a:pPr marL="0" indent="0">
              <a:buNone/>
            </a:pPr>
            <a:r>
              <a:rPr lang="de-DE" sz="2400" dirty="0"/>
              <a:t>	</a:t>
            </a:r>
          </a:p>
        </p:txBody>
      </p:sp>
      <p:pic>
        <p:nvPicPr>
          <p:cNvPr id="3" name="Inhaltsplatzhalter 4">
            <a:extLst>
              <a:ext uri="{FF2B5EF4-FFF2-40B4-BE49-F238E27FC236}">
                <a16:creationId xmlns:a16="http://schemas.microsoft.com/office/drawing/2014/main" id="{88EA9474-D5DF-C51E-FE71-1977DDE58F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11469" y="18000"/>
            <a:ext cx="4532531" cy="6840000"/>
          </a:xfrm>
          <a:prstGeom prst="rect">
            <a:avLst/>
          </a:prstGeom>
        </p:spPr>
      </p:pic>
    </p:spTree>
    <p:extLst>
      <p:ext uri="{BB962C8B-B14F-4D97-AF65-F5344CB8AC3E}">
        <p14:creationId xmlns:p14="http://schemas.microsoft.com/office/powerpoint/2010/main" val="3971277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D7188E0-36FA-12B0-4D0F-5A88D91A142C}"/>
              </a:ext>
            </a:extLst>
          </p:cNvPr>
          <p:cNvSpPr>
            <a:spLocks noGrp="1"/>
          </p:cNvSpPr>
          <p:nvPr>
            <p:ph type="title"/>
          </p:nvPr>
        </p:nvSpPr>
        <p:spPr>
          <a:xfrm>
            <a:off x="368050" y="1198200"/>
            <a:ext cx="7886700" cy="1042042"/>
          </a:xfrm>
        </p:spPr>
        <p:txBody>
          <a:bodyPr>
            <a:noAutofit/>
          </a:bodyPr>
          <a:lstStyle/>
          <a:p>
            <a:r>
              <a:rPr lang="de-DE" sz="2800" dirty="0"/>
              <a:t>Philipp IV., genannt der Schöne </a:t>
            </a:r>
            <a:br>
              <a:rPr lang="de-DE" sz="2800" dirty="0"/>
            </a:br>
            <a:r>
              <a:rPr lang="de-DE" sz="2800" dirty="0"/>
              <a:t>(1268-1314) König von Frankreich</a:t>
            </a:r>
            <a:br>
              <a:rPr lang="de-DE" sz="2800" dirty="0"/>
            </a:br>
            <a:endParaRPr lang="de-DE" sz="2800" dirty="0"/>
          </a:p>
        </p:txBody>
      </p:sp>
      <p:sp>
        <p:nvSpPr>
          <p:cNvPr id="3" name="Inhaltsplatzhalter 2">
            <a:extLst>
              <a:ext uri="{FF2B5EF4-FFF2-40B4-BE49-F238E27FC236}">
                <a16:creationId xmlns:a16="http://schemas.microsoft.com/office/drawing/2014/main" id="{6F01075D-5D75-9726-4D50-8157043FBEF1}"/>
              </a:ext>
            </a:extLst>
          </p:cNvPr>
          <p:cNvSpPr>
            <a:spLocks noGrp="1"/>
          </p:cNvSpPr>
          <p:nvPr>
            <p:ph idx="1"/>
          </p:nvPr>
        </p:nvSpPr>
        <p:spPr>
          <a:xfrm>
            <a:off x="368050" y="2484515"/>
            <a:ext cx="7886700" cy="3907369"/>
          </a:xfrm>
        </p:spPr>
        <p:txBody>
          <a:bodyPr>
            <a:normAutofit fontScale="77500" lnSpcReduction="20000"/>
          </a:bodyPr>
          <a:lstStyle/>
          <a:p>
            <a:pPr marL="230400" indent="-230400">
              <a:spcBef>
                <a:spcPts val="0"/>
              </a:spcBef>
            </a:pPr>
            <a:r>
              <a:rPr lang="de-DE" dirty="0"/>
              <a:t>skrupelloser Politiker, der Grundlagen eines</a:t>
            </a:r>
          </a:p>
          <a:p>
            <a:pPr marL="230400" indent="0">
              <a:spcBef>
                <a:spcPts val="0"/>
              </a:spcBef>
              <a:buNone/>
            </a:pPr>
            <a:r>
              <a:rPr lang="de-DE" dirty="0"/>
              <a:t>modernen Staats- und Rechtssystems schafft</a:t>
            </a:r>
          </a:p>
          <a:p>
            <a:pPr marL="230400" indent="0">
              <a:spcBef>
                <a:spcPts val="0"/>
              </a:spcBef>
              <a:buNone/>
            </a:pPr>
            <a:endParaRPr lang="de-DE" dirty="0"/>
          </a:p>
          <a:p>
            <a:r>
              <a:rPr lang="de-DE" dirty="0"/>
              <a:t>Zur Finanzierung seiner Feldzüge ist Philipp jedes Mittel recht. Mit Hilfe hervorragend ausgebildeter Beamten, die er ohne Ansehen ihres Standes beruft, schröpft Philipp IV. Adel, Bürgertum und Klerus bis zum Äußersten. Er lässt mehr als 100.000 Juden und später die reichen Bankiers der Lombardei ausweisen, um deren Vermögen zu requirieren.</a:t>
            </a:r>
          </a:p>
          <a:p>
            <a:r>
              <a:rPr lang="de-DE" dirty="0"/>
              <a:t>1302 stürmen seine Soldaten die päpstliche Sommerresidenz in </a:t>
            </a:r>
            <a:r>
              <a:rPr lang="de-DE" dirty="0" err="1"/>
              <a:t>Anagni</a:t>
            </a:r>
            <a:r>
              <a:rPr lang="de-DE" dirty="0"/>
              <a:t> und nehmen Bonifaz gefangen. Drei Monate später erliegt der fast 80-jährige Pontifex den Folgen dieses Gewaltaktes. Seine Nachfolger verlegen den Sitz des Heiligen Stuhls 1309 nach Avignon, wo sie 70 Jahre lang zu Marionetten der französischen Könige herabgewürdigt werden</a:t>
            </a:r>
          </a:p>
        </p:txBody>
      </p:sp>
      <p:pic>
        <p:nvPicPr>
          <p:cNvPr id="4" name="Grafik 3">
            <a:extLst>
              <a:ext uri="{FF2B5EF4-FFF2-40B4-BE49-F238E27FC236}">
                <a16:creationId xmlns:a16="http://schemas.microsoft.com/office/drawing/2014/main" id="{6D2991F1-6854-CEDC-2A72-5BF4A9FEF8CC}"/>
              </a:ext>
            </a:extLst>
          </p:cNvPr>
          <p:cNvPicPr>
            <a:picLocks noChangeAspect="1"/>
          </p:cNvPicPr>
          <p:nvPr/>
        </p:nvPicPr>
        <p:blipFill>
          <a:blip r:embed="rId2"/>
          <a:stretch>
            <a:fillRect/>
          </a:stretch>
        </p:blipFill>
        <p:spPr>
          <a:xfrm>
            <a:off x="6271660" y="0"/>
            <a:ext cx="2872340" cy="3240000"/>
          </a:xfrm>
          <a:prstGeom prst="rect">
            <a:avLst/>
          </a:prstGeom>
        </p:spPr>
      </p:pic>
    </p:spTree>
    <p:extLst>
      <p:ext uri="{BB962C8B-B14F-4D97-AF65-F5344CB8AC3E}">
        <p14:creationId xmlns:p14="http://schemas.microsoft.com/office/powerpoint/2010/main" val="9474926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E4181DA-0876-AE6D-A2BF-4801A341FE49}"/>
              </a:ext>
            </a:extLst>
          </p:cNvPr>
          <p:cNvSpPr>
            <a:spLocks noGrp="1"/>
          </p:cNvSpPr>
          <p:nvPr>
            <p:ph type="title"/>
          </p:nvPr>
        </p:nvSpPr>
        <p:spPr>
          <a:xfrm>
            <a:off x="628649" y="775123"/>
            <a:ext cx="7886700" cy="1042042"/>
          </a:xfrm>
        </p:spPr>
        <p:txBody>
          <a:bodyPr>
            <a:normAutofit fontScale="90000"/>
          </a:bodyPr>
          <a:lstStyle/>
          <a:p>
            <a:pPr algn="ctr"/>
            <a:r>
              <a:rPr lang="de-DE" sz="2800" dirty="0"/>
              <a:t>Kathedrale von Amiens (Grundsteinlegung 1220): Westfassade mit der Galerie der Könige und Fensterrose</a:t>
            </a:r>
          </a:p>
        </p:txBody>
      </p:sp>
      <p:pic>
        <p:nvPicPr>
          <p:cNvPr id="7" name="Inhaltsplatzhalter 6">
            <a:extLst>
              <a:ext uri="{FF2B5EF4-FFF2-40B4-BE49-F238E27FC236}">
                <a16:creationId xmlns:a16="http://schemas.microsoft.com/office/drawing/2014/main" id="{8AFE0FAA-A1A7-2BBF-D3C8-93D23BAE3630}"/>
              </a:ext>
            </a:extLst>
          </p:cNvPr>
          <p:cNvPicPr>
            <a:picLocks noGrp="1" noChangeAspect="1"/>
          </p:cNvPicPr>
          <p:nvPr>
            <p:ph idx="1"/>
          </p:nvPr>
        </p:nvPicPr>
        <p:blipFill>
          <a:blip r:embed="rId2"/>
          <a:stretch>
            <a:fillRect/>
          </a:stretch>
        </p:blipFill>
        <p:spPr>
          <a:xfrm>
            <a:off x="900452" y="1939954"/>
            <a:ext cx="7343095" cy="5400000"/>
          </a:xfrm>
          <a:prstGeom prst="rect">
            <a:avLst/>
          </a:prstGeom>
        </p:spPr>
      </p:pic>
    </p:spTree>
    <p:extLst>
      <p:ext uri="{BB962C8B-B14F-4D97-AF65-F5344CB8AC3E}">
        <p14:creationId xmlns:p14="http://schemas.microsoft.com/office/powerpoint/2010/main" val="36620896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54DD08-9B00-CE8E-7DD6-35356962AD8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8DE9D477-625E-B5AD-EC3C-E9BB9F1E1BBA}"/>
              </a:ext>
            </a:extLst>
          </p:cNvPr>
          <p:cNvSpPr>
            <a:spLocks noGrp="1"/>
          </p:cNvSpPr>
          <p:nvPr>
            <p:ph type="title"/>
          </p:nvPr>
        </p:nvSpPr>
        <p:spPr>
          <a:xfrm>
            <a:off x="764866" y="1746597"/>
            <a:ext cx="7886700" cy="1042042"/>
          </a:xfrm>
        </p:spPr>
        <p:txBody>
          <a:bodyPr>
            <a:noAutofit/>
          </a:bodyPr>
          <a:lstStyle/>
          <a:p>
            <a:r>
              <a:rPr lang="en-US" sz="2600" dirty="0">
                <a:effectLst/>
                <a:latin typeface="+mn-lt"/>
                <a:ea typeface="Calibri" panose="020F0502020204030204" pitchFamily="34" charset="0"/>
                <a:cs typeface="Times New Roman" panose="02020603050405020304" pitchFamily="18" charset="0"/>
              </a:rPr>
              <a:t>Petrus de Cruce</a:t>
            </a:r>
            <a:br>
              <a:rPr lang="en-US" sz="2600" dirty="0">
                <a:effectLst/>
                <a:latin typeface="+mn-lt"/>
                <a:ea typeface="Calibri" panose="020F0502020204030204" pitchFamily="34" charset="0"/>
                <a:cs typeface="Times New Roman" panose="02020603050405020304" pitchFamily="18" charset="0"/>
              </a:rPr>
            </a:br>
            <a:r>
              <a:rPr lang="de-DE" sz="2600" i="1" dirty="0" err="1">
                <a:latin typeface="+mn-lt"/>
              </a:rPr>
              <a:t>Aucun</a:t>
            </a:r>
            <a:r>
              <a:rPr lang="de-DE" sz="2600" i="1" dirty="0">
                <a:latin typeface="+mn-lt"/>
              </a:rPr>
              <a:t> </a:t>
            </a:r>
            <a:r>
              <a:rPr lang="de-DE" sz="2600" i="1" dirty="0" err="1">
                <a:latin typeface="+mn-lt"/>
              </a:rPr>
              <a:t>ont</a:t>
            </a:r>
            <a:r>
              <a:rPr lang="de-DE" sz="2600" i="1" dirty="0">
                <a:latin typeface="+mn-lt"/>
              </a:rPr>
              <a:t> </a:t>
            </a:r>
            <a:r>
              <a:rPr lang="de-DE" sz="2600" i="1" dirty="0" err="1">
                <a:latin typeface="+mn-lt"/>
              </a:rPr>
              <a:t>trouvé</a:t>
            </a:r>
            <a:r>
              <a:rPr lang="de-DE" sz="2600" i="1" dirty="0">
                <a:latin typeface="+mn-lt"/>
              </a:rPr>
              <a:t> / </a:t>
            </a:r>
            <a:br>
              <a:rPr lang="de-DE" sz="2600" i="1" dirty="0">
                <a:latin typeface="+mn-lt"/>
              </a:rPr>
            </a:br>
            <a:r>
              <a:rPr lang="de-DE" sz="2600" i="1" dirty="0" err="1">
                <a:latin typeface="+mn-lt"/>
              </a:rPr>
              <a:t>Lonc</a:t>
            </a:r>
            <a:r>
              <a:rPr lang="de-DE" sz="2600" i="1" dirty="0">
                <a:latin typeface="+mn-lt"/>
              </a:rPr>
              <a:t> </a:t>
            </a:r>
            <a:r>
              <a:rPr lang="de-DE" sz="2600" i="1" dirty="0" err="1">
                <a:latin typeface="+mn-lt"/>
              </a:rPr>
              <a:t>tans</a:t>
            </a:r>
            <a:r>
              <a:rPr lang="de-DE" sz="2600" i="1" dirty="0">
                <a:latin typeface="+mn-lt"/>
              </a:rPr>
              <a:t> </a:t>
            </a:r>
            <a:r>
              <a:rPr lang="de-DE" sz="2600" i="1" dirty="0" err="1">
                <a:latin typeface="+mn-lt"/>
              </a:rPr>
              <a:t>me</a:t>
            </a:r>
            <a:r>
              <a:rPr lang="de-DE" sz="2600" i="1" dirty="0">
                <a:latin typeface="+mn-lt"/>
              </a:rPr>
              <a:t> sui </a:t>
            </a:r>
            <a:r>
              <a:rPr lang="de-DE" sz="2600" i="1" dirty="0" err="1">
                <a:latin typeface="+mn-lt"/>
              </a:rPr>
              <a:t>tenu</a:t>
            </a:r>
            <a:r>
              <a:rPr lang="de-DE" sz="2600" i="1" dirty="0">
                <a:latin typeface="+mn-lt"/>
              </a:rPr>
              <a:t> </a:t>
            </a:r>
            <a:br>
              <a:rPr lang="de-DE" sz="2600" i="1" dirty="0">
                <a:latin typeface="+mn-lt"/>
              </a:rPr>
            </a:br>
            <a:r>
              <a:rPr lang="de-DE" sz="2600" i="1" dirty="0">
                <a:latin typeface="+mn-lt"/>
              </a:rPr>
              <a:t>de </a:t>
            </a:r>
            <a:r>
              <a:rPr lang="de-DE" sz="2600" i="1" dirty="0" err="1">
                <a:latin typeface="+mn-lt"/>
              </a:rPr>
              <a:t>chanter</a:t>
            </a:r>
            <a:br>
              <a:rPr lang="de-DE" sz="2600" i="1" dirty="0">
                <a:latin typeface="+mn-lt"/>
              </a:rPr>
            </a:br>
            <a:r>
              <a:rPr lang="de-DE" sz="2600" dirty="0">
                <a:latin typeface="+mn-lt"/>
              </a:rPr>
              <a:t>Codex Montpellier</a:t>
            </a:r>
          </a:p>
        </p:txBody>
      </p:sp>
      <p:pic>
        <p:nvPicPr>
          <p:cNvPr id="7" name="Inhaltsplatzhalter 6">
            <a:extLst>
              <a:ext uri="{FF2B5EF4-FFF2-40B4-BE49-F238E27FC236}">
                <a16:creationId xmlns:a16="http://schemas.microsoft.com/office/drawing/2014/main" id="{C31C8C51-CF76-E859-359F-78DECE0683C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79306" y="0"/>
            <a:ext cx="4864694" cy="7200000"/>
          </a:xfrm>
        </p:spPr>
      </p:pic>
    </p:spTree>
    <p:extLst>
      <p:ext uri="{BB962C8B-B14F-4D97-AF65-F5344CB8AC3E}">
        <p14:creationId xmlns:p14="http://schemas.microsoft.com/office/powerpoint/2010/main" val="3650171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F62591-E2E6-FF10-4B18-E24F63D6F9F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1858728-45DD-E839-18C4-97007B30E0CB}"/>
              </a:ext>
            </a:extLst>
          </p:cNvPr>
          <p:cNvSpPr>
            <a:spLocks noGrp="1"/>
          </p:cNvSpPr>
          <p:nvPr>
            <p:ph type="title"/>
          </p:nvPr>
        </p:nvSpPr>
        <p:spPr/>
        <p:txBody>
          <a:bodyPr/>
          <a:lstStyle/>
          <a:p>
            <a:endParaRPr lang="de-DE"/>
          </a:p>
        </p:txBody>
      </p:sp>
      <p:pic>
        <p:nvPicPr>
          <p:cNvPr id="7" name="Inhaltsplatzhalter 6">
            <a:extLst>
              <a:ext uri="{FF2B5EF4-FFF2-40B4-BE49-F238E27FC236}">
                <a16:creationId xmlns:a16="http://schemas.microsoft.com/office/drawing/2014/main" id="{417638A6-921F-F1A7-44AB-05A3918E15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79306" y="0"/>
            <a:ext cx="4864694" cy="7200000"/>
          </a:xfrm>
        </p:spPr>
      </p:pic>
      <p:pic>
        <p:nvPicPr>
          <p:cNvPr id="10" name="Grafik 9">
            <a:extLst>
              <a:ext uri="{FF2B5EF4-FFF2-40B4-BE49-F238E27FC236}">
                <a16:creationId xmlns:a16="http://schemas.microsoft.com/office/drawing/2014/main" id="{7B2C6A2B-5E8F-F6B0-75C9-8D95F1E8A460}"/>
              </a:ext>
            </a:extLst>
          </p:cNvPr>
          <p:cNvPicPr>
            <a:picLocks noChangeAspect="1"/>
          </p:cNvPicPr>
          <p:nvPr/>
        </p:nvPicPr>
        <p:blipFill>
          <a:blip r:embed="rId3"/>
          <a:stretch>
            <a:fillRect/>
          </a:stretch>
        </p:blipFill>
        <p:spPr>
          <a:xfrm>
            <a:off x="-471055" y="0"/>
            <a:ext cx="4865030" cy="7200000"/>
          </a:xfrm>
          <a:prstGeom prst="rect">
            <a:avLst/>
          </a:prstGeom>
        </p:spPr>
      </p:pic>
    </p:spTree>
    <p:extLst>
      <p:ext uri="{BB962C8B-B14F-4D97-AF65-F5344CB8AC3E}">
        <p14:creationId xmlns:p14="http://schemas.microsoft.com/office/powerpoint/2010/main" val="20801646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1E557-8E93-9399-A251-F67F0AB3CFD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63AD632-9866-2BEB-8850-4315C50F006A}"/>
              </a:ext>
            </a:extLst>
          </p:cNvPr>
          <p:cNvSpPr>
            <a:spLocks noGrp="1"/>
          </p:cNvSpPr>
          <p:nvPr>
            <p:ph type="title"/>
          </p:nvPr>
        </p:nvSpPr>
        <p:spPr/>
        <p:txBody>
          <a:bodyPr/>
          <a:lstStyle/>
          <a:p>
            <a:endParaRPr lang="de-DE"/>
          </a:p>
        </p:txBody>
      </p:sp>
      <p:pic>
        <p:nvPicPr>
          <p:cNvPr id="7" name="Inhaltsplatzhalter 6">
            <a:extLst>
              <a:ext uri="{FF2B5EF4-FFF2-40B4-BE49-F238E27FC236}">
                <a16:creationId xmlns:a16="http://schemas.microsoft.com/office/drawing/2014/main" id="{4F212131-37E2-4C4F-9205-7E90C0EBC2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85914" y="0"/>
            <a:ext cx="4658086" cy="7200000"/>
          </a:xfrm>
        </p:spPr>
      </p:pic>
      <p:pic>
        <p:nvPicPr>
          <p:cNvPr id="8" name="Grafik 7">
            <a:extLst>
              <a:ext uri="{FF2B5EF4-FFF2-40B4-BE49-F238E27FC236}">
                <a16:creationId xmlns:a16="http://schemas.microsoft.com/office/drawing/2014/main" id="{47BBCBED-03D7-2401-6910-38ABE54B8FE5}"/>
              </a:ext>
            </a:extLst>
          </p:cNvPr>
          <p:cNvPicPr>
            <a:picLocks noChangeAspect="1"/>
          </p:cNvPicPr>
          <p:nvPr/>
        </p:nvPicPr>
        <p:blipFill>
          <a:blip r:embed="rId3"/>
          <a:stretch>
            <a:fillRect/>
          </a:stretch>
        </p:blipFill>
        <p:spPr>
          <a:xfrm>
            <a:off x="-196220" y="0"/>
            <a:ext cx="4682134" cy="7200000"/>
          </a:xfrm>
          <a:prstGeom prst="rect">
            <a:avLst/>
          </a:prstGeom>
        </p:spPr>
      </p:pic>
    </p:spTree>
    <p:extLst>
      <p:ext uri="{BB962C8B-B14F-4D97-AF65-F5344CB8AC3E}">
        <p14:creationId xmlns:p14="http://schemas.microsoft.com/office/powerpoint/2010/main" val="27130686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3A190-80FB-D2C6-DC5D-DC9D394BBAE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EC5CEEE-4C2E-E664-A926-DF45AB32D801}"/>
              </a:ext>
            </a:extLst>
          </p:cNvPr>
          <p:cNvSpPr>
            <a:spLocks noGrp="1"/>
          </p:cNvSpPr>
          <p:nvPr>
            <p:ph type="title"/>
          </p:nvPr>
        </p:nvSpPr>
        <p:spPr>
          <a:xfrm>
            <a:off x="764866" y="1063106"/>
            <a:ext cx="7886700" cy="1042042"/>
          </a:xfrm>
        </p:spPr>
        <p:txBody>
          <a:bodyPr>
            <a:normAutofit/>
          </a:bodyPr>
          <a:lstStyle/>
          <a:p>
            <a:pPr algn="ctr"/>
            <a:r>
              <a:rPr lang="de-DE" sz="2800" dirty="0"/>
              <a:t>Literatur zu „Zeit“</a:t>
            </a:r>
          </a:p>
        </p:txBody>
      </p:sp>
      <p:sp>
        <p:nvSpPr>
          <p:cNvPr id="4" name="Inhaltsplatzhalter 3">
            <a:extLst>
              <a:ext uri="{FF2B5EF4-FFF2-40B4-BE49-F238E27FC236}">
                <a16:creationId xmlns:a16="http://schemas.microsoft.com/office/drawing/2014/main" id="{3E637DF2-6D6F-4921-10D9-0634B59FA05E}"/>
              </a:ext>
            </a:extLst>
          </p:cNvPr>
          <p:cNvSpPr>
            <a:spLocks noGrp="1"/>
          </p:cNvSpPr>
          <p:nvPr>
            <p:ph idx="1"/>
          </p:nvPr>
        </p:nvSpPr>
        <p:spPr>
          <a:xfrm>
            <a:off x="764866" y="2177303"/>
            <a:ext cx="7886700" cy="3907369"/>
          </a:xfrm>
        </p:spPr>
        <p:txBody>
          <a:bodyPr>
            <a:normAutofit/>
          </a:bodyPr>
          <a:lstStyle/>
          <a:p>
            <a:pPr marL="0" indent="0">
              <a:spcBef>
                <a:spcPts val="0"/>
              </a:spcBef>
              <a:buNone/>
            </a:pPr>
            <a:r>
              <a:rPr lang="de-DE" sz="2600" kern="100" dirty="0">
                <a:ea typeface="Calibri" panose="020F0502020204030204" pitchFamily="34" charset="0"/>
                <a:cs typeface="Times New Roman" panose="02020603050405020304" pitchFamily="18" charset="0"/>
              </a:rPr>
              <a:t>Aaron </a:t>
            </a:r>
            <a:r>
              <a:rPr lang="de-DE" sz="2600" kern="100" dirty="0" err="1">
                <a:ea typeface="Calibri" panose="020F0502020204030204" pitchFamily="34" charset="0"/>
                <a:cs typeface="Times New Roman" panose="02020603050405020304" pitchFamily="18" charset="0"/>
              </a:rPr>
              <a:t>Gurjewitsch</a:t>
            </a:r>
            <a:r>
              <a:rPr lang="de-DE" sz="2600" kern="100" dirty="0">
                <a:ea typeface="Calibri" panose="020F0502020204030204" pitchFamily="34" charset="0"/>
                <a:cs typeface="Times New Roman" panose="02020603050405020304" pitchFamily="18" charset="0"/>
              </a:rPr>
              <a:t>: Das Weltbild des mittelalterlichen 	Menschen, Moskau 1972, darin das Kapitel: </a:t>
            </a:r>
          </a:p>
          <a:p>
            <a:pPr marL="0" indent="0">
              <a:spcBef>
                <a:spcPts val="0"/>
              </a:spcBef>
              <a:buNone/>
            </a:pPr>
            <a:r>
              <a:rPr lang="de-DE" sz="2600" kern="100" dirty="0">
                <a:ea typeface="Calibri" panose="020F0502020204030204" pitchFamily="34" charset="0"/>
                <a:cs typeface="Times New Roman" panose="02020603050405020304" pitchFamily="18" charset="0"/>
              </a:rPr>
              <a:t>	Was ist Zeit, S. 98-179</a:t>
            </a:r>
          </a:p>
          <a:p>
            <a:pPr marL="0" indent="0">
              <a:lnSpc>
                <a:spcPct val="110000"/>
              </a:lnSpc>
              <a:spcBef>
                <a:spcPts val="0"/>
              </a:spcBef>
              <a:buNone/>
            </a:pPr>
            <a:r>
              <a:rPr lang="de-DE" sz="2600" kern="100" dirty="0">
                <a:ea typeface="Calibri" panose="020F0502020204030204" pitchFamily="34" charset="0"/>
                <a:cs typeface="Times New Roman" panose="02020603050405020304" pitchFamily="18" charset="0"/>
              </a:rPr>
              <a:t>Aurelius Augustinus: Bekenntnisse [Confessiones, </a:t>
            </a:r>
          </a:p>
          <a:p>
            <a:pPr marL="0" indent="0">
              <a:lnSpc>
                <a:spcPct val="110000"/>
              </a:lnSpc>
              <a:spcBef>
                <a:spcPts val="0"/>
              </a:spcBef>
              <a:buNone/>
            </a:pPr>
            <a:r>
              <a:rPr lang="de-DE" sz="2600" kern="100" dirty="0">
                <a:ea typeface="Calibri" panose="020F0502020204030204" pitchFamily="34" charset="0"/>
                <a:cs typeface="Times New Roman" panose="02020603050405020304" pitchFamily="18" charset="0"/>
              </a:rPr>
              <a:t>	397 bis 401 n. Chr.], übersetzt von Wilhelm 	Thimme, München 1982; 11. Buch</a:t>
            </a:r>
          </a:p>
          <a:p>
            <a:pPr marL="0" indent="0">
              <a:spcBef>
                <a:spcPts val="0"/>
              </a:spcBef>
              <a:buNone/>
            </a:pPr>
            <a:endParaRPr lang="en-US" kern="100" dirty="0">
              <a:ea typeface="Calibri" panose="020F0502020204030204" pitchFamily="34" charset="0"/>
              <a:cs typeface="Times New Roman" panose="02020603050405020304" pitchFamily="18" charset="0"/>
            </a:endParaRPr>
          </a:p>
          <a:p>
            <a:pPr marL="0" indent="0">
              <a:buNone/>
            </a:pPr>
            <a:endParaRPr lang="de-DE" dirty="0"/>
          </a:p>
          <a:p>
            <a:pPr marL="0" indent="0">
              <a:buNone/>
            </a:pPr>
            <a:endParaRPr lang="de-DE" dirty="0"/>
          </a:p>
        </p:txBody>
      </p:sp>
    </p:spTree>
    <p:extLst>
      <p:ext uri="{BB962C8B-B14F-4D97-AF65-F5344CB8AC3E}">
        <p14:creationId xmlns:p14="http://schemas.microsoft.com/office/powerpoint/2010/main" val="25724505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F46169-21BB-60CE-BD41-FDD72061BD4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F69F7EE-0C7D-BBBB-C164-7C9402D47E7C}"/>
              </a:ext>
            </a:extLst>
          </p:cNvPr>
          <p:cNvSpPr>
            <a:spLocks noGrp="1"/>
          </p:cNvSpPr>
          <p:nvPr>
            <p:ph type="title"/>
          </p:nvPr>
        </p:nvSpPr>
        <p:spPr>
          <a:xfrm>
            <a:off x="764866" y="1063106"/>
            <a:ext cx="7886700" cy="1042042"/>
          </a:xfrm>
        </p:spPr>
        <p:txBody>
          <a:bodyPr>
            <a:normAutofit/>
          </a:bodyPr>
          <a:lstStyle/>
          <a:p>
            <a:pPr algn="ctr"/>
            <a:r>
              <a:rPr lang="de-DE" sz="2800" b="1" dirty="0"/>
              <a:t>Trouvères, Troubadours, Trobairitz und Minnesänger</a:t>
            </a:r>
          </a:p>
        </p:txBody>
      </p:sp>
      <p:sp>
        <p:nvSpPr>
          <p:cNvPr id="4" name="Inhaltsplatzhalter 3">
            <a:extLst>
              <a:ext uri="{FF2B5EF4-FFF2-40B4-BE49-F238E27FC236}">
                <a16:creationId xmlns:a16="http://schemas.microsoft.com/office/drawing/2014/main" id="{644B5B2A-78BF-842F-B90F-329805AB2D40}"/>
              </a:ext>
            </a:extLst>
          </p:cNvPr>
          <p:cNvSpPr>
            <a:spLocks noGrp="1"/>
          </p:cNvSpPr>
          <p:nvPr>
            <p:ph idx="1"/>
          </p:nvPr>
        </p:nvSpPr>
        <p:spPr>
          <a:xfrm>
            <a:off x="336613" y="2539613"/>
            <a:ext cx="7886700" cy="3907369"/>
          </a:xfrm>
        </p:spPr>
        <p:txBody>
          <a:bodyPr/>
          <a:lstStyle/>
          <a:p>
            <a:pPr marL="0" indent="0">
              <a:buNone/>
            </a:pPr>
            <a:r>
              <a:rPr lang="de-DE" b="1" dirty="0"/>
              <a:t>Hof</a:t>
            </a:r>
          </a:p>
          <a:p>
            <a:pPr marL="0" indent="0">
              <a:buNone/>
            </a:pPr>
            <a:r>
              <a:rPr lang="de-DE" dirty="0"/>
              <a:t>Palatium: Pfalz und Palast</a:t>
            </a:r>
          </a:p>
          <a:p>
            <a:pPr marL="0" indent="0">
              <a:buNone/>
            </a:pPr>
            <a:r>
              <a:rPr lang="de-DE" dirty="0" err="1"/>
              <a:t>aula</a:t>
            </a:r>
            <a:r>
              <a:rPr lang="de-DE" dirty="0"/>
              <a:t> </a:t>
            </a:r>
            <a:r>
              <a:rPr lang="de-DE" dirty="0" err="1"/>
              <a:t>regia</a:t>
            </a:r>
            <a:r>
              <a:rPr lang="de-DE" dirty="0"/>
              <a:t>: königlicher Raum</a:t>
            </a:r>
          </a:p>
          <a:p>
            <a:pPr marL="0" indent="0">
              <a:buNone/>
            </a:pPr>
            <a:endParaRPr lang="de-DE" dirty="0"/>
          </a:p>
          <a:p>
            <a:pPr marL="0" indent="0">
              <a:buNone/>
            </a:pPr>
            <a:r>
              <a:rPr lang="de-DE" dirty="0" err="1"/>
              <a:t>Curialitas</a:t>
            </a:r>
            <a:r>
              <a:rPr lang="de-DE" dirty="0"/>
              <a:t>, </a:t>
            </a:r>
            <a:r>
              <a:rPr lang="de-DE" dirty="0" err="1"/>
              <a:t>cortizia</a:t>
            </a:r>
            <a:r>
              <a:rPr lang="de-DE" dirty="0"/>
              <a:t>, </a:t>
            </a:r>
          </a:p>
          <a:p>
            <a:pPr marL="0" indent="0">
              <a:buNone/>
            </a:pPr>
            <a:r>
              <a:rPr lang="de-DE" dirty="0" err="1"/>
              <a:t>courtoisie</a:t>
            </a:r>
            <a:r>
              <a:rPr lang="de-DE" dirty="0"/>
              <a:t>, </a:t>
            </a:r>
            <a:r>
              <a:rPr lang="de-DE" dirty="0" err="1"/>
              <a:t>hövescheit</a:t>
            </a:r>
            <a:endParaRPr lang="de-DE" dirty="0"/>
          </a:p>
        </p:txBody>
      </p:sp>
      <p:pic>
        <p:nvPicPr>
          <p:cNvPr id="6" name="Inhaltsplatzhalter 4">
            <a:extLst>
              <a:ext uri="{FF2B5EF4-FFF2-40B4-BE49-F238E27FC236}">
                <a16:creationId xmlns:a16="http://schemas.microsoft.com/office/drawing/2014/main" id="{DB1D8B37-8B43-298D-683E-426F65C5F6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2105148"/>
            <a:ext cx="5681836" cy="4320000"/>
          </a:xfrm>
          <a:prstGeom prst="rect">
            <a:avLst/>
          </a:prstGeom>
        </p:spPr>
      </p:pic>
    </p:spTree>
    <p:extLst>
      <p:ext uri="{BB962C8B-B14F-4D97-AF65-F5344CB8AC3E}">
        <p14:creationId xmlns:p14="http://schemas.microsoft.com/office/powerpoint/2010/main" val="2024284509"/>
      </p:ext>
    </p:extLst>
  </p:cSld>
  <p:clrMapOvr>
    <a:masterClrMapping/>
  </p:clrMapOvr>
</p:sld>
</file>

<file path=ppt/theme/theme1.xml><?xml version="1.0" encoding="utf-8"?>
<a:theme xmlns:a="http://schemas.openxmlformats.org/drawingml/2006/main" name="Benutzerdefiniertes Design">
  <a:themeElements>
    <a:clrScheme name="Hochschule für Musik Nürnberg">
      <a:dk1>
        <a:sysClr val="windowText" lastClr="000000"/>
      </a:dk1>
      <a:lt1>
        <a:sysClr val="window" lastClr="FFFFFF"/>
      </a:lt1>
      <a:dk2>
        <a:srgbClr val="44546A"/>
      </a:dk2>
      <a:lt2>
        <a:srgbClr val="E7E6E6"/>
      </a:lt2>
      <a:accent1>
        <a:srgbClr val="9D2447"/>
      </a:accent1>
      <a:accent2>
        <a:srgbClr val="D63517"/>
      </a:accent2>
      <a:accent3>
        <a:srgbClr val="248B9D"/>
      </a:accent3>
      <a:accent4>
        <a:srgbClr val="119D75"/>
      </a:accent4>
      <a:accent5>
        <a:srgbClr val="9D2447"/>
      </a:accent5>
      <a:accent6>
        <a:srgbClr val="DB91A1"/>
      </a:accent6>
      <a:hlink>
        <a:srgbClr val="0563C1"/>
      </a:hlink>
      <a:folHlink>
        <a:srgbClr val="954F72"/>
      </a:folHlink>
    </a:clrScheme>
    <a:fontScheme name="HfM Nürnberg">
      <a:majorFont>
        <a:latin typeface="Brandon Grotesque Regular"/>
        <a:ea typeface=""/>
        <a:cs typeface=""/>
      </a:majorFont>
      <a:minorFont>
        <a:latin typeface="Brandon Grotesque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A8634559-2605-480F-96D6-7992FA63811C}"/>
    </a:ext>
  </a:extLst>
</a:theme>
</file>

<file path=ppt/theme/theme2.xml><?xml version="1.0" encoding="utf-8"?>
<a:theme xmlns:a="http://schemas.openxmlformats.org/drawingml/2006/main" name="3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A92BF819-E4EE-4169-862F-0F411DDC65C7}"/>
    </a:ext>
  </a:extLst>
</a:theme>
</file>

<file path=ppt/theme/theme3.xml><?xml version="1.0" encoding="utf-8"?>
<a:theme xmlns:a="http://schemas.openxmlformats.org/drawingml/2006/main" name="1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0907766A-67D4-4DB7-B439-AD09A7A838FF}"/>
    </a:ext>
  </a:extLst>
</a:theme>
</file>

<file path=ppt/theme/theme4.xml><?xml version="1.0" encoding="utf-8"?>
<a:theme xmlns:a="http://schemas.openxmlformats.org/drawingml/2006/main" name="2_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fM-Vorlage_NEU" id="{B39955A6-EA36-460A-8670-4436691BCB09}" vid="{C791E730-FD20-45F2-A38E-AA5261C677A9}"/>
    </a:ext>
  </a:extLst>
</a:theme>
</file>

<file path=ppt/theme/theme5.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HfM-Vorlage</Template>
  <TotalTime>0</TotalTime>
  <Words>989</Words>
  <Application>Microsoft Office PowerPoint</Application>
  <PresentationFormat>Bildschirmpräsentation (4:3)</PresentationFormat>
  <Paragraphs>110</Paragraphs>
  <Slides>24</Slides>
  <Notes>0</Notes>
  <HiddenSlides>0</HiddenSlides>
  <MMClips>0</MMClips>
  <ScaleCrop>false</ScaleCrop>
  <HeadingPairs>
    <vt:vector size="6" baseType="variant">
      <vt:variant>
        <vt:lpstr>Verwendete Schriftarten</vt:lpstr>
      </vt:variant>
      <vt:variant>
        <vt:i4>6</vt:i4>
      </vt:variant>
      <vt:variant>
        <vt:lpstr>Design</vt:lpstr>
      </vt:variant>
      <vt:variant>
        <vt:i4>4</vt:i4>
      </vt:variant>
      <vt:variant>
        <vt:lpstr>Folientitel</vt:lpstr>
      </vt:variant>
      <vt:variant>
        <vt:i4>24</vt:i4>
      </vt:variant>
    </vt:vector>
  </HeadingPairs>
  <TitlesOfParts>
    <vt:vector size="34" baseType="lpstr">
      <vt:lpstr>Arial</vt:lpstr>
      <vt:lpstr>Brandon Grotesque Bold</vt:lpstr>
      <vt:lpstr>Brandon Grotesque Medium</vt:lpstr>
      <vt:lpstr>Brandon Grotesque Regular</vt:lpstr>
      <vt:lpstr>Calibri</vt:lpstr>
      <vt:lpstr>Calibri Light</vt:lpstr>
      <vt:lpstr>Benutzerdefiniertes Design</vt:lpstr>
      <vt:lpstr>3_Benutzerdefiniertes Design</vt:lpstr>
      <vt:lpstr>1_Benutzerdefiniertes Design</vt:lpstr>
      <vt:lpstr>2_Benutzerdefiniertes Design</vt:lpstr>
      <vt:lpstr>PowerPoint-Präsentation</vt:lpstr>
      <vt:lpstr>Pierre de la Croix (Petrus de Cruce)  (Amiens oder Umgebung um 1270; vor 1347)</vt:lpstr>
      <vt:lpstr>Philipp IV., genannt der Schöne  (1268-1314) König von Frankreich </vt:lpstr>
      <vt:lpstr>Kathedrale von Amiens (Grundsteinlegung 1220): Westfassade mit der Galerie der Könige und Fensterrose</vt:lpstr>
      <vt:lpstr>Petrus de Cruce Aucun ont trouvé /  Lonc tans me sui tenu  de chanter Codex Montpellier</vt:lpstr>
      <vt:lpstr>PowerPoint-Präsentation</vt:lpstr>
      <vt:lpstr>PowerPoint-Präsentation</vt:lpstr>
      <vt:lpstr>Literatur zu „Zeit“</vt:lpstr>
      <vt:lpstr>Trouvères, Troubadours, Trobairitz und Minnesänger</vt:lpstr>
      <vt:lpstr>Klangbeispiele zu Ritter und Herrscher</vt:lpstr>
      <vt:lpstr>Elisabeth von Thüringen (1207-1231) bei der Versorgung von Bedürftigen  Gemälde von Hans Holbein d.Ä. ca. 1516  Alte Pinakothek, München</vt:lpstr>
      <vt:lpstr>Codex Manesse / Heidelberger Liederhandschrift (frühes 14. Jh.):  Der von Kürenberg im fiktiven Gespräch mit Eleonore von Aquitanien</vt:lpstr>
      <vt:lpstr>Klangbeispiel:  Gaucelm Faidit (um 1150-um 1220):  Fortz chausa es </vt:lpstr>
      <vt:lpstr>Das artifizielle, höfische Spiel der Troubadours </vt:lpstr>
      <vt:lpstr>Klangbeispiel</vt:lpstr>
      <vt:lpstr>Adam de la Halle  zweite Hälfte 13. Jahrhundert</vt:lpstr>
      <vt:lpstr>Jeu de Robin et de Marion  neben Tristan und Isolde das wohl berühmteste Liebespaar des Mittelalters</vt:lpstr>
      <vt:lpstr> Klangbeispiele:  Adam de la Halle </vt:lpstr>
      <vt:lpstr>Minnesang (12. bis 15. Jh.)</vt:lpstr>
      <vt:lpstr>Vortrags- und Aufführungskunst</vt:lpstr>
      <vt:lpstr>Jenaer Liederhandschrift </vt:lpstr>
      <vt:lpstr>Codex Manesse</vt:lpstr>
      <vt:lpstr>Neidhart von Reuental (um 1180-um1250)</vt:lpstr>
      <vt:lpstr>Klangbeispiel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Rode-Breymann</dc:creator>
  <cp:lastModifiedBy>Susanne Rode-Breymann</cp:lastModifiedBy>
  <cp:revision>14</cp:revision>
  <dcterms:created xsi:type="dcterms:W3CDTF">2024-10-17T15:33:41Z</dcterms:created>
  <dcterms:modified xsi:type="dcterms:W3CDTF">2025-12-01T08:33:52Z</dcterms:modified>
</cp:coreProperties>
</file>