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668" r:id="rId3"/>
    <p:sldMasterId id="2147483680" r:id="rId4"/>
  </p:sldMasterIdLst>
  <p:notesMasterIdLst>
    <p:notesMasterId r:id="rId19"/>
  </p:notesMasterIdLst>
  <p:sldIdLst>
    <p:sldId id="260" r:id="rId5"/>
    <p:sldId id="319" r:id="rId6"/>
    <p:sldId id="320" r:id="rId7"/>
    <p:sldId id="321" r:id="rId8"/>
    <p:sldId id="344" r:id="rId9"/>
    <p:sldId id="310" r:id="rId10"/>
    <p:sldId id="327" r:id="rId11"/>
    <p:sldId id="316" r:id="rId12"/>
    <p:sldId id="348" r:id="rId13"/>
    <p:sldId id="349" r:id="rId14"/>
    <p:sldId id="322" r:id="rId15"/>
    <p:sldId id="346" r:id="rId16"/>
    <p:sldId id="351" r:id="rId17"/>
    <p:sldId id="35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37F8469-3CBA-4387-B8CB-5D9337A3FFA8}">
          <p14:sldIdLst>
            <p14:sldId id="260"/>
            <p14:sldId id="319"/>
            <p14:sldId id="320"/>
            <p14:sldId id="321"/>
            <p14:sldId id="344"/>
            <p14:sldId id="310"/>
            <p14:sldId id="327"/>
            <p14:sldId id="316"/>
            <p14:sldId id="348"/>
            <p14:sldId id="349"/>
            <p14:sldId id="322"/>
            <p14:sldId id="346"/>
            <p14:sldId id="351"/>
            <p14:sldId id="350"/>
          </p14:sldIdLst>
        </p14:section>
        <p14:section name="Abschnitt ohne Titel" id="{C464A0A4-E9EC-438F-B5E0-9D92C98D0D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 autoAdjust="0"/>
  </p:normalViewPr>
  <p:slideViewPr>
    <p:cSldViewPr snapToGrid="0" showGuides="1">
      <p:cViewPr varScale="1">
        <p:scale>
          <a:sx n="127" d="100"/>
          <a:sy n="127" d="100"/>
        </p:scale>
        <p:origin x="9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A78D-4AC1-4C46-AE72-B463F17DFBC8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E945-E43B-4758-A495-730E19C3E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1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921" y="2199179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39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84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02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05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85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78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0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6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13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13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98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T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99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50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45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03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87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88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18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9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6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85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3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8345" y="1353272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8345" y="386065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84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388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391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6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720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74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40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2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6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1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74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286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039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06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6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4866" y="1404851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4866" y="2595031"/>
            <a:ext cx="7886700" cy="39073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4272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944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539" y="1349433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86539" y="2461188"/>
            <a:ext cx="3886200" cy="40042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29889" y="2461188"/>
            <a:ext cx="3886200" cy="40042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7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489" y="126876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3928" y="1438162"/>
            <a:ext cx="4629150" cy="48856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8109" y="3038361"/>
            <a:ext cx="2949178" cy="32795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8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M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8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4866" y="1090815"/>
            <a:ext cx="7886700" cy="1042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4866" y="2234813"/>
            <a:ext cx="7886700" cy="403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4867" y="6298163"/>
            <a:ext cx="1647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671852" y="6298163"/>
            <a:ext cx="2978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Name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11"/>
          <a:srcRect l="4941"/>
          <a:stretch/>
        </p:blipFill>
        <p:spPr>
          <a:xfrm>
            <a:off x="0" y="1"/>
            <a:ext cx="8285018" cy="977412"/>
          </a:xfrm>
          <a:prstGeom prst="rect">
            <a:avLst/>
          </a:prstGeom>
          <a:gradFill>
            <a:gsLst>
              <a:gs pos="0">
                <a:srgbClr val="A12848"/>
              </a:gs>
              <a:gs pos="33000">
                <a:srgbClr val="B5313C"/>
              </a:gs>
              <a:gs pos="83000">
                <a:srgbClr val="C43632"/>
              </a:gs>
              <a:gs pos="100000">
                <a:srgbClr val="D33C2C"/>
              </a:gs>
            </a:gsLst>
            <a:lin ang="5400000" scaled="1"/>
          </a:gradFill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95" y="74816"/>
            <a:ext cx="1116676" cy="11166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98" y="5789196"/>
            <a:ext cx="422215" cy="6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2" r:id="rId4"/>
    <p:sldLayoutId id="2147483664" r:id="rId5"/>
    <p:sldLayoutId id="2147483665" r:id="rId6"/>
    <p:sldLayoutId id="2147483666" r:id="rId7"/>
    <p:sldLayoutId id="2147483667" r:id="rId8"/>
    <p:sldLayoutId id="2147483693" r:id="rId9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3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2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3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9451" r="-145" b="34891"/>
          <a:stretch/>
        </p:blipFill>
        <p:spPr>
          <a:xfrm>
            <a:off x="0" y="0"/>
            <a:ext cx="6909818" cy="408611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21300000">
            <a:off x="329984" y="4664175"/>
            <a:ext cx="9297907" cy="553998"/>
          </a:xfrm>
          <a:custGeom>
            <a:avLst/>
            <a:gdLst>
              <a:gd name="connsiteX0" fmla="*/ 0 w 7704856"/>
              <a:gd name="connsiteY0" fmla="*/ 0 h 369332"/>
              <a:gd name="connsiteX1" fmla="*/ 7704856 w 7704856"/>
              <a:gd name="connsiteY1" fmla="*/ 0 h 369332"/>
              <a:gd name="connsiteX2" fmla="*/ 7704856 w 7704856"/>
              <a:gd name="connsiteY2" fmla="*/ 369332 h 369332"/>
              <a:gd name="connsiteX3" fmla="*/ 0 w 7704856"/>
              <a:gd name="connsiteY3" fmla="*/ 369332 h 369332"/>
              <a:gd name="connsiteX4" fmla="*/ 0 w 7704856"/>
              <a:gd name="connsiteY4" fmla="*/ 0 h 369332"/>
              <a:gd name="connsiteX0" fmla="*/ 0 w 7704856"/>
              <a:gd name="connsiteY0" fmla="*/ 0 h 796052"/>
              <a:gd name="connsiteX1" fmla="*/ 7704856 w 7704856"/>
              <a:gd name="connsiteY1" fmla="*/ 0 h 796052"/>
              <a:gd name="connsiteX2" fmla="*/ 7704856 w 7704856"/>
              <a:gd name="connsiteY2" fmla="*/ 369332 h 796052"/>
              <a:gd name="connsiteX3" fmla="*/ 132080 w 7704856"/>
              <a:gd name="connsiteY3" fmla="*/ 796052 h 796052"/>
              <a:gd name="connsiteX4" fmla="*/ 0 w 7704856"/>
              <a:gd name="connsiteY4" fmla="*/ 0 h 796052"/>
              <a:gd name="connsiteX0" fmla="*/ 0 w 7603256"/>
              <a:gd name="connsiteY0" fmla="*/ 365760 h 796052"/>
              <a:gd name="connsiteX1" fmla="*/ 7603256 w 7603256"/>
              <a:gd name="connsiteY1" fmla="*/ 0 h 796052"/>
              <a:gd name="connsiteX2" fmla="*/ 7603256 w 7603256"/>
              <a:gd name="connsiteY2" fmla="*/ 369332 h 796052"/>
              <a:gd name="connsiteX3" fmla="*/ 30480 w 7603256"/>
              <a:gd name="connsiteY3" fmla="*/ 796052 h 796052"/>
              <a:gd name="connsiteX4" fmla="*/ 0 w 7603256"/>
              <a:gd name="connsiteY4" fmla="*/ 365760 h 796052"/>
              <a:gd name="connsiteX0" fmla="*/ 0 w 7603256"/>
              <a:gd name="connsiteY0" fmla="*/ 934720 h 1365012"/>
              <a:gd name="connsiteX1" fmla="*/ 7471176 w 7603256"/>
              <a:gd name="connsiteY1" fmla="*/ 0 h 1365012"/>
              <a:gd name="connsiteX2" fmla="*/ 7603256 w 7603256"/>
              <a:gd name="connsiteY2" fmla="*/ 938292 h 1365012"/>
              <a:gd name="connsiteX3" fmla="*/ 30480 w 7603256"/>
              <a:gd name="connsiteY3" fmla="*/ 1365012 h 1365012"/>
              <a:gd name="connsiteX4" fmla="*/ 0 w 7603256"/>
              <a:gd name="connsiteY4" fmla="*/ 934720 h 136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3256" h="1365012">
                <a:moveTo>
                  <a:pt x="0" y="934720"/>
                </a:moveTo>
                <a:lnTo>
                  <a:pt x="7471176" y="0"/>
                </a:lnTo>
                <a:lnTo>
                  <a:pt x="7603256" y="938292"/>
                </a:lnTo>
                <a:lnTo>
                  <a:pt x="30480" y="1365012"/>
                </a:lnTo>
                <a:lnTo>
                  <a:pt x="0" y="93472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Medium" panose="020B0603020203060202" pitchFamily="34" charset="0"/>
                <a:ea typeface="+mn-ea"/>
                <a:cs typeface="+mn-cs"/>
              </a:rPr>
              <a:t>HIER IST PLTZ FÜR TITEL ODER BEGRÜSSUNG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03" y="347346"/>
            <a:ext cx="1440167" cy="14401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21088414">
            <a:off x="5583128" y="3817763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old" panose="020B0803020203060202" pitchFamily="34" charset="0"/>
                <a:ea typeface="+mn-ea"/>
                <a:cs typeface="+mn-cs"/>
              </a:rPr>
              <a:t>Titel Fett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9127"/>
            <a:ext cx="9144000" cy="427627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 rot="21000000">
            <a:off x="489532" y="3166901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000" dirty="0">
              <a:solidFill>
                <a:prstClr val="white"/>
              </a:solidFill>
              <a:latin typeface="Brandon Grotesque Bold" panose="020B0803020203060202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25.11.2024: Zeitvorstellung // </a:t>
            </a:r>
            <a:r>
              <a:rPr lang="de-DE" sz="3000" dirty="0" err="1">
                <a:solidFill>
                  <a:prstClr val="white"/>
                </a:solidFill>
                <a:latin typeface="Brandon Grotesque Bold" panose="020B0803020203060202" pitchFamily="34" charset="0"/>
              </a:rPr>
              <a:t>Trouba-dours</a:t>
            </a:r>
            <a:r>
              <a:rPr lang="de-DE" sz="3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, </a:t>
            </a:r>
            <a:r>
              <a:rPr lang="de-DE" sz="3000" dirty="0" err="1">
                <a:solidFill>
                  <a:prstClr val="white"/>
                </a:solidFill>
                <a:latin typeface="Brandon Grotesque Bold" panose="020B0803020203060202" pitchFamily="34" charset="0"/>
              </a:rPr>
              <a:t>Trobaritz</a:t>
            </a:r>
            <a:r>
              <a:rPr lang="de-DE" sz="3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 und Minnesänger</a:t>
            </a:r>
            <a:endParaRPr kumimoji="0" lang="de-DE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ndon Grotesque Bold" panose="020B0803020203060202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4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2CE8A-68B2-4D3D-C7D4-03D2DAD30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E4AF2-50EC-D277-AC61-FA1E46D7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1146233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D778D6-3D0E-E5B6-0AAA-E4A8D9CC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Beatriz de Dia </a:t>
            </a:r>
          </a:p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(um 1140 - um 1189):</a:t>
            </a:r>
          </a:p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A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chantar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m‘er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de so</a:t>
            </a:r>
            <a:endParaRPr lang="de-DE" sz="2400" i="1" dirty="0"/>
          </a:p>
          <a:p>
            <a:pPr marL="0" indent="0">
              <a:buNone/>
            </a:pPr>
            <a:r>
              <a:rPr lang="de-DE" sz="2400" dirty="0"/>
              <a:t>	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416CF15-4460-FE13-9413-600CD8924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80" y="1384804"/>
            <a:ext cx="497797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6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546A7-6EDA-E014-58C2-5AA3D7721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54B8A-5A1F-D8FD-B1A5-6528AF2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84" y="1404851"/>
            <a:ext cx="7886700" cy="1042042"/>
          </a:xfrm>
        </p:spPr>
        <p:txBody>
          <a:bodyPr>
            <a:noAutofit/>
          </a:bodyPr>
          <a:lstStyle/>
          <a:p>
            <a:br>
              <a:rPr lang="en-US" sz="3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Hörbeispiele</a:t>
            </a:r>
            <a:r>
              <a:rPr lang="en-US" sz="3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3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Adam de la Halle</a:t>
            </a:r>
            <a:br>
              <a:rPr lang="en-US" sz="3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A499A-C305-E1FA-61D9-0BEC085A2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2" y="2698762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4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DE" sz="24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de-DE" sz="24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Baiars</a:t>
            </a:r>
            <a:r>
              <a:rPr lang="de-DE" sz="24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pasture</a:t>
            </a:r>
            <a:r>
              <a:rPr lang="de-DE" sz="24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Rondeaux</a:t>
            </a:r>
            <a:r>
              <a:rPr lang="de-DE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i="1" dirty="0">
                <a:effectLst/>
                <a:ea typeface="Calibri" panose="020F0502020204030204" pitchFamily="34" charset="0"/>
              </a:rPr>
              <a:t>Quai a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droit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veut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i="1" dirty="0" err="1">
                <a:effectLst/>
                <a:ea typeface="Calibri" panose="020F0502020204030204" pitchFamily="34" charset="0"/>
              </a:rPr>
              <a:t>amours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servir</a:t>
            </a: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(Chanson) 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err="1">
                <a:effectLst/>
                <a:ea typeface="Calibri" panose="020F0502020204030204" pitchFamily="34" charset="0"/>
              </a:rPr>
              <a:t>Autorbild</a:t>
            </a:r>
            <a:r>
              <a:rPr lang="en-US" sz="2200" dirty="0">
                <a:effectLst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ea typeface="Calibri" panose="020F0502020204030204" pitchFamily="34" charset="0"/>
              </a:rPr>
              <a:t>im</a:t>
            </a:r>
            <a:r>
              <a:rPr lang="en-US" sz="22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effectLst/>
                <a:ea typeface="Calibri" panose="020F0502020204030204" pitchFamily="34" charset="0"/>
              </a:rPr>
              <a:t>Chansonnier </a:t>
            </a:r>
            <a:r>
              <a:rPr lang="en-US" sz="2200" i="1" dirty="0" err="1">
                <a:effectLst/>
                <a:ea typeface="Calibri" panose="020F0502020204030204" pitchFamily="34" charset="0"/>
              </a:rPr>
              <a:t>d’Arras</a:t>
            </a:r>
            <a:r>
              <a:rPr lang="en-US" sz="22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effectLst/>
                <a:ea typeface="Calibri" panose="020F0502020204030204" pitchFamily="34" charset="0"/>
              </a:rPr>
              <a:t>(1278) </a:t>
            </a:r>
            <a:endParaRPr lang="de-DE" sz="2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12D90A-4719-315E-C92E-C7BCDB26E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7" y="0"/>
            <a:ext cx="591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DDC2-04D6-23D0-69D6-50E0E90D4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DDE65-7449-356D-9428-89864C94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400" dirty="0"/>
              <a:t>Vortrags- und Aufführungskunst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D72A8C8-4801-601F-7D2C-EE0F6D84F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90" y="2595563"/>
            <a:ext cx="5103270" cy="3906837"/>
          </a:xfrm>
        </p:spPr>
      </p:pic>
    </p:spTree>
    <p:extLst>
      <p:ext uri="{BB962C8B-B14F-4D97-AF65-F5344CB8AC3E}">
        <p14:creationId xmlns:p14="http://schemas.microsoft.com/office/powerpoint/2010/main" val="108030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DE3A4-9546-6068-1007-7F2BFC1B2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A0072-EFC4-CCCC-FB93-9318AEFE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1146233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067B27-3283-FCA0-4CF9-79C8CB2EA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Neidhart von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Reuenthal</a:t>
            </a: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(um 1180 - um 1250):</a:t>
            </a:r>
          </a:p>
          <a:p>
            <a:pPr marL="0" indent="0">
              <a:buNone/>
            </a:pPr>
            <a:r>
              <a:rPr lang="de-DE" sz="2400" i="1" dirty="0" err="1">
                <a:ea typeface="Calibri" panose="020F0502020204030204" pitchFamily="34" charset="0"/>
              </a:rPr>
              <a:t>Ow</a:t>
            </a:r>
            <a:r>
              <a:rPr lang="de-DE" sz="2400" i="1" dirty="0" err="1">
                <a:ea typeface="Calibri" panose="020F0502020204030204" pitchFamily="34" charset="0"/>
                <a:cs typeface="Calibri" panose="020F0502020204030204" pitchFamily="34" charset="0"/>
              </a:rPr>
              <a:t>ȇ</a:t>
            </a:r>
            <a:r>
              <a:rPr lang="de-DE" sz="2400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i="1" dirty="0" err="1">
                <a:ea typeface="Calibri" panose="020F0502020204030204" pitchFamily="34" charset="0"/>
              </a:rPr>
              <a:t>dirre</a:t>
            </a:r>
            <a:r>
              <a:rPr lang="de-DE" sz="2400" i="1" dirty="0">
                <a:ea typeface="Calibri" panose="020F0502020204030204" pitchFamily="34" charset="0"/>
              </a:rPr>
              <a:t> </a:t>
            </a:r>
            <a:r>
              <a:rPr lang="de-DE" sz="2400" i="1" dirty="0" err="1">
                <a:ea typeface="Calibri" panose="020F0502020204030204" pitchFamily="34" charset="0"/>
              </a:rPr>
              <a:t>n</a:t>
            </a:r>
            <a:r>
              <a:rPr lang="de-DE" sz="2400" i="1" dirty="0" err="1">
                <a:ea typeface="Calibri" panose="020F0502020204030204" pitchFamily="34" charset="0"/>
                <a:cs typeface="Calibri" panose="020F0502020204030204" pitchFamily="34" charset="0"/>
              </a:rPr>
              <a:t>ôt</a:t>
            </a:r>
            <a:endParaRPr lang="de-DE" sz="2400" i="1" dirty="0"/>
          </a:p>
          <a:p>
            <a:pPr marL="0" indent="0">
              <a:buNone/>
            </a:pPr>
            <a:r>
              <a:rPr lang="de-DE" sz="2400" dirty="0"/>
              <a:t>	</a:t>
            </a:r>
          </a:p>
        </p:txBody>
      </p:sp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88EA9474-D5DF-C51E-FE71-1977DDE58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69" y="18000"/>
            <a:ext cx="453253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0DD48-8365-90E4-E05A-BB189B63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5" y="1405207"/>
            <a:ext cx="7886700" cy="1042042"/>
          </a:xfrm>
        </p:spPr>
        <p:txBody>
          <a:bodyPr>
            <a:normAutofit/>
          </a:bodyPr>
          <a:lstStyle/>
          <a:p>
            <a:r>
              <a:rPr lang="de-DE" sz="3400" dirty="0"/>
              <a:t>Codex Manesse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92C0B6-7907-72E2-3B7E-2ED41DCA4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86" y="18000"/>
            <a:ext cx="9949091" cy="6840000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EBAA9A6-224D-CF4D-1C41-A57D318D3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75" y="2271758"/>
            <a:ext cx="7886700" cy="39073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/>
              <a:t>Universitätsbibliothek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/>
              <a:t>Heidelberg, Cod. Pal. Germ. 848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b="1" dirty="0"/>
              <a:t>Walther von der Vogelweide</a:t>
            </a:r>
            <a:r>
              <a:rPr lang="de-DE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(ca. 1170–1230) gilt als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bedeutendster deutschsprachiger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Minnesänger des Mittelalters.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Illustration aus dem Codex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Manesse (S. 124 </a:t>
            </a:r>
            <a:r>
              <a:rPr lang="de-DE" sz="2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recto</a:t>
            </a:r>
            <a:r>
              <a:rPr lang="de-DE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soll ihn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singender Pose zeigen.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04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4DD08-9B00-CE8E-7DD6-35356962A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9D477-625E-B5AD-EC3C-E9BB9F1E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746597"/>
            <a:ext cx="7886700" cy="104204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Petrus de Cruce</a:t>
            </a:r>
            <a:br>
              <a:rPr lang="en-US" sz="2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600" i="1" dirty="0" err="1">
                <a:latin typeface="+mn-lt"/>
              </a:rPr>
              <a:t>Aucun</a:t>
            </a:r>
            <a:r>
              <a:rPr lang="de-DE" sz="2600" i="1" dirty="0">
                <a:latin typeface="+mn-lt"/>
              </a:rPr>
              <a:t> </a:t>
            </a:r>
            <a:r>
              <a:rPr lang="de-DE" sz="2600" i="1" dirty="0" err="1">
                <a:latin typeface="+mn-lt"/>
              </a:rPr>
              <a:t>ont</a:t>
            </a:r>
            <a:r>
              <a:rPr lang="de-DE" sz="2600" i="1" dirty="0">
                <a:latin typeface="+mn-lt"/>
              </a:rPr>
              <a:t> </a:t>
            </a:r>
            <a:r>
              <a:rPr lang="de-DE" sz="2600" i="1" dirty="0" err="1">
                <a:latin typeface="+mn-lt"/>
              </a:rPr>
              <a:t>trouvé</a:t>
            </a:r>
            <a:r>
              <a:rPr lang="de-DE" sz="2600" i="1" dirty="0">
                <a:latin typeface="+mn-lt"/>
              </a:rPr>
              <a:t> / </a:t>
            </a:r>
            <a:br>
              <a:rPr lang="de-DE" sz="2600" i="1" dirty="0">
                <a:latin typeface="+mn-lt"/>
              </a:rPr>
            </a:br>
            <a:r>
              <a:rPr lang="de-DE" sz="2600" i="1" dirty="0" err="1">
                <a:latin typeface="+mn-lt"/>
              </a:rPr>
              <a:t>Lonc</a:t>
            </a:r>
            <a:r>
              <a:rPr lang="de-DE" sz="2600" i="1" dirty="0">
                <a:latin typeface="+mn-lt"/>
              </a:rPr>
              <a:t> </a:t>
            </a:r>
            <a:r>
              <a:rPr lang="de-DE" sz="2600" i="1" dirty="0" err="1">
                <a:latin typeface="+mn-lt"/>
              </a:rPr>
              <a:t>tans</a:t>
            </a:r>
            <a:r>
              <a:rPr lang="de-DE" sz="2600" i="1" dirty="0">
                <a:latin typeface="+mn-lt"/>
              </a:rPr>
              <a:t> </a:t>
            </a:r>
            <a:r>
              <a:rPr lang="de-DE" sz="2600" i="1" dirty="0" err="1">
                <a:latin typeface="+mn-lt"/>
              </a:rPr>
              <a:t>me</a:t>
            </a:r>
            <a:r>
              <a:rPr lang="de-DE" sz="2600" i="1" dirty="0">
                <a:latin typeface="+mn-lt"/>
              </a:rPr>
              <a:t> sui </a:t>
            </a:r>
            <a:r>
              <a:rPr lang="de-DE" sz="2600" i="1" dirty="0" err="1">
                <a:latin typeface="+mn-lt"/>
              </a:rPr>
              <a:t>tenu</a:t>
            </a:r>
            <a:r>
              <a:rPr lang="de-DE" sz="2600" i="1" dirty="0">
                <a:latin typeface="+mn-lt"/>
              </a:rPr>
              <a:t> </a:t>
            </a:r>
            <a:br>
              <a:rPr lang="de-DE" sz="2600" i="1" dirty="0">
                <a:latin typeface="+mn-lt"/>
              </a:rPr>
            </a:br>
            <a:r>
              <a:rPr lang="de-DE" sz="2600" i="1" dirty="0">
                <a:latin typeface="+mn-lt"/>
              </a:rPr>
              <a:t>de </a:t>
            </a:r>
            <a:r>
              <a:rPr lang="de-DE" sz="2600" i="1" dirty="0" err="1">
                <a:latin typeface="+mn-lt"/>
              </a:rPr>
              <a:t>chanter</a:t>
            </a:r>
            <a:br>
              <a:rPr lang="de-DE" sz="2600" i="1" dirty="0">
                <a:latin typeface="+mn-lt"/>
              </a:rPr>
            </a:br>
            <a:r>
              <a:rPr lang="de-DE" sz="2600" dirty="0">
                <a:latin typeface="+mn-lt"/>
              </a:rPr>
              <a:t>Codex Montpellier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31C8C51-CF76-E859-359F-78DECE068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06" y="0"/>
            <a:ext cx="4864694" cy="7200000"/>
          </a:xfrm>
        </p:spPr>
      </p:pic>
    </p:spTree>
    <p:extLst>
      <p:ext uri="{BB962C8B-B14F-4D97-AF65-F5344CB8AC3E}">
        <p14:creationId xmlns:p14="http://schemas.microsoft.com/office/powerpoint/2010/main" val="365017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62591-E2E6-FF10-4B18-E24F63D6F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58728-45DD-E839-18C4-97007B30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17638A6-921F-F1A7-44AB-05A3918E1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06" y="0"/>
            <a:ext cx="4864694" cy="720000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B2C6A2B-5E8F-F6B0-75C9-8D95F1E8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055" y="0"/>
            <a:ext cx="486503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6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1E557-8E93-9399-A251-F67F0AB3C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AD632-9866-2BEB-8850-4315C50F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F212131-37E2-4C4F-9205-7E90C0EBC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14" y="0"/>
            <a:ext cx="4658086" cy="720000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BBCBED-03D7-2401-6910-38ABE54B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220" y="0"/>
            <a:ext cx="4682134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3E709-FB9D-00A8-F67A-B811B77F0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1E552-8EA2-9331-A0E6-DD34A7B2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48" y="1294016"/>
            <a:ext cx="7886700" cy="1042042"/>
          </a:xfrm>
        </p:spPr>
        <p:txBody>
          <a:bodyPr>
            <a:normAutofit/>
          </a:bodyPr>
          <a:lstStyle/>
          <a:p>
            <a:r>
              <a:rPr lang="de-DE" sz="3000" b="1" dirty="0">
                <a:latin typeface="Brandon Grotesque Medium"/>
              </a:rPr>
              <a:t>Literatur zu „Zeit“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35757E-1C76-6989-B034-94DBC8BF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03" y="2336058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600" kern="100" dirty="0">
                <a:effectLst/>
                <a:latin typeface="Brandon Grotesque Medium"/>
                <a:ea typeface="Calibri" panose="020F0502020204030204" pitchFamily="34" charset="0"/>
                <a:cs typeface="Times New Roman" panose="02020603050405020304" pitchFamily="18" charset="0"/>
              </a:rPr>
              <a:t>Aaron </a:t>
            </a:r>
            <a:r>
              <a:rPr lang="de-DE" sz="2600" kern="100" dirty="0" err="1">
                <a:effectLst/>
                <a:latin typeface="Brandon Grotesque Medium"/>
                <a:ea typeface="Calibri" panose="020F0502020204030204" pitchFamily="34" charset="0"/>
                <a:cs typeface="Times New Roman" panose="02020603050405020304" pitchFamily="18" charset="0"/>
              </a:rPr>
              <a:t>Gurjewitsch</a:t>
            </a:r>
            <a:r>
              <a:rPr lang="de-DE" sz="2600" kern="100" dirty="0">
                <a:effectLst/>
                <a:latin typeface="Brandon Grotesque Medium"/>
                <a:ea typeface="Calibri" panose="020F0502020204030204" pitchFamily="34" charset="0"/>
                <a:cs typeface="Times New Roman" panose="02020603050405020304" pitchFamily="18" charset="0"/>
              </a:rPr>
              <a:t>: Das Weltbild des mittelalterlichen 	Menschen, Moskau 1972, darin das Kapitel: Was 	ist Zeit, S. 98-179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600" kern="100" dirty="0">
                <a:effectLst/>
                <a:latin typeface="Brandon Grotesque Medium"/>
                <a:ea typeface="Calibri" panose="020F0502020204030204" pitchFamily="34" charset="0"/>
                <a:cs typeface="Times New Roman" panose="02020603050405020304" pitchFamily="18" charset="0"/>
              </a:rPr>
              <a:t>Rudolf Wendorff: Zeit und Kultur. Geschichte des 	Zeitbewusstseins, Opladen 1985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600" kern="100" dirty="0">
                <a:effectLst/>
                <a:latin typeface="Brandon Grotesque Medium"/>
                <a:ea typeface="Calibri" panose="020F0502020204030204" pitchFamily="34" charset="0"/>
                <a:cs typeface="Times New Roman" panose="02020603050405020304" pitchFamily="18" charset="0"/>
              </a:rPr>
              <a:t>Aurelius Augustinus: Bekenntnisse [Confessiones,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600" kern="100" dirty="0">
                <a:effectLst/>
                <a:latin typeface="Brandon Grotesque Medium"/>
                <a:ea typeface="Calibri" panose="020F0502020204030204" pitchFamily="34" charset="0"/>
                <a:cs typeface="Times New Roman" panose="02020603050405020304" pitchFamily="18" charset="0"/>
              </a:rPr>
              <a:t>	397 bis 401 n. Chr.], übersetzt von Wilhelm 	Thimme, München 1982; 11. Buch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3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9C9BA-227F-D980-D845-5FDE85FD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r>
              <a:rPr lang="de-DE" sz="3400" dirty="0"/>
              <a:t>Troubadours, Trobairitz und Minnesänger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3F0387-5303-2687-9C23-FEDD72B1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13" y="2539613"/>
            <a:ext cx="7886700" cy="390736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Hof</a:t>
            </a:r>
          </a:p>
          <a:p>
            <a:pPr marL="0" indent="0">
              <a:buNone/>
            </a:pPr>
            <a:r>
              <a:rPr lang="de-DE" dirty="0"/>
              <a:t>Palatium: Pfalz und Palast</a:t>
            </a:r>
          </a:p>
          <a:p>
            <a:pPr marL="0" indent="0">
              <a:buNone/>
            </a:pPr>
            <a:r>
              <a:rPr lang="de-DE" dirty="0" err="1"/>
              <a:t>aula</a:t>
            </a:r>
            <a:r>
              <a:rPr lang="de-DE" dirty="0"/>
              <a:t> </a:t>
            </a:r>
            <a:r>
              <a:rPr lang="de-DE" dirty="0" err="1"/>
              <a:t>regia</a:t>
            </a:r>
            <a:r>
              <a:rPr lang="de-DE" dirty="0"/>
              <a:t>: königlicher Raum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Curialitas</a:t>
            </a:r>
            <a:r>
              <a:rPr lang="de-DE" dirty="0"/>
              <a:t>, </a:t>
            </a:r>
            <a:r>
              <a:rPr lang="de-DE" dirty="0" err="1"/>
              <a:t>cortizia</a:t>
            </a:r>
            <a:r>
              <a:rPr lang="de-DE" dirty="0"/>
              <a:t>, </a:t>
            </a:r>
          </a:p>
          <a:p>
            <a:pPr marL="0" indent="0">
              <a:buNone/>
            </a:pPr>
            <a:r>
              <a:rPr lang="de-DE" dirty="0" err="1"/>
              <a:t>courtoisie</a:t>
            </a:r>
            <a:r>
              <a:rPr lang="de-DE" dirty="0"/>
              <a:t>, </a:t>
            </a:r>
            <a:r>
              <a:rPr lang="de-DE" dirty="0" err="1"/>
              <a:t>hövescheit</a:t>
            </a:r>
            <a:endParaRPr lang="de-DE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7EF1428-1481-7DFA-7931-8A82B55CA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5148"/>
            <a:ext cx="56818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49B1-E86D-F507-222D-62390AA17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8DAEA-7278-6A69-FC16-FF75BD50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1146233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Klangbeispiele zu Ritter und Herrscher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11A797-9B7C-9B97-98F9-96C1C743D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Anonymus: </a:t>
            </a:r>
            <a:r>
              <a:rPr lang="de-DE" sz="24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Chevalier, </a:t>
            </a:r>
            <a:r>
              <a:rPr lang="de-DE" sz="24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de-DE" sz="24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estes</a:t>
            </a:r>
            <a:r>
              <a:rPr lang="de-DE" sz="24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guariz</a:t>
            </a:r>
            <a:endParaRPr lang="de-DE" sz="2400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CD „Tage alter Musik Herne 2002“: Frauen in der 	Musik (Eric Mentzel und Bois de Cologne)</a:t>
            </a:r>
            <a:r>
              <a:rPr lang="de-DE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Anonymus: Ballade vom Landgrafen Ludwig und der Hl. 	Elisabeth von Thüringen</a:t>
            </a:r>
          </a:p>
          <a:p>
            <a:pPr marL="0" indent="0">
              <a:buNone/>
            </a:pPr>
            <a:r>
              <a:rPr lang="de-DE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2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Letare</a:t>
            </a:r>
            <a:r>
              <a:rPr lang="de-DE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Germania. Musik des Mittelalters für Elisabeth 	von Thüringen (Ars </a:t>
            </a:r>
            <a:r>
              <a:rPr lang="de-DE" sz="2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Choralis</a:t>
            </a:r>
            <a:r>
              <a:rPr lang="de-DE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Coeln)</a:t>
            </a:r>
            <a:endParaRPr lang="de-DE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329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AC1DD-C89D-EC12-05BC-6C9F7D82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287"/>
            <a:ext cx="7886700" cy="104204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de-DE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dex Manesse / Heidelberger Liederhandschrift (frühes 14. Jh.): </a:t>
            </a:r>
            <a:br>
              <a:rPr lang="de-DE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Der von </a:t>
            </a:r>
            <a:r>
              <a:rPr lang="de-DE" sz="22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Kürenberg</a:t>
            </a:r>
            <a:r>
              <a:rPr lang="de-DE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im fiktiven Gespräch mit Eleonore von Aquitanien</a:t>
            </a:r>
            <a:br>
              <a:rPr lang="de-DE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400" dirty="0">
                <a:latin typeface="+mn-lt"/>
              </a:rPr>
              <a:t>Eleonore von Aquitanien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366E252-84CF-09BC-FE8A-31F7CE471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6" y="2446893"/>
            <a:ext cx="8319999" cy="4680000"/>
          </a:xfrm>
        </p:spPr>
      </p:pic>
    </p:spTree>
    <p:extLst>
      <p:ext uri="{BB962C8B-B14F-4D97-AF65-F5344CB8AC3E}">
        <p14:creationId xmlns:p14="http://schemas.microsoft.com/office/powerpoint/2010/main" val="170530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7CC4A-AFC7-65B4-5D8C-574214FFC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B52A-62B7-01B5-6A1C-36CD6CFF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2274"/>
            <a:ext cx="7886700" cy="1042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400" dirty="0"/>
              <a:t>Klangbeispiel:</a:t>
            </a:r>
            <a:br>
              <a:rPr lang="de-DE" sz="3400" dirty="0"/>
            </a:br>
            <a:r>
              <a:rPr lang="de-DE" sz="3400" dirty="0" err="1">
                <a:effectLst/>
                <a:ea typeface="Calibri" panose="020F0502020204030204" pitchFamily="34" charset="0"/>
              </a:rPr>
              <a:t>Gaucelm</a:t>
            </a:r>
            <a:r>
              <a:rPr lang="de-DE" sz="3400" dirty="0">
                <a:effectLst/>
                <a:ea typeface="Calibri" panose="020F0502020204030204" pitchFamily="34" charset="0"/>
              </a:rPr>
              <a:t> </a:t>
            </a:r>
            <a:r>
              <a:rPr lang="de-DE" sz="3400" dirty="0" err="1">
                <a:effectLst/>
                <a:ea typeface="Calibri" panose="020F0502020204030204" pitchFamily="34" charset="0"/>
              </a:rPr>
              <a:t>Faidit</a:t>
            </a:r>
            <a:r>
              <a:rPr lang="de-DE" sz="3400" dirty="0">
                <a:effectLst/>
                <a:ea typeface="Calibri" panose="020F0502020204030204" pitchFamily="34" charset="0"/>
              </a:rPr>
              <a:t> (um 1150-um 1220): </a:t>
            </a:r>
            <a:br>
              <a:rPr lang="de-DE" sz="3400" dirty="0">
                <a:effectLst/>
                <a:ea typeface="Calibri" panose="020F0502020204030204" pitchFamily="34" charset="0"/>
              </a:rPr>
            </a:br>
            <a:r>
              <a:rPr lang="de-DE" sz="3400" i="1" dirty="0" err="1">
                <a:effectLst/>
                <a:ea typeface="Calibri" panose="020F0502020204030204" pitchFamily="34" charset="0"/>
              </a:rPr>
              <a:t>Fortz</a:t>
            </a:r>
            <a:r>
              <a:rPr lang="de-DE" sz="3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3400" i="1" dirty="0" err="1">
                <a:effectLst/>
                <a:ea typeface="Calibri" panose="020F0502020204030204" pitchFamily="34" charset="0"/>
              </a:rPr>
              <a:t>chausa</a:t>
            </a:r>
            <a:r>
              <a:rPr lang="de-DE" sz="3400" i="1" dirty="0">
                <a:effectLst/>
                <a:ea typeface="Calibri" panose="020F0502020204030204" pitchFamily="34" charset="0"/>
              </a:rPr>
              <a:t> es</a:t>
            </a:r>
            <a:br>
              <a:rPr lang="de-DE" sz="3600" i="1" dirty="0">
                <a:effectLst/>
                <a:ea typeface="Calibri" panose="020F0502020204030204" pitchFamily="34" charset="0"/>
              </a:rPr>
            </a:br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2CB8E6-F646-CDC0-7C85-D29DBEC90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75" y="2977083"/>
            <a:ext cx="7886700" cy="39073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CD „Tage alter Musik </a:t>
            </a:r>
          </a:p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Herne 2002“: </a:t>
            </a:r>
          </a:p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Frauen in der Musik </a:t>
            </a:r>
          </a:p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(Eric Mentzel und </a:t>
            </a:r>
          </a:p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Bois de Cologne)</a:t>
            </a:r>
            <a:r>
              <a:rPr lang="de-DE" sz="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77E9484-7E53-E8C6-EBAD-6E1D0C1D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43" y="2511548"/>
            <a:ext cx="769548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7455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Hochschule für Musik Nürn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D2447"/>
      </a:accent1>
      <a:accent2>
        <a:srgbClr val="D63517"/>
      </a:accent2>
      <a:accent3>
        <a:srgbClr val="248B9D"/>
      </a:accent3>
      <a:accent4>
        <a:srgbClr val="119D75"/>
      </a:accent4>
      <a:accent5>
        <a:srgbClr val="9D2447"/>
      </a:accent5>
      <a:accent6>
        <a:srgbClr val="DB91A1"/>
      </a:accent6>
      <a:hlink>
        <a:srgbClr val="0563C1"/>
      </a:hlink>
      <a:folHlink>
        <a:srgbClr val="954F72"/>
      </a:folHlink>
    </a:clrScheme>
    <a:fontScheme name="HfM Nürnberg">
      <a:majorFont>
        <a:latin typeface="Brandon Grotesque Regular"/>
        <a:ea typeface=""/>
        <a:cs typeface=""/>
      </a:majorFont>
      <a:minorFont>
        <a:latin typeface="Brandon Grotesqu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A8634559-2605-480F-96D6-7992FA63811C}"/>
    </a:ext>
  </a:ext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A92BF819-E4EE-4169-862F-0F411DDC65C7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0907766A-67D4-4DB7-B439-AD09A7A838FF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C791E730-FD20-45F2-A38E-AA5261C677A9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HfM-Vorlage</Template>
  <TotalTime>0</TotalTime>
  <Words>381</Words>
  <Application>Microsoft Office PowerPoint</Application>
  <PresentationFormat>Bildschirmpräsentation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Brandon Grotesque Bold</vt:lpstr>
      <vt:lpstr>Brandon Grotesque Medium</vt:lpstr>
      <vt:lpstr>Brandon Grotesque Regular</vt:lpstr>
      <vt:lpstr>Calibri</vt:lpstr>
      <vt:lpstr>Calibri Light</vt:lpstr>
      <vt:lpstr>Benutzerdefiniertes Design</vt:lpstr>
      <vt:lpstr>3_Benutzerdefiniertes Design</vt:lpstr>
      <vt:lpstr>1_Benutzerdefiniertes Design</vt:lpstr>
      <vt:lpstr>2_Benutzerdefiniertes Design</vt:lpstr>
      <vt:lpstr>PowerPoint-Präsentation</vt:lpstr>
      <vt:lpstr>Petrus de Cruce Aucun ont trouvé /  Lonc tans me sui tenu  de chanter Codex Montpellier</vt:lpstr>
      <vt:lpstr>PowerPoint-Präsentation</vt:lpstr>
      <vt:lpstr>PowerPoint-Präsentation</vt:lpstr>
      <vt:lpstr>Literatur zu „Zeit“</vt:lpstr>
      <vt:lpstr>Troubadours, Trobairitz und Minnesänger</vt:lpstr>
      <vt:lpstr>Klangbeispiele zu Ritter und Herrscher</vt:lpstr>
      <vt:lpstr>Codex Manesse / Heidelberger Liederhandschrift (frühes 14. Jh.):  Der von Kürenberg im fiktiven Gespräch mit Eleonore von Aquitanien Eleonore von Aquitanien</vt:lpstr>
      <vt:lpstr>Klangbeispiel: Gaucelm Faidit (um 1150-um 1220):  Fortz chausa es </vt:lpstr>
      <vt:lpstr>Klangbeispiel</vt:lpstr>
      <vt:lpstr> Hörbeispiele:  Adam de la Halle </vt:lpstr>
      <vt:lpstr>Vortrags- und Aufführungskunst</vt:lpstr>
      <vt:lpstr>Klangbeispiel</vt:lpstr>
      <vt:lpstr>Codex Manesse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Rode-Breymann</dc:creator>
  <cp:lastModifiedBy>Rode-Breymann</cp:lastModifiedBy>
  <cp:revision>12</cp:revision>
  <dcterms:created xsi:type="dcterms:W3CDTF">2024-10-17T15:33:41Z</dcterms:created>
  <dcterms:modified xsi:type="dcterms:W3CDTF">2025-04-06T08:17:01Z</dcterms:modified>
</cp:coreProperties>
</file>