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32"/>
  </p:notesMasterIdLst>
  <p:sldIdLst>
    <p:sldId id="260" r:id="rId5"/>
    <p:sldId id="346" r:id="rId6"/>
    <p:sldId id="308" r:id="rId7"/>
    <p:sldId id="337" r:id="rId8"/>
    <p:sldId id="338" r:id="rId9"/>
    <p:sldId id="332" r:id="rId10"/>
    <p:sldId id="339" r:id="rId11"/>
    <p:sldId id="345" r:id="rId12"/>
    <p:sldId id="325" r:id="rId13"/>
    <p:sldId id="326" r:id="rId14"/>
    <p:sldId id="327" r:id="rId15"/>
    <p:sldId id="328" r:id="rId16"/>
    <p:sldId id="335" r:id="rId17"/>
    <p:sldId id="331" r:id="rId18"/>
    <p:sldId id="330" r:id="rId19"/>
    <p:sldId id="329" r:id="rId20"/>
    <p:sldId id="333" r:id="rId21"/>
    <p:sldId id="342" r:id="rId22"/>
    <p:sldId id="343" r:id="rId23"/>
    <p:sldId id="347" r:id="rId24"/>
    <p:sldId id="348" r:id="rId25"/>
    <p:sldId id="318" r:id="rId26"/>
    <p:sldId id="287" r:id="rId27"/>
    <p:sldId id="298" r:id="rId28"/>
    <p:sldId id="349" r:id="rId29"/>
    <p:sldId id="351" r:id="rId30"/>
    <p:sldId id="352" r:id="rId3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260"/>
            <p14:sldId id="346"/>
            <p14:sldId id="308"/>
            <p14:sldId id="337"/>
            <p14:sldId id="338"/>
            <p14:sldId id="332"/>
            <p14:sldId id="339"/>
            <p14:sldId id="345"/>
            <p14:sldId id="325"/>
            <p14:sldId id="326"/>
            <p14:sldId id="327"/>
            <p14:sldId id="328"/>
            <p14:sldId id="335"/>
            <p14:sldId id="331"/>
            <p14:sldId id="330"/>
            <p14:sldId id="329"/>
            <p14:sldId id="333"/>
            <p14:sldId id="342"/>
            <p14:sldId id="343"/>
            <p14:sldId id="347"/>
            <p14:sldId id="348"/>
            <p14:sldId id="318"/>
            <p14:sldId id="287"/>
            <p14:sldId id="298"/>
            <p14:sldId id="349"/>
            <p14:sldId id="351"/>
            <p14:sldId id="352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 autoAdjust="0"/>
  </p:normalViewPr>
  <p:slideViewPr>
    <p:cSldViewPr snapToGrid="0" showGuides="1">
      <p:cViewPr varScale="1">
        <p:scale>
          <a:sx n="111" d="100"/>
          <a:sy n="111" d="100"/>
        </p:scale>
        <p:origin x="67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15.11.2025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15.11.2025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15.11.2025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27"/>
            <a:ext cx="9144000" cy="427627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 rot="21000000">
            <a:off x="489532" y="3166901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000" dirty="0">
              <a:solidFill>
                <a:prstClr val="white"/>
              </a:solidFill>
              <a:latin typeface="Brandon Grotesque Bold" panose="020B0803020203060202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17.11.2025: „Ars </a:t>
            </a:r>
            <a:r>
              <a:rPr lang="de-DE" sz="3000" dirty="0" err="1">
                <a:solidFill>
                  <a:prstClr val="white"/>
                </a:solidFill>
                <a:latin typeface="Brandon Grotesque Bold" panose="020B0803020203060202" pitchFamily="34" charset="0"/>
              </a:rPr>
              <a:t>antiqua</a:t>
            </a: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“-Motetten. Was ist ein Codex?</a:t>
            </a:r>
            <a:endParaRPr kumimoji="0" lang="de-DE" sz="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que Bold" panose="020B0803020203060202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14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6CB2E8-DE54-50B1-A4C3-BA9DE5505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E4B0647A-2D6A-14BB-0695-DE1CE9F8A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0"/>
            <a:ext cx="4502503" cy="6840000"/>
          </a:xfr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183E3D5-6F81-0D33-3CB2-D4BB33FA5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503" y="-9000"/>
            <a:ext cx="457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73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AE79AA-8597-A37B-0328-0D0990B6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A47B42B-54C4-5B85-9BDD-050908C88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4401" y="0"/>
            <a:ext cx="4889599" cy="720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778DB98-6F3E-3C75-6D61-74224F410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318" y="0"/>
            <a:ext cx="4658087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37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AE0F6A-BBFE-248A-71E7-6360910E4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A2E564F-4F26-D6CE-B883-C4C1CCFF3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197" y="-171000"/>
            <a:ext cx="4751999" cy="720000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03B8C3-38F0-59E7-0062-EA4B889DE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" y="0"/>
            <a:ext cx="4383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72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229EC3-33A3-2D56-928E-1B59B971A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3283C93-E3F9-1D4C-3592-302D09991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0"/>
            <a:ext cx="4592639" cy="702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26CF8AF-18FC-7ABA-A5C0-290626BA6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81" y="0"/>
            <a:ext cx="4559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56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B1A3A6-7E80-55F3-CCF7-D19B35A61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6439105-5409-DD11-3107-7067573A4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7494" cy="702000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E3D89DA-9F15-200C-4E99-271DEAD46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89" y="0"/>
            <a:ext cx="4859061" cy="7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03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BC09D-9FD6-480D-C554-9B004EF1B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817508C1-6621-5AC8-8EDC-10CAF7FF7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04" y="-81001"/>
            <a:ext cx="4505008" cy="7020000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383790E-BF6E-DA96-46F4-13EEEFEF8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8" y="-81001"/>
            <a:ext cx="4566832" cy="7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39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3CB4C7-6E42-E5A5-D655-8BF73B970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147AC2F-39FD-6EBD-E30F-3908D38C2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1825" cy="720000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2302083-8343-26A4-3A80-BA051B156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41" y="0"/>
            <a:ext cx="4627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13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DEE21-DFB5-C4BA-32A6-799FF64B7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E3D6DF9-3124-E5EF-002F-E6606D962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74" y="0"/>
            <a:ext cx="4448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27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BD0A6-5791-3E15-0EF7-A32A5C236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D46ED-F15B-DC6A-A6E6-FC14A4B8D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132798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000" b="1" dirty="0"/>
              <a:t>Klangbeispiel und Hörvergleich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4601B9B-8CFC-F057-E908-25D07D300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2174840"/>
            <a:ext cx="7886700" cy="3907369"/>
          </a:xfrm>
        </p:spPr>
        <p:txBody>
          <a:bodyPr/>
          <a:lstStyle/>
          <a:p>
            <a:pPr marL="0" indent="0">
              <a:buNone/>
            </a:pPr>
            <a:r>
              <a:rPr lang="de-DE" sz="2600" i="1" dirty="0" err="1"/>
              <a:t>S‘on</a:t>
            </a:r>
            <a:r>
              <a:rPr lang="de-DE" sz="2600" i="1" dirty="0"/>
              <a:t> </a:t>
            </a:r>
            <a:r>
              <a:rPr lang="de-DE" sz="2600" i="1" dirty="0" err="1"/>
              <a:t>me</a:t>
            </a:r>
            <a:r>
              <a:rPr lang="de-DE" sz="2600" i="1" dirty="0"/>
              <a:t> </a:t>
            </a:r>
            <a:r>
              <a:rPr lang="de-DE" sz="2600" i="1" dirty="0" err="1"/>
              <a:t>regarde</a:t>
            </a:r>
            <a:r>
              <a:rPr lang="de-DE" sz="2600" i="1" dirty="0"/>
              <a:t> </a:t>
            </a:r>
          </a:p>
          <a:p>
            <a:pPr marL="0" indent="0">
              <a:buNone/>
            </a:pPr>
            <a:r>
              <a:rPr lang="de-DE" sz="2600" i="1" dirty="0"/>
              <a:t>	</a:t>
            </a:r>
            <a:r>
              <a:rPr lang="de-DE" sz="2600" dirty="0"/>
              <a:t>The Early Consort </a:t>
            </a:r>
            <a:r>
              <a:rPr lang="de-DE" sz="2600" dirty="0" err="1"/>
              <a:t>of</a:t>
            </a:r>
            <a:r>
              <a:rPr lang="de-DE" sz="2600" dirty="0"/>
              <a:t> Music</a:t>
            </a:r>
          </a:p>
          <a:p>
            <a:pPr marL="0" indent="0">
              <a:buNone/>
            </a:pPr>
            <a:r>
              <a:rPr lang="de-DE" sz="2600" dirty="0"/>
              <a:t>	Fidel, </a:t>
            </a:r>
            <a:r>
              <a:rPr lang="de-DE" sz="2600" dirty="0" err="1"/>
              <a:t>Mandora</a:t>
            </a:r>
            <a:r>
              <a:rPr lang="de-DE" sz="2600" dirty="0"/>
              <a:t>, Harfe, Psalterium</a:t>
            </a:r>
          </a:p>
          <a:p>
            <a:pPr marL="0" indent="0">
              <a:buNone/>
            </a:pPr>
            <a:r>
              <a:rPr lang="de-DE" sz="2600" dirty="0"/>
              <a:t>	</a:t>
            </a:r>
          </a:p>
          <a:p>
            <a:pPr marL="0" indent="0">
              <a:buNone/>
            </a:pPr>
            <a:r>
              <a:rPr lang="de-DE" sz="2600" dirty="0"/>
              <a:t>	Anonymus 4</a:t>
            </a:r>
          </a:p>
          <a:p>
            <a:pPr marL="0" indent="0">
              <a:buNone/>
            </a:pPr>
            <a:r>
              <a:rPr lang="de-DE" sz="2600" dirty="0"/>
              <a:t>	vokal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9581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D71D8-7494-BA5D-7F74-6C8721FDE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E9A74-B63E-64C6-854B-07E2E4D0B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469505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000" b="1" dirty="0"/>
              <a:t>„Sprache der Liebe“ </a:t>
            </a:r>
            <a:br>
              <a:rPr lang="de-DE" sz="3000" b="1" dirty="0"/>
            </a:br>
            <a:r>
              <a:rPr lang="de-DE" sz="3000" b="1" dirty="0"/>
              <a:t>als Konstante des Menschseins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B48C71A-98F5-D1D0-A3AA-1E788DC4C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2650093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Roland Barthes: </a:t>
            </a:r>
            <a:r>
              <a:rPr lang="de-DE" sz="26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Fragmente einer Sprache der Liebe</a:t>
            </a:r>
            <a:r>
              <a:rPr lang="de-DE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übersetzt von Hans-Horst </a:t>
            </a:r>
            <a:r>
              <a:rPr lang="de-DE" sz="26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Henschen</a:t>
            </a:r>
            <a:r>
              <a:rPr lang="de-DE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Frankfurt am 	Main1984</a:t>
            </a:r>
          </a:p>
          <a:p>
            <a:pPr marL="0" indent="0">
              <a:spcBef>
                <a:spcPts val="0"/>
              </a:spcBef>
              <a:buNone/>
            </a:pPr>
            <a:endParaRPr lang="en-US" sz="2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de-DE" sz="26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73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97909-2FC6-569F-8801-5BD589BB5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26" y="1120179"/>
            <a:ext cx="7886700" cy="1042042"/>
          </a:xfrm>
        </p:spPr>
        <p:txBody>
          <a:bodyPr>
            <a:normAutofit/>
          </a:bodyPr>
          <a:lstStyle/>
          <a:p>
            <a:r>
              <a:rPr lang="de-DE" sz="3000" b="1" dirty="0"/>
              <a:t>Motette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1752C0-33A4-928C-32C4-4AB273B30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36" y="2162221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200" dirty="0"/>
              <a:t>Begriff, </a:t>
            </a:r>
            <a:r>
              <a:rPr lang="de-DE" sz="2200" dirty="0" err="1"/>
              <a:t>altfrz</a:t>
            </a:r>
            <a:r>
              <a:rPr lang="de-DE" sz="2200" dirty="0"/>
              <a:t>. </a:t>
            </a:r>
            <a:r>
              <a:rPr lang="de-DE" sz="2200" i="1" dirty="0" err="1"/>
              <a:t>motet</a:t>
            </a:r>
            <a:r>
              <a:rPr lang="de-DE" sz="2200" dirty="0"/>
              <a:t>: Vers, Gedicht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200" dirty="0"/>
              <a:t>Tenor beruht auf einem Ausschnitt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200" dirty="0"/>
              <a:t>aus einem gregorianischen Choral</a:t>
            </a:r>
          </a:p>
          <a:p>
            <a:pPr marL="0" indent="0">
              <a:spcBef>
                <a:spcPts val="0"/>
              </a:spcBef>
              <a:buNone/>
            </a:pPr>
            <a:endParaRPr lang="de-DE" sz="2200" dirty="0"/>
          </a:p>
          <a:p>
            <a:pPr marL="0" indent="0">
              <a:spcBef>
                <a:spcPts val="0"/>
              </a:spcBef>
              <a:buNone/>
            </a:pPr>
            <a:r>
              <a:rPr lang="de-DE" sz="2200" dirty="0" err="1"/>
              <a:t>Motetus</a:t>
            </a:r>
            <a:r>
              <a:rPr lang="de-DE" sz="2200" dirty="0"/>
              <a:t> und Duplum/Triplum fügen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200" dirty="0"/>
              <a:t>simultan 2 weitere Texte hinzu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200" dirty="0"/>
              <a:t>(auch in verschiedenen Sprachen) </a:t>
            </a:r>
          </a:p>
          <a:p>
            <a:pPr marL="0" indent="0">
              <a:spcBef>
                <a:spcPts val="0"/>
              </a:spcBef>
              <a:buNone/>
            </a:pPr>
            <a:endParaRPr lang="de-DE" sz="2200" dirty="0"/>
          </a:p>
          <a:p>
            <a:pPr marL="0" indent="0">
              <a:spcBef>
                <a:spcPts val="0"/>
              </a:spcBef>
              <a:buNone/>
            </a:pPr>
            <a:r>
              <a:rPr lang="de-DE" sz="2200" dirty="0"/>
              <a:t>im Laufe des 13. </a:t>
            </a:r>
            <a:r>
              <a:rPr lang="de-DE" sz="2200" dirty="0" err="1"/>
              <a:t>Jh.s</a:t>
            </a:r>
            <a:r>
              <a:rPr lang="de-DE" sz="2200" dirty="0"/>
              <a:t> entwickelt sich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200" dirty="0"/>
              <a:t>ein diskantbetonter Stil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200" dirty="0"/>
              <a:t>(Triplum wird zur ‚Oberstimme‘)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B03515C-262C-9968-490F-5CCBBB96D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125" y="369000"/>
            <a:ext cx="4442875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75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58188-4516-8057-F3C6-07EF5612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000" b="1" dirty="0"/>
              <a:t>Sprache und </a:t>
            </a:r>
            <a:r>
              <a:rPr lang="de-DE" sz="3000" b="1" i="1" dirty="0" err="1"/>
              <a:t>nation</a:t>
            </a:r>
            <a:r>
              <a:rPr lang="de-DE" sz="3000" b="1" i="1" dirty="0"/>
              <a:t>-ness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11B708-BB05-702F-5F4A-7CA730591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Benedict Anderson:</a:t>
            </a:r>
            <a:r>
              <a:rPr lang="en-US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Imagined communities</a:t>
            </a:r>
            <a:r>
              <a:rPr lang="en-US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Reflections on the Origin and Spread of 	Nationalism, London 1983</a:t>
            </a:r>
            <a:endParaRPr lang="de-DE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5866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C2E7A0-698C-7BB0-849F-36933140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70" y="2828209"/>
            <a:ext cx="7886700" cy="1042042"/>
          </a:xfrm>
        </p:spPr>
        <p:txBody>
          <a:bodyPr>
            <a:noAutofit/>
          </a:bodyPr>
          <a:lstStyle/>
          <a:p>
            <a:r>
              <a:rPr lang="de-DE" sz="2600" dirty="0"/>
              <a:t>Bruno Reudenbach:</a:t>
            </a:r>
            <a:br>
              <a:rPr lang="de-DE" sz="2600" dirty="0"/>
            </a:br>
            <a:r>
              <a:rPr lang="de-DE" sz="3000" b="1" dirty="0"/>
              <a:t>Die Buchkultur </a:t>
            </a:r>
            <a:br>
              <a:rPr lang="de-DE" sz="3000" b="1" dirty="0"/>
            </a:br>
            <a:r>
              <a:rPr lang="de-DE" sz="3000" b="1" dirty="0"/>
              <a:t>der Klöster</a:t>
            </a:r>
            <a:r>
              <a:rPr lang="de-DE" sz="2600" dirty="0"/>
              <a:t>,</a:t>
            </a:r>
            <a:br>
              <a:rPr lang="de-DE" sz="2600" dirty="0"/>
            </a:br>
            <a:br>
              <a:rPr lang="de-DE" sz="2600" dirty="0"/>
            </a:br>
            <a:r>
              <a:rPr lang="de-DE" sz="2600" dirty="0"/>
              <a:t>in: Die Kunst des </a:t>
            </a:r>
            <a:br>
              <a:rPr lang="de-DE" sz="2600" dirty="0"/>
            </a:br>
            <a:r>
              <a:rPr lang="de-DE" sz="2600" dirty="0"/>
              <a:t>Mittelalters, München 2008,</a:t>
            </a:r>
            <a:br>
              <a:rPr lang="de-DE" sz="2600" dirty="0"/>
            </a:br>
            <a:r>
              <a:rPr lang="de-DE" sz="2600" dirty="0"/>
              <a:t> S. 29-38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121127C-DBB3-F043-2F1C-36B8F90D7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5770" y="9000"/>
            <a:ext cx="494625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05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ABEB3-987D-19BD-E5C0-B9EA0DC83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53" y="1982821"/>
            <a:ext cx="7886700" cy="1042042"/>
          </a:xfrm>
        </p:spPr>
        <p:txBody>
          <a:bodyPr>
            <a:normAutofit/>
          </a:bodyPr>
          <a:lstStyle/>
          <a:p>
            <a:r>
              <a:rPr lang="de-DE" sz="3000" b="1" dirty="0"/>
              <a:t>Herstellung </a:t>
            </a:r>
            <a:br>
              <a:rPr lang="de-DE" sz="3000" b="1" dirty="0"/>
            </a:br>
            <a:r>
              <a:rPr lang="de-DE" sz="3000" b="1" dirty="0"/>
              <a:t>eines Codex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80554D5-8E86-3E2E-B9D8-25A1845CB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80" y="-369310"/>
            <a:ext cx="5857620" cy="8280000"/>
          </a:xfrm>
        </p:spPr>
      </p:pic>
    </p:spTree>
    <p:extLst>
      <p:ext uri="{BB962C8B-B14F-4D97-AF65-F5344CB8AC3E}">
        <p14:creationId xmlns:p14="http://schemas.microsoft.com/office/powerpoint/2010/main" val="1934664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993A9C-910E-FC0E-77D2-1D72C134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000" b="1" dirty="0"/>
              <a:t>Herstellung von </a:t>
            </a:r>
            <a:r>
              <a:rPr lang="de-DE" sz="3000" b="1" dirty="0" err="1"/>
              <a:t>Codices</a:t>
            </a:r>
            <a:r>
              <a:rPr lang="de-DE" sz="3000" b="1" dirty="0"/>
              <a:t> in Frauenklöstern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35A96A-8619-3E6D-B80A-0292304B6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270946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200" dirty="0"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de-DE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elmar Härtel: Fromme Frauen als Buchschreiberinnen und Buchmalerinnen im Sachsen des 12. und 13. Jahrhunderts im Spiegel ihrer kulturellen Schöpfungen, in : Fromme Frauen als gelehrte Frauen. Internationale Tagung (Libelli </a:t>
            </a:r>
            <a:r>
              <a:rPr lang="de-DE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Rhenani</a:t>
            </a:r>
            <a:r>
              <a:rPr lang="de-DE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37), 2010,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S. 151-192.</a:t>
            </a:r>
          </a:p>
          <a:p>
            <a:pPr marL="0" indent="0">
              <a:spcBef>
                <a:spcPts val="0"/>
              </a:spcBef>
              <a:buNone/>
            </a:pPr>
            <a:endParaRPr lang="de-DE" sz="2200" dirty="0">
              <a:effectLst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Rosenkränze und Seelengärten. Bildung und Frömmigkeit in niedersächsischen Frauenklöstern, </a:t>
            </a:r>
            <a:r>
              <a:rPr lang="de-DE" sz="22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hg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von Britta-Juliane Kruse, Ausstellungskatalog der Herzog August Bibliothek Nr. 96, Wolfenbüttel 2013.</a:t>
            </a:r>
          </a:p>
        </p:txBody>
      </p:sp>
    </p:spTree>
    <p:extLst>
      <p:ext uri="{BB962C8B-B14F-4D97-AF65-F5344CB8AC3E}">
        <p14:creationId xmlns:p14="http://schemas.microsoft.com/office/powerpoint/2010/main" val="2989271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BA1CF-9E17-2365-E4CD-E9AE8E8EF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FE9369-6721-697C-54EE-803BC8285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49" y="3278395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Cod. </a:t>
            </a:r>
            <a:r>
              <a:rPr lang="de-DE" sz="3200" dirty="0" err="1"/>
              <a:t>Guelf</a:t>
            </a:r>
            <a:r>
              <a:rPr lang="de-DE" sz="3200" dirty="0"/>
              <a:t>. 1121 </a:t>
            </a:r>
            <a:br>
              <a:rPr lang="de-DE" sz="3200" dirty="0"/>
            </a:br>
            <a:r>
              <a:rPr lang="de-DE" sz="3200" dirty="0"/>
              <a:t>Helmstedt</a:t>
            </a:r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aus dem </a:t>
            </a:r>
            <a:br>
              <a:rPr lang="de-DE" sz="3200" dirty="0"/>
            </a:br>
            <a:r>
              <a:rPr lang="de-DE" sz="3200" dirty="0"/>
              <a:t>Benediktinerinnen-</a:t>
            </a:r>
            <a:br>
              <a:rPr lang="de-DE" sz="3200" dirty="0"/>
            </a:br>
            <a:r>
              <a:rPr lang="de-DE" sz="3200" dirty="0"/>
              <a:t>Kloster </a:t>
            </a:r>
            <a:r>
              <a:rPr lang="de-DE" sz="3200" dirty="0" err="1"/>
              <a:t>Lamspringe</a:t>
            </a:r>
            <a:br>
              <a:rPr lang="de-DE" sz="3200" dirty="0"/>
            </a:br>
            <a:r>
              <a:rPr lang="de-DE" sz="3200" dirty="0"/>
              <a:t>(Landkreis Hildesheim)</a:t>
            </a:r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heute in der</a:t>
            </a:r>
            <a:br>
              <a:rPr lang="de-DE" sz="3200" dirty="0"/>
            </a:br>
            <a:r>
              <a:rPr lang="de-DE" sz="3200" dirty="0"/>
              <a:t>Herzog August Bibliothek</a:t>
            </a:r>
            <a:br>
              <a:rPr lang="de-DE" sz="3200" dirty="0"/>
            </a:br>
            <a:r>
              <a:rPr lang="de-DE" sz="3200" dirty="0"/>
              <a:t>Wolfenbüttel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3F0B2018-CC98-414D-9A20-0D8193B4E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71000"/>
            <a:ext cx="4838399" cy="7200000"/>
          </a:xfrm>
        </p:spPr>
      </p:pic>
    </p:spTree>
    <p:extLst>
      <p:ext uri="{BB962C8B-B14F-4D97-AF65-F5344CB8AC3E}">
        <p14:creationId xmlns:p14="http://schemas.microsoft.com/office/powerpoint/2010/main" val="3617661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0242A-6449-7240-4352-2BCAB3C7E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7266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3000" b="1" dirty="0"/>
              <a:t>Klangbeispiel: </a:t>
            </a:r>
            <a:r>
              <a:rPr lang="de-DE" sz="3000" dirty="0"/>
              <a:t>„</a:t>
            </a:r>
            <a:r>
              <a:rPr lang="de-DE" sz="3000" dirty="0" err="1"/>
              <a:t>Missus</a:t>
            </a:r>
            <a:r>
              <a:rPr lang="de-DE" sz="3000" dirty="0"/>
              <a:t> </a:t>
            </a:r>
            <a:r>
              <a:rPr lang="de-DE" sz="3000" dirty="0" err="1"/>
              <a:t>est</a:t>
            </a:r>
            <a:r>
              <a:rPr lang="de-DE" sz="3000" dirty="0"/>
              <a:t> per </a:t>
            </a:r>
            <a:r>
              <a:rPr lang="de-DE" sz="3000" dirty="0" err="1"/>
              <a:t>sidera</a:t>
            </a:r>
            <a:r>
              <a:rPr lang="de-DE" sz="3000" dirty="0"/>
              <a:t>“ </a:t>
            </a:r>
            <a:br>
              <a:rPr lang="de-DE" sz="3000" dirty="0"/>
            </a:br>
            <a:r>
              <a:rPr lang="de-DE" sz="3000" dirty="0"/>
              <a:t>aus dem Wienhäuser Liederbuch</a:t>
            </a:r>
            <a:br>
              <a:rPr lang="de-DE" sz="3000" dirty="0"/>
            </a:br>
            <a:r>
              <a:rPr lang="de-DE" sz="3000" dirty="0"/>
              <a:t>Kloster Wienhausen, Nonnenchor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E0D7879-C8E3-2DB5-3970-6618E797D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607" y="2341902"/>
            <a:ext cx="703278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99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2C3147-90DA-5D5B-4606-612D51916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06" y="1694010"/>
            <a:ext cx="7886700" cy="390736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Nonnen, Engel, Fabelwesen.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Musikdarstellungen in den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Lüneburger Klöstern,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6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hg</a:t>
            </a: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. von Ulrike Volkhardt,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Hans-Walter Stork,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Wolfgang Brandis und der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Klosterkammer Hannover,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Hildesheim 2011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D04D017-F132-F8D5-2452-4654EA540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418" y="621046"/>
            <a:ext cx="410658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80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441E8-8411-C7E3-C41A-87E77F48E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747A9B-3B6E-D5AC-34A6-5E52431CF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FAA95A-B98A-4FCB-FB9E-6F88A105F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ea typeface="Calibri" panose="020F0502020204030204" pitchFamily="34" charset="0"/>
              </a:rPr>
              <a:t>Gesa Finke und Julia Freund (</a:t>
            </a:r>
            <a:r>
              <a:rPr lang="de-DE" dirty="0" err="1">
                <a:ea typeface="Calibri" panose="020F0502020204030204" pitchFamily="34" charset="0"/>
              </a:rPr>
              <a:t>Hg</a:t>
            </a:r>
            <a:r>
              <a:rPr lang="de-DE" dirty="0">
                <a:ea typeface="Calibri" panose="020F0502020204030204" pitchFamily="34" charset="0"/>
              </a:rPr>
              <a:t>.): Musikalische Schrift und Gender. Praktiken – Diskurse – Perspektiven (Musik und Klangkultur, Bd. 66), Bielefeld 2024 </a:t>
            </a:r>
            <a:endParaRPr lang="de-DE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327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0FF7A75-F3AC-D237-AF76-792DB39EE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5315"/>
            <a:ext cx="7886700" cy="390736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Codex Bamberg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de-DE" sz="88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Codex Montpellier</a:t>
            </a:r>
            <a:endParaRPr lang="de-DE" sz="8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ca. 1271			im dritten Viertel des 13. </a:t>
            </a: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Jh.s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Msc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Lit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115 (Staatsbibliothek) 	H 196 (</a:t>
            </a: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Bibliothèque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Inter- Bamberg)			</a:t>
            </a: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universitaire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Médecine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					Montpellier)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 Faszikel, 80 Blatt		8 Faszikel, 400 Blatt 	</a:t>
            </a:r>
          </a:p>
          <a:p>
            <a:pPr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enthält 15 Motetten, die auch im Codex Montpellier überliefert sind 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vorfranconische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Notation: 	</a:t>
            </a: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franconische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Notation: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verdeutlichte Modalnotation,	Mensuralnotation,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 Ausführenden müssen die 	jegliche ‚</a:t>
            </a: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figura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‘ ist ohne Kenntnis des Modi als mentale Modelle 	des Modus erfassbar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vertraut sein		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Johannes de </a:t>
            </a: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Garlandia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		Franco von Köln: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88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n-US" sz="880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mensurabilis</a:t>
            </a:r>
            <a:r>
              <a:rPr lang="en-US" sz="88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Musica 	</a:t>
            </a:r>
            <a:r>
              <a:rPr lang="en-US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88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Ars cantus </a:t>
            </a:r>
            <a:r>
              <a:rPr lang="en-US" sz="880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mensurabilis</a:t>
            </a:r>
            <a:r>
              <a:rPr lang="en-US" sz="88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(ca. 1280)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8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8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nach</a:t>
            </a:r>
            <a:r>
              <a:rPr lang="en-US" sz="8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1250)</a:t>
            </a:r>
            <a:endParaRPr lang="de-DE" sz="8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5897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01777-F1C7-FA4C-C23E-81AC9664E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5D8D4-A433-84CA-DB19-31109ED56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132798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000" b="1" dirty="0"/>
              <a:t>Klangbeispiel und Hörvergleich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65D2607-F2C8-310B-EB10-7AD5A5CC1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2174840"/>
            <a:ext cx="7886700" cy="3907369"/>
          </a:xfrm>
        </p:spPr>
        <p:txBody>
          <a:bodyPr/>
          <a:lstStyle/>
          <a:p>
            <a:pPr marL="0" indent="0">
              <a:buNone/>
            </a:pPr>
            <a:r>
              <a:rPr lang="de-DE" sz="2600" i="1" dirty="0"/>
              <a:t>Amor </a:t>
            </a:r>
            <a:r>
              <a:rPr lang="de-DE" sz="2600" i="1" dirty="0" err="1"/>
              <a:t>potest</a:t>
            </a:r>
            <a:r>
              <a:rPr lang="de-DE" sz="2600" i="1" dirty="0"/>
              <a:t> </a:t>
            </a:r>
          </a:p>
          <a:p>
            <a:pPr marL="0" indent="0">
              <a:buNone/>
            </a:pPr>
            <a:r>
              <a:rPr lang="de-DE" sz="2600" i="1" dirty="0"/>
              <a:t>	</a:t>
            </a:r>
            <a:r>
              <a:rPr lang="de-DE" sz="2600" dirty="0"/>
              <a:t>Codex Bamberg</a:t>
            </a:r>
          </a:p>
          <a:p>
            <a:pPr marL="0" indent="0">
              <a:buNone/>
            </a:pPr>
            <a:r>
              <a:rPr lang="de-DE" sz="2600" dirty="0"/>
              <a:t>	The Early Consort </a:t>
            </a:r>
            <a:r>
              <a:rPr lang="de-DE" sz="2600" dirty="0" err="1"/>
              <a:t>of</a:t>
            </a:r>
            <a:r>
              <a:rPr lang="de-DE" sz="2600" dirty="0"/>
              <a:t> Music</a:t>
            </a:r>
          </a:p>
          <a:p>
            <a:pPr marL="0" indent="0">
              <a:buNone/>
            </a:pPr>
            <a:r>
              <a:rPr lang="de-DE" sz="2600" i="1" dirty="0" err="1"/>
              <a:t>J‘ai</a:t>
            </a:r>
            <a:r>
              <a:rPr lang="de-DE" sz="2600" i="1" dirty="0"/>
              <a:t> </a:t>
            </a:r>
            <a:r>
              <a:rPr lang="de-DE" sz="2600" i="1" dirty="0" err="1"/>
              <a:t>mis</a:t>
            </a:r>
            <a:r>
              <a:rPr lang="de-DE" sz="2600" i="1" dirty="0"/>
              <a:t> </a:t>
            </a:r>
            <a:r>
              <a:rPr lang="de-DE" sz="2600" i="1" dirty="0" err="1"/>
              <a:t>toute</a:t>
            </a:r>
            <a:r>
              <a:rPr lang="de-DE" sz="2600" i="1" dirty="0"/>
              <a:t> </a:t>
            </a:r>
            <a:r>
              <a:rPr lang="de-DE" sz="2600" i="1" dirty="0" err="1"/>
              <a:t>ma</a:t>
            </a:r>
            <a:r>
              <a:rPr lang="de-DE" sz="2600" i="1" dirty="0"/>
              <a:t> </a:t>
            </a:r>
            <a:r>
              <a:rPr lang="de-DE" sz="2600" i="1" dirty="0" err="1"/>
              <a:t>pensee</a:t>
            </a:r>
            <a:r>
              <a:rPr lang="de-DE" sz="2600" i="1" dirty="0"/>
              <a:t>/Je </a:t>
            </a:r>
            <a:r>
              <a:rPr lang="de-DE" sz="2600" i="1" dirty="0" err="1"/>
              <a:t>n‘en</a:t>
            </a:r>
            <a:r>
              <a:rPr lang="de-DE" sz="2600" i="1" dirty="0"/>
              <a:t> </a:t>
            </a:r>
            <a:r>
              <a:rPr lang="de-DE" sz="2600" i="1" dirty="0" err="1"/>
              <a:t>puis</a:t>
            </a:r>
            <a:r>
              <a:rPr lang="de-DE" sz="2600" i="1" dirty="0"/>
              <a:t> </a:t>
            </a:r>
          </a:p>
          <a:p>
            <a:pPr marL="0" indent="0">
              <a:buNone/>
            </a:pPr>
            <a:r>
              <a:rPr lang="de-DE" sz="2600" i="1" dirty="0"/>
              <a:t>	</a:t>
            </a:r>
            <a:r>
              <a:rPr lang="de-DE" sz="2600" dirty="0"/>
              <a:t>Codex Montpellier</a:t>
            </a:r>
          </a:p>
          <a:p>
            <a:pPr marL="0" indent="0">
              <a:buNone/>
            </a:pPr>
            <a:r>
              <a:rPr lang="de-DE" sz="2600" dirty="0"/>
              <a:t>	Anonymus 4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8516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42E20-A4D7-AAFD-EC71-4CA9A4265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70CB9F-B1C3-BDF3-1A93-F638F7F6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93" y="1201651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000" b="1" dirty="0"/>
              <a:t>Literatur zum Bild der Frau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77C11F5-9126-1BE2-BDF0-81D1461ED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600" dirty="0">
                <a:effectLst/>
                <a:ea typeface="Calibri" panose="020F0502020204030204" pitchFamily="34" charset="0"/>
              </a:rPr>
              <a:t>Annette </a:t>
            </a:r>
            <a:r>
              <a:rPr lang="de-DE" sz="2600" dirty="0" err="1">
                <a:effectLst/>
                <a:ea typeface="Calibri" panose="020F0502020204030204" pitchFamily="34" charset="0"/>
              </a:rPr>
              <a:t>Kreutziger</a:t>
            </a:r>
            <a:r>
              <a:rPr lang="de-DE" sz="2600" dirty="0">
                <a:effectLst/>
                <a:ea typeface="Calibri" panose="020F0502020204030204" pitchFamily="34" charset="0"/>
              </a:rPr>
              <a:t>-Herr: Das 12. Jahrhundert,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600" dirty="0">
                <a:ea typeface="Calibri" panose="020F0502020204030204" pitchFamily="34" charset="0"/>
              </a:rPr>
              <a:t>	</a:t>
            </a:r>
            <a:r>
              <a:rPr lang="de-DE" sz="2600" dirty="0">
                <a:effectLst/>
                <a:ea typeface="Calibri" panose="020F0502020204030204" pitchFamily="34" charset="0"/>
              </a:rPr>
              <a:t>in: Lexikon Musik und Gender, </a:t>
            </a:r>
            <a:r>
              <a:rPr lang="de-DE" sz="2600" dirty="0" err="1">
                <a:effectLst/>
                <a:ea typeface="Calibri" panose="020F0502020204030204" pitchFamily="34" charset="0"/>
              </a:rPr>
              <a:t>hg</a:t>
            </a:r>
            <a:r>
              <a:rPr lang="de-DE" sz="2600" dirty="0">
                <a:effectLst/>
                <a:ea typeface="Calibri" panose="020F0502020204030204" pitchFamily="34" charset="0"/>
              </a:rPr>
              <a:t>. von Annette 	</a:t>
            </a:r>
            <a:r>
              <a:rPr lang="de-DE" sz="2600" dirty="0" err="1">
                <a:effectLst/>
                <a:ea typeface="Calibri" panose="020F0502020204030204" pitchFamily="34" charset="0"/>
              </a:rPr>
              <a:t>Kreutziger</a:t>
            </a:r>
            <a:r>
              <a:rPr lang="de-DE" sz="2600" dirty="0">
                <a:effectLst/>
                <a:ea typeface="Calibri" panose="020F0502020204030204" pitchFamily="34" charset="0"/>
              </a:rPr>
              <a:t>-Herr und Melanie Unseld, Kassel 2010, 	S.9-26.</a:t>
            </a:r>
          </a:p>
          <a:p>
            <a:pPr marL="0" indent="0">
              <a:spcBef>
                <a:spcPts val="0"/>
              </a:spcBef>
              <a:buNone/>
            </a:pPr>
            <a:endParaRPr lang="de-DE" sz="2600" dirty="0">
              <a:effectLst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2600" dirty="0">
                <a:effectLst/>
                <a:ea typeface="Calibri" panose="020F0502020204030204" pitchFamily="34" charset="0"/>
              </a:rPr>
              <a:t>Carl van Schaik &amp; Kai Michel: Die Wahrheit über Eva.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600" dirty="0">
                <a:ea typeface="Calibri" panose="020F0502020204030204" pitchFamily="34" charset="0"/>
              </a:rPr>
              <a:t>	</a:t>
            </a:r>
            <a:r>
              <a:rPr lang="de-DE" sz="2600" dirty="0">
                <a:effectLst/>
                <a:ea typeface="Calibri" panose="020F0502020204030204" pitchFamily="34" charset="0"/>
              </a:rPr>
              <a:t>Die Erfindung der Ungleichheit von Frauen und 	Männern, Hamburg 2020</a:t>
            </a:r>
            <a:endParaRPr lang="de-DE" sz="2600" dirty="0"/>
          </a:p>
        </p:txBody>
      </p:sp>
    </p:spTree>
    <p:extLst>
      <p:ext uri="{BB962C8B-B14F-4D97-AF65-F5344CB8AC3E}">
        <p14:creationId xmlns:p14="http://schemas.microsoft.com/office/powerpoint/2010/main" val="3067931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B7744-593E-9381-6182-AC0158ABD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1" y="5339541"/>
            <a:ext cx="7886700" cy="1042042"/>
          </a:xfrm>
        </p:spPr>
        <p:txBody>
          <a:bodyPr>
            <a:normAutofit/>
          </a:bodyPr>
          <a:lstStyle/>
          <a:p>
            <a:r>
              <a:rPr lang="de-DE" sz="2200" dirty="0">
                <a:effectLst/>
                <a:latin typeface="+mn-lt"/>
                <a:ea typeface="Calibri" panose="020F0502020204030204" pitchFamily="34" charset="0"/>
              </a:rPr>
              <a:t>https://ged.scdi-montpellier.fr/florabium45/jsp/nodoc.jsp?NODOC=2015_DOC_MONT_MBUM_26] (</a:t>
            </a:r>
            <a:r>
              <a:rPr lang="de-DE" sz="2200" dirty="0" err="1">
                <a:effectLst/>
                <a:latin typeface="+mn-lt"/>
                <a:ea typeface="Calibri" panose="020F0502020204030204" pitchFamily="34" charset="0"/>
              </a:rPr>
              <a:t>consulté</a:t>
            </a:r>
            <a:r>
              <a:rPr lang="de-DE" sz="2200" dirty="0">
                <a:effectLst/>
                <a:latin typeface="+mn-lt"/>
                <a:ea typeface="Calibri" panose="020F0502020204030204" pitchFamily="34" charset="0"/>
              </a:rPr>
              <a:t> le 10/11/2024 10:26</a:t>
            </a:r>
            <a:endParaRPr lang="de-DE" sz="2200" dirty="0">
              <a:latin typeface="+mn-lt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982AE3E-857C-67D6-E184-65F955F5E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44" y="1312631"/>
            <a:ext cx="5146833" cy="3906837"/>
          </a:xfrm>
        </p:spPr>
      </p:pic>
    </p:spTree>
    <p:extLst>
      <p:ext uri="{BB962C8B-B14F-4D97-AF65-F5344CB8AC3E}">
        <p14:creationId xmlns:p14="http://schemas.microsoft.com/office/powerpoint/2010/main" val="1690910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CB51B-DB5F-4771-4A7E-FD4289A1E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5851D4-C6C5-7FAB-88F1-7D14743C6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5AE98AF-D140-D7CD-DB26-2036BF84F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6" y="0"/>
            <a:ext cx="4306225" cy="6840000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D5FB0ED-AFF8-9FC0-ECF1-9887428F5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960" y="9000"/>
            <a:ext cx="448704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01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E5336B-ECB0-2928-BA48-ED88E7E35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000" b="1" dirty="0"/>
              <a:t>Buchmalerei im Codex Montpellier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BF26AC-322C-A346-6290-740F8DEC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/>
              <a:t>Was ein digitales Studium ermöglicht</a:t>
            </a:r>
          </a:p>
        </p:txBody>
      </p:sp>
    </p:spTree>
    <p:extLst>
      <p:ext uri="{BB962C8B-B14F-4D97-AF65-F5344CB8AC3E}">
        <p14:creationId xmlns:p14="http://schemas.microsoft.com/office/powerpoint/2010/main" val="3787998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E55A42-6BE2-5233-A61B-3E00AC960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091BF67-7470-C252-BC98-AC541D970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348" y="-87872"/>
            <a:ext cx="4695652" cy="720000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0F10F57-7AFA-4CA0-0EA9-A210E6C61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3" y="83128"/>
            <a:ext cx="4633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00509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659</Words>
  <Application>Microsoft Office PowerPoint</Application>
  <PresentationFormat>Bildschirmpräsentation (4:3)</PresentationFormat>
  <Paragraphs>78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27</vt:i4>
      </vt:variant>
    </vt:vector>
  </HeadingPairs>
  <TitlesOfParts>
    <vt:vector size="38" baseType="lpstr">
      <vt:lpstr>Arial</vt:lpstr>
      <vt:lpstr>Brandon Grotesque Bold</vt:lpstr>
      <vt:lpstr>Brandon Grotesque Medium</vt:lpstr>
      <vt:lpstr>Brandon Grotesque Regular</vt:lpstr>
      <vt:lpstr>Calibri</vt:lpstr>
      <vt:lpstr>Calibri Light</vt:lpstr>
      <vt:lpstr>Times New Roman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Motette</vt:lpstr>
      <vt:lpstr>PowerPoint-Präsentation</vt:lpstr>
      <vt:lpstr>Klangbeispiel und Hörvergleich</vt:lpstr>
      <vt:lpstr>Literatur zum Bild der Frau</vt:lpstr>
      <vt:lpstr>https://ged.scdi-montpellier.fr/florabium45/jsp/nodoc.jsp?NODOC=2015_DOC_MONT_MBUM_26] (consulté le 10/11/2024 10:26</vt:lpstr>
      <vt:lpstr>PowerPoint-Präsentation</vt:lpstr>
      <vt:lpstr>Buchmalerei im Codex Montpellier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Klangbeispiel und Hörvergleich</vt:lpstr>
      <vt:lpstr>„Sprache der Liebe“  als Konstante des Menschseins</vt:lpstr>
      <vt:lpstr>Sprache und nation-ness</vt:lpstr>
      <vt:lpstr>Bruno Reudenbach: Die Buchkultur  der Klöster,  in: Die Kunst des  Mittelalters, München 2008,  S. 29-38</vt:lpstr>
      <vt:lpstr>Herstellung  eines Codex</vt:lpstr>
      <vt:lpstr>Herstellung von Codices in Frauenklöstern</vt:lpstr>
      <vt:lpstr>Cod. Guelf. 1121  Helmstedt  aus dem  Benediktinerinnen- Kloster Lamspringe (Landkreis Hildesheim)  heute in der Herzog August Bibliothek Wolfenbüttel</vt:lpstr>
      <vt:lpstr>Klangbeispiel: „Missus est per sidera“  aus dem Wienhäuser Liederbuch Kloster Wienhausen, Nonnenchor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Susanne Rode-Breymann</cp:lastModifiedBy>
  <cp:revision>12</cp:revision>
  <dcterms:created xsi:type="dcterms:W3CDTF">2024-10-17T15:33:41Z</dcterms:created>
  <dcterms:modified xsi:type="dcterms:W3CDTF">2025-11-15T12:17:55Z</dcterms:modified>
</cp:coreProperties>
</file>