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  <p:sldMasterId id="2147483680" r:id="rId4"/>
  </p:sldMasterIdLst>
  <p:notesMasterIdLst>
    <p:notesMasterId r:id="rId31"/>
  </p:notesMasterIdLst>
  <p:sldIdLst>
    <p:sldId id="260" r:id="rId5"/>
    <p:sldId id="308" r:id="rId6"/>
    <p:sldId id="337" r:id="rId7"/>
    <p:sldId id="338" r:id="rId8"/>
    <p:sldId id="336" r:id="rId9"/>
    <p:sldId id="332" r:id="rId10"/>
    <p:sldId id="339" r:id="rId11"/>
    <p:sldId id="340" r:id="rId12"/>
    <p:sldId id="341" r:id="rId13"/>
    <p:sldId id="345" r:id="rId14"/>
    <p:sldId id="325" r:id="rId15"/>
    <p:sldId id="326" r:id="rId16"/>
    <p:sldId id="327" r:id="rId17"/>
    <p:sldId id="328" r:id="rId18"/>
    <p:sldId id="335" r:id="rId19"/>
    <p:sldId id="331" r:id="rId20"/>
    <p:sldId id="330" r:id="rId21"/>
    <p:sldId id="329" r:id="rId22"/>
    <p:sldId id="333" r:id="rId23"/>
    <p:sldId id="342" r:id="rId24"/>
    <p:sldId id="343" r:id="rId25"/>
    <p:sldId id="319" r:id="rId26"/>
    <p:sldId id="320" r:id="rId27"/>
    <p:sldId id="321" r:id="rId28"/>
    <p:sldId id="322" r:id="rId29"/>
    <p:sldId id="344" r:id="rId3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260"/>
            <p14:sldId id="308"/>
            <p14:sldId id="337"/>
            <p14:sldId id="338"/>
            <p14:sldId id="336"/>
            <p14:sldId id="332"/>
            <p14:sldId id="339"/>
            <p14:sldId id="340"/>
            <p14:sldId id="341"/>
            <p14:sldId id="345"/>
            <p14:sldId id="325"/>
            <p14:sldId id="326"/>
            <p14:sldId id="327"/>
            <p14:sldId id="328"/>
            <p14:sldId id="335"/>
            <p14:sldId id="331"/>
            <p14:sldId id="330"/>
            <p14:sldId id="329"/>
            <p14:sldId id="333"/>
            <p14:sldId id="342"/>
            <p14:sldId id="343"/>
            <p14:sldId id="319"/>
            <p14:sldId id="320"/>
            <p14:sldId id="321"/>
            <p14:sldId id="322"/>
          </p14:sldIdLst>
        </p14:section>
        <p14:section name="Abschnitt ohne Titel" id="{C464A0A4-E9EC-438F-B5E0-9D92C98D0DB2}">
          <p14:sldIdLst>
            <p14:sldId id="3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 autoAdjust="0"/>
  </p:normalViewPr>
  <p:slideViewPr>
    <p:cSldViewPr snapToGrid="0" showGuides="1">
      <p:cViewPr varScale="1">
        <p:scale>
          <a:sx n="127" d="100"/>
          <a:sy n="127" d="100"/>
        </p:scale>
        <p:origin x="144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96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20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7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4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2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3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0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6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3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451" r="-145" b="34891"/>
          <a:stretch/>
        </p:blipFill>
        <p:spPr>
          <a:xfrm>
            <a:off x="0" y="0"/>
            <a:ext cx="6909818" cy="40861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1300000">
            <a:off x="329984" y="4664175"/>
            <a:ext cx="9297907" cy="553998"/>
          </a:xfrm>
          <a:custGeom>
            <a:avLst/>
            <a:gdLst>
              <a:gd name="connsiteX0" fmla="*/ 0 w 7704856"/>
              <a:gd name="connsiteY0" fmla="*/ 0 h 369332"/>
              <a:gd name="connsiteX1" fmla="*/ 7704856 w 7704856"/>
              <a:gd name="connsiteY1" fmla="*/ 0 h 369332"/>
              <a:gd name="connsiteX2" fmla="*/ 7704856 w 7704856"/>
              <a:gd name="connsiteY2" fmla="*/ 369332 h 369332"/>
              <a:gd name="connsiteX3" fmla="*/ 0 w 7704856"/>
              <a:gd name="connsiteY3" fmla="*/ 369332 h 369332"/>
              <a:gd name="connsiteX4" fmla="*/ 0 w 7704856"/>
              <a:gd name="connsiteY4" fmla="*/ 0 h 369332"/>
              <a:gd name="connsiteX0" fmla="*/ 0 w 7704856"/>
              <a:gd name="connsiteY0" fmla="*/ 0 h 796052"/>
              <a:gd name="connsiteX1" fmla="*/ 7704856 w 7704856"/>
              <a:gd name="connsiteY1" fmla="*/ 0 h 796052"/>
              <a:gd name="connsiteX2" fmla="*/ 7704856 w 7704856"/>
              <a:gd name="connsiteY2" fmla="*/ 369332 h 796052"/>
              <a:gd name="connsiteX3" fmla="*/ 132080 w 7704856"/>
              <a:gd name="connsiteY3" fmla="*/ 796052 h 796052"/>
              <a:gd name="connsiteX4" fmla="*/ 0 w 7704856"/>
              <a:gd name="connsiteY4" fmla="*/ 0 h 796052"/>
              <a:gd name="connsiteX0" fmla="*/ 0 w 7603256"/>
              <a:gd name="connsiteY0" fmla="*/ 365760 h 796052"/>
              <a:gd name="connsiteX1" fmla="*/ 7603256 w 7603256"/>
              <a:gd name="connsiteY1" fmla="*/ 0 h 796052"/>
              <a:gd name="connsiteX2" fmla="*/ 7603256 w 7603256"/>
              <a:gd name="connsiteY2" fmla="*/ 369332 h 796052"/>
              <a:gd name="connsiteX3" fmla="*/ 30480 w 7603256"/>
              <a:gd name="connsiteY3" fmla="*/ 796052 h 796052"/>
              <a:gd name="connsiteX4" fmla="*/ 0 w 7603256"/>
              <a:gd name="connsiteY4" fmla="*/ 365760 h 796052"/>
              <a:gd name="connsiteX0" fmla="*/ 0 w 7603256"/>
              <a:gd name="connsiteY0" fmla="*/ 934720 h 1365012"/>
              <a:gd name="connsiteX1" fmla="*/ 7471176 w 7603256"/>
              <a:gd name="connsiteY1" fmla="*/ 0 h 1365012"/>
              <a:gd name="connsiteX2" fmla="*/ 7603256 w 7603256"/>
              <a:gd name="connsiteY2" fmla="*/ 938292 h 1365012"/>
              <a:gd name="connsiteX3" fmla="*/ 30480 w 7603256"/>
              <a:gd name="connsiteY3" fmla="*/ 1365012 h 1365012"/>
              <a:gd name="connsiteX4" fmla="*/ 0 w 7603256"/>
              <a:gd name="connsiteY4" fmla="*/ 934720 h 136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Medium" panose="020B0603020203060202" pitchFamily="34" charset="0"/>
                <a:ea typeface="+mn-ea"/>
                <a:cs typeface="+mn-cs"/>
              </a:rPr>
              <a:t>HIER IST PLTZ FÜR TITEL ODER BEGRÜSSUNG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3" y="347346"/>
            <a:ext cx="1440167" cy="14401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1088414">
            <a:off x="5583128" y="381776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Titel Fett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27"/>
            <a:ext cx="9144000" cy="4276279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 rot="21000000">
            <a:off x="489532" y="3166901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000" dirty="0">
              <a:solidFill>
                <a:prstClr val="white"/>
              </a:solidFill>
              <a:latin typeface="Brandon Grotesque Bold" panose="020B0803020203060202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18.11.2024: „Ars </a:t>
            </a:r>
            <a:r>
              <a:rPr lang="de-DE" sz="3000" dirty="0" err="1">
                <a:solidFill>
                  <a:prstClr val="white"/>
                </a:solidFill>
                <a:latin typeface="Brandon Grotesque Bold" panose="020B0803020203060202" pitchFamily="34" charset="0"/>
              </a:rPr>
              <a:t>antiqua</a:t>
            </a: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“-Motetten. Zeitvorstellung</a:t>
            </a:r>
            <a:r>
              <a:rPr lang="de-DE" sz="3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 </a:t>
            </a:r>
            <a:endParaRPr kumimoji="0" lang="de-DE" sz="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que Bold" panose="020B0803020203060202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14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E5336B-ECB0-2928-BA48-ED88E7E35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000" b="1" dirty="0"/>
              <a:t>Buchmalerei im Codex Montpellier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BF26AC-322C-A346-6290-740F8DEC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/>
              <a:t>Was ein digitales Studium ermöglicht?</a:t>
            </a:r>
          </a:p>
        </p:txBody>
      </p:sp>
    </p:spTree>
    <p:extLst>
      <p:ext uri="{BB962C8B-B14F-4D97-AF65-F5344CB8AC3E}">
        <p14:creationId xmlns:p14="http://schemas.microsoft.com/office/powerpoint/2010/main" val="3787998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E55A42-6BE2-5233-A61B-3E00AC960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091BF67-7470-C252-BC98-AC541D970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348" y="-87872"/>
            <a:ext cx="4695652" cy="720000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0F10F57-7AFA-4CA0-0EA9-A210E6C61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3" y="83128"/>
            <a:ext cx="4633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00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6CB2E8-DE54-50B1-A4C3-BA9DE5505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E4B0647A-2D6A-14BB-0695-DE1CE9F8A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0"/>
            <a:ext cx="4502503" cy="6840000"/>
          </a:xfr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183E3D5-6F81-0D33-3CB2-D4BB33FA5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503" y="-9000"/>
            <a:ext cx="457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73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AE79AA-8597-A37B-0328-0D0990B6B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A47B42B-54C4-5B85-9BDD-050908C88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4401" y="0"/>
            <a:ext cx="4889599" cy="720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778DB98-6F3E-3C75-6D61-74224F410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318" y="0"/>
            <a:ext cx="4658087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37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AE0F6A-BBFE-248A-71E7-6360910E4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A2E564F-4F26-D6CE-B883-C4C1CCFF3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197" y="-171000"/>
            <a:ext cx="4751999" cy="720000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03B8C3-38F0-59E7-0062-EA4B889DE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" y="0"/>
            <a:ext cx="4383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72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229EC3-33A3-2D56-928E-1B59B971A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3283C93-E3F9-1D4C-3592-302D09991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0"/>
            <a:ext cx="4592639" cy="702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26CF8AF-18FC-7ABA-A5C0-290626BA6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81" y="0"/>
            <a:ext cx="4559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56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B1A3A6-7E80-55F3-CCF7-D19B35A61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6439105-5409-DD11-3107-7067573A4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7494" cy="702000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E3D89DA-9F15-200C-4E99-271DEAD46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89" y="0"/>
            <a:ext cx="4859061" cy="7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03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BC09D-9FD6-480D-C554-9B004EF1B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817508C1-6621-5AC8-8EDC-10CAF7FF7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04" y="-81001"/>
            <a:ext cx="4505008" cy="7020000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383790E-BF6E-DA96-46F4-13EEEFEF8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8" y="-81001"/>
            <a:ext cx="4566832" cy="7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39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3CB4C7-6E42-E5A5-D655-8BF73B970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147AC2F-39FD-6EBD-E30F-3908D38C2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1825" cy="720000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2302083-8343-26A4-3A80-BA051B156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41" y="0"/>
            <a:ext cx="4627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13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9DEE21-DFB5-C4BA-32A6-799FF64B7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E3D6DF9-3124-E5EF-002F-E6606D962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74" y="0"/>
            <a:ext cx="4448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27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0FF7A75-F3AC-D237-AF76-792DB39EE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5315"/>
            <a:ext cx="7886700" cy="390736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Codex Bamberg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de-DE" sz="88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Codex Montpellier</a:t>
            </a:r>
            <a:endParaRPr lang="de-DE" sz="8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ca. 1271			im dritten Viertel des 13. </a:t>
            </a: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Jh.s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Msc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Lit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115 (Staatsbibliothek) 	H 196 (</a:t>
            </a: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Bibliothèque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Inter- Bamberg)			</a:t>
            </a: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universitaire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Médecine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					Montpellier)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 Faszikel, 80 Blatt		8 Faszikel, 400 Blatt 	</a:t>
            </a:r>
          </a:p>
          <a:p>
            <a:pPr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enthält 15 Motetten, die auch im Codex Montpellier überliefert sind 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vorfranconische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Notation: 	</a:t>
            </a: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franconische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Notation: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verdeutlichte Modalnotation,	Mensuralnotation,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den Ausführenden müssen die 	jegliche ‚</a:t>
            </a: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figura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‘ ist ohne Kenntnis des Modi als mentale Modelle 	des Modus erfassbar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vertraut sein		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Johannes de </a:t>
            </a:r>
            <a:r>
              <a:rPr lang="de-DE" sz="8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Garlandia</a:t>
            </a:r>
            <a:r>
              <a:rPr lang="de-DE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		Franco von Köln: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88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n-US" sz="880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mensurabilis</a:t>
            </a:r>
            <a:r>
              <a:rPr lang="en-US" sz="88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Musica 	</a:t>
            </a:r>
            <a:r>
              <a:rPr lang="en-US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88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Ars cantus </a:t>
            </a:r>
            <a:r>
              <a:rPr lang="en-US" sz="880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mensurabilis</a:t>
            </a:r>
            <a:r>
              <a:rPr lang="en-US" sz="88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(ca. 1280)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en-US" sz="8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8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nach</a:t>
            </a:r>
            <a:r>
              <a:rPr lang="en-US" sz="8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1250)</a:t>
            </a:r>
            <a:endParaRPr lang="de-DE" sz="8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5897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BD0A6-5791-3E15-0EF7-A32A5C236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D46ED-F15B-DC6A-A6E6-FC14A4B8D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132798"/>
            <a:ext cx="7886700" cy="1042042"/>
          </a:xfrm>
        </p:spPr>
        <p:txBody>
          <a:bodyPr>
            <a:normAutofit/>
          </a:bodyPr>
          <a:lstStyle/>
          <a:p>
            <a:r>
              <a:rPr lang="de-DE" sz="3000" b="1" dirty="0"/>
              <a:t>Hörvergleich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4601B9B-8CFC-F057-E908-25D07D300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66" y="2174840"/>
            <a:ext cx="7886700" cy="3907369"/>
          </a:xfrm>
        </p:spPr>
        <p:txBody>
          <a:bodyPr/>
          <a:lstStyle/>
          <a:p>
            <a:pPr marL="0" indent="0">
              <a:buNone/>
            </a:pPr>
            <a:r>
              <a:rPr lang="de-DE" sz="2600" i="1" dirty="0" err="1"/>
              <a:t>S‘on</a:t>
            </a:r>
            <a:r>
              <a:rPr lang="de-DE" sz="2600" i="1" dirty="0"/>
              <a:t> </a:t>
            </a:r>
            <a:r>
              <a:rPr lang="de-DE" sz="2600" i="1" dirty="0" err="1"/>
              <a:t>me</a:t>
            </a:r>
            <a:r>
              <a:rPr lang="de-DE" sz="2600" i="1" dirty="0"/>
              <a:t> </a:t>
            </a:r>
            <a:r>
              <a:rPr lang="de-DE" sz="2600" i="1" dirty="0" err="1"/>
              <a:t>regarde</a:t>
            </a:r>
            <a:r>
              <a:rPr lang="de-DE" sz="2600" i="1" dirty="0"/>
              <a:t> </a:t>
            </a:r>
          </a:p>
          <a:p>
            <a:pPr marL="0" indent="0">
              <a:buNone/>
            </a:pPr>
            <a:r>
              <a:rPr lang="de-DE" sz="2600" i="1" dirty="0"/>
              <a:t>	</a:t>
            </a:r>
            <a:r>
              <a:rPr lang="de-DE" sz="2600" dirty="0"/>
              <a:t>The Early Consort </a:t>
            </a:r>
            <a:r>
              <a:rPr lang="de-DE" sz="2600" dirty="0" err="1"/>
              <a:t>of</a:t>
            </a:r>
            <a:r>
              <a:rPr lang="de-DE" sz="2600" dirty="0"/>
              <a:t> Music</a:t>
            </a:r>
          </a:p>
          <a:p>
            <a:pPr marL="0" indent="0">
              <a:buNone/>
            </a:pPr>
            <a:r>
              <a:rPr lang="de-DE" sz="2600" dirty="0"/>
              <a:t>	Fidel, </a:t>
            </a:r>
            <a:r>
              <a:rPr lang="de-DE" sz="2600" dirty="0" err="1"/>
              <a:t>Mandora</a:t>
            </a:r>
            <a:r>
              <a:rPr lang="de-DE" sz="2600" dirty="0"/>
              <a:t>, Harfe, Psalterium</a:t>
            </a:r>
          </a:p>
          <a:p>
            <a:pPr marL="0" indent="0">
              <a:buNone/>
            </a:pPr>
            <a:r>
              <a:rPr lang="de-DE" sz="2600" dirty="0"/>
              <a:t>	</a:t>
            </a:r>
          </a:p>
          <a:p>
            <a:pPr marL="0" indent="0">
              <a:buNone/>
            </a:pPr>
            <a:r>
              <a:rPr lang="de-DE" sz="2600" dirty="0"/>
              <a:t>	Anonymus 4</a:t>
            </a:r>
          </a:p>
          <a:p>
            <a:pPr marL="0" indent="0">
              <a:buNone/>
            </a:pPr>
            <a:r>
              <a:rPr lang="de-DE" sz="2600" dirty="0"/>
              <a:t>	vokal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9581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D71D8-7494-BA5D-7F74-6C8721FDE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E9A74-B63E-64C6-854B-07E2E4D0B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469505"/>
            <a:ext cx="7886700" cy="1042042"/>
          </a:xfrm>
        </p:spPr>
        <p:txBody>
          <a:bodyPr>
            <a:normAutofit/>
          </a:bodyPr>
          <a:lstStyle/>
          <a:p>
            <a:r>
              <a:rPr lang="de-DE" sz="3000" b="1" dirty="0"/>
              <a:t>Literatur zu „Sprache“ und „Sprache der Liebe“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B48C71A-98F5-D1D0-A3AA-1E788DC4C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66" y="2650093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Roland Barthes: </a:t>
            </a:r>
            <a:r>
              <a:rPr lang="de-DE" sz="26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Fragmente einer Sprache der Liebe</a:t>
            </a:r>
            <a:r>
              <a:rPr lang="de-DE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übersetzt von Hans-Horst </a:t>
            </a:r>
            <a:r>
              <a:rPr lang="de-DE" sz="26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Henschen</a:t>
            </a:r>
            <a:r>
              <a:rPr lang="de-DE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Frankfurt am 	Main1984</a:t>
            </a:r>
          </a:p>
          <a:p>
            <a:pPr marL="0" indent="0">
              <a:spcBef>
                <a:spcPts val="0"/>
              </a:spcBef>
              <a:buNone/>
            </a:pPr>
            <a:endParaRPr lang="en-US" sz="2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Benedict Anderson:</a:t>
            </a:r>
            <a:r>
              <a:rPr lang="en-US" sz="26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Imagined communities</a:t>
            </a:r>
            <a:r>
              <a:rPr lang="en-US" sz="26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6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Reflections on the Origin and Spread of 	Nationalism, London 1983</a:t>
            </a:r>
            <a:endParaRPr lang="de-DE" sz="2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de-DE" sz="26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73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4DD08-9B00-CE8E-7DD6-35356962A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E9D477-625E-B5AD-EC3C-E9BB9F1E1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746597"/>
            <a:ext cx="7886700" cy="1042042"/>
          </a:xfrm>
        </p:spPr>
        <p:txBody>
          <a:bodyPr>
            <a:noAutofit/>
          </a:bodyPr>
          <a:lstStyle/>
          <a:p>
            <a:r>
              <a:rPr lang="en-US" sz="2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Petrus de Cruce</a:t>
            </a:r>
            <a:br>
              <a:rPr lang="en-US" sz="2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600" i="1" dirty="0" err="1">
                <a:latin typeface="+mn-lt"/>
              </a:rPr>
              <a:t>Aucun</a:t>
            </a:r>
            <a:r>
              <a:rPr lang="de-DE" sz="2600" i="1" dirty="0">
                <a:latin typeface="+mn-lt"/>
              </a:rPr>
              <a:t> </a:t>
            </a:r>
            <a:r>
              <a:rPr lang="de-DE" sz="2600" i="1" dirty="0" err="1">
                <a:latin typeface="+mn-lt"/>
              </a:rPr>
              <a:t>ont</a:t>
            </a:r>
            <a:r>
              <a:rPr lang="de-DE" sz="2600" i="1" dirty="0">
                <a:latin typeface="+mn-lt"/>
              </a:rPr>
              <a:t> </a:t>
            </a:r>
            <a:r>
              <a:rPr lang="de-DE" sz="2600" i="1" dirty="0" err="1">
                <a:latin typeface="+mn-lt"/>
              </a:rPr>
              <a:t>trouvé</a:t>
            </a:r>
            <a:r>
              <a:rPr lang="de-DE" sz="2600" i="1" dirty="0">
                <a:latin typeface="+mn-lt"/>
              </a:rPr>
              <a:t> / </a:t>
            </a:r>
            <a:br>
              <a:rPr lang="de-DE" sz="2600" i="1" dirty="0">
                <a:latin typeface="+mn-lt"/>
              </a:rPr>
            </a:br>
            <a:r>
              <a:rPr lang="de-DE" sz="2600" i="1" dirty="0" err="1">
                <a:latin typeface="+mn-lt"/>
              </a:rPr>
              <a:t>Lonc</a:t>
            </a:r>
            <a:r>
              <a:rPr lang="de-DE" sz="2600" i="1" dirty="0">
                <a:latin typeface="+mn-lt"/>
              </a:rPr>
              <a:t> </a:t>
            </a:r>
            <a:r>
              <a:rPr lang="de-DE" sz="2600" i="1" dirty="0" err="1">
                <a:latin typeface="+mn-lt"/>
              </a:rPr>
              <a:t>tans</a:t>
            </a:r>
            <a:r>
              <a:rPr lang="de-DE" sz="2600" i="1" dirty="0">
                <a:latin typeface="+mn-lt"/>
              </a:rPr>
              <a:t> </a:t>
            </a:r>
            <a:r>
              <a:rPr lang="de-DE" sz="2600" i="1" dirty="0" err="1">
                <a:latin typeface="+mn-lt"/>
              </a:rPr>
              <a:t>me</a:t>
            </a:r>
            <a:r>
              <a:rPr lang="de-DE" sz="2600" i="1" dirty="0">
                <a:latin typeface="+mn-lt"/>
              </a:rPr>
              <a:t> sui </a:t>
            </a:r>
            <a:r>
              <a:rPr lang="de-DE" sz="2600" i="1" dirty="0" err="1">
                <a:latin typeface="+mn-lt"/>
              </a:rPr>
              <a:t>tenu</a:t>
            </a:r>
            <a:r>
              <a:rPr lang="de-DE" sz="2600" i="1" dirty="0">
                <a:latin typeface="+mn-lt"/>
              </a:rPr>
              <a:t> </a:t>
            </a:r>
            <a:br>
              <a:rPr lang="de-DE" sz="2600" i="1" dirty="0">
                <a:latin typeface="+mn-lt"/>
              </a:rPr>
            </a:br>
            <a:r>
              <a:rPr lang="de-DE" sz="2600" i="1" dirty="0">
                <a:latin typeface="+mn-lt"/>
              </a:rPr>
              <a:t>de </a:t>
            </a:r>
            <a:r>
              <a:rPr lang="de-DE" sz="2600" i="1" dirty="0" err="1">
                <a:latin typeface="+mn-lt"/>
              </a:rPr>
              <a:t>chanter</a:t>
            </a:r>
            <a:br>
              <a:rPr lang="de-DE" sz="2600" i="1" dirty="0">
                <a:latin typeface="+mn-lt"/>
              </a:rPr>
            </a:br>
            <a:r>
              <a:rPr lang="de-DE" sz="2600" dirty="0">
                <a:latin typeface="+mn-lt"/>
              </a:rPr>
              <a:t>Codex Montpellier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31C8C51-CF76-E859-359F-78DECE068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06" y="0"/>
            <a:ext cx="4864694" cy="7200000"/>
          </a:xfrm>
        </p:spPr>
      </p:pic>
    </p:spTree>
    <p:extLst>
      <p:ext uri="{BB962C8B-B14F-4D97-AF65-F5344CB8AC3E}">
        <p14:creationId xmlns:p14="http://schemas.microsoft.com/office/powerpoint/2010/main" val="2987216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62591-E2E6-FF10-4B18-E24F63D6F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58728-45DD-E839-18C4-97007B30E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417638A6-921F-F1A7-44AB-05A3918E1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06" y="0"/>
            <a:ext cx="4864694" cy="7200000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B2C6A2B-5E8F-F6B0-75C9-8D95F1E8A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1055" y="0"/>
            <a:ext cx="4865030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64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1E557-8E93-9399-A251-F67F0AB3C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3AD632-9866-2BEB-8850-4315C50F0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4F212131-37E2-4C4F-9205-7E90C0EBC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14" y="0"/>
            <a:ext cx="4658086" cy="7200000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7BBCBED-03D7-2401-6910-38ABE54B8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220" y="0"/>
            <a:ext cx="4682134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68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546A7-6EDA-E014-58C2-5AA3D7721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754B8A-5A1F-D8FD-B1A5-6528AF24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84" y="1404851"/>
            <a:ext cx="7886700" cy="1042042"/>
          </a:xfrm>
        </p:spPr>
        <p:txBody>
          <a:bodyPr>
            <a:noAutofit/>
          </a:bodyPr>
          <a:lstStyle/>
          <a:p>
            <a:br>
              <a:rPr lang="en-US" sz="3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000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Hörbeispiele</a:t>
            </a:r>
            <a:r>
              <a:rPr lang="en-US" sz="3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en-US" sz="3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Adam de la Halle</a:t>
            </a:r>
            <a:br>
              <a:rPr lang="en-US" sz="3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30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2A499A-C305-E1FA-61D9-0BEC085A2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12" y="2698762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240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de-DE" sz="24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lang="de-DE" sz="24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Baiars</a:t>
            </a:r>
            <a:r>
              <a:rPr lang="de-DE" sz="24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en la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pasture</a:t>
            </a:r>
            <a:r>
              <a:rPr lang="de-DE" sz="24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de-DE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Rondeaux</a:t>
            </a: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de-DE" sz="2400" i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2400" i="1" dirty="0">
                <a:effectLst/>
                <a:ea typeface="Calibri" panose="020F0502020204030204" pitchFamily="34" charset="0"/>
              </a:rPr>
              <a:t>Quai a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droit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veut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i="1" dirty="0" err="1">
                <a:effectLst/>
                <a:ea typeface="Calibri" panose="020F0502020204030204" pitchFamily="34" charset="0"/>
              </a:rPr>
              <a:t>amours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servir</a:t>
            </a:r>
            <a:r>
              <a:rPr lang="de-DE" sz="2400" dirty="0">
                <a:effectLst/>
                <a:ea typeface="Calibri" panose="020F05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(Chanson) </a:t>
            </a:r>
          </a:p>
          <a:p>
            <a:pPr marL="0" indent="0">
              <a:spcBef>
                <a:spcPts val="0"/>
              </a:spcBef>
              <a:buNone/>
            </a:pPr>
            <a:endParaRPr lang="de-DE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err="1">
                <a:effectLst/>
                <a:ea typeface="Calibri" panose="020F0502020204030204" pitchFamily="34" charset="0"/>
              </a:rPr>
              <a:t>Autorbild</a:t>
            </a:r>
            <a:r>
              <a:rPr lang="en-US" sz="2200" dirty="0">
                <a:effectLst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ea typeface="Calibri" panose="020F0502020204030204" pitchFamily="34" charset="0"/>
              </a:rPr>
              <a:t>im</a:t>
            </a:r>
            <a:r>
              <a:rPr lang="en-US" sz="2200" dirty="0">
                <a:effectLst/>
                <a:ea typeface="Calibri" panose="020F05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>
                <a:effectLst/>
                <a:ea typeface="Calibri" panose="020F0502020204030204" pitchFamily="34" charset="0"/>
              </a:rPr>
              <a:t>Chansonnier </a:t>
            </a:r>
            <a:r>
              <a:rPr lang="en-US" sz="2200" i="1" dirty="0" err="1">
                <a:effectLst/>
                <a:ea typeface="Calibri" panose="020F0502020204030204" pitchFamily="34" charset="0"/>
              </a:rPr>
              <a:t>d’Arras</a:t>
            </a:r>
            <a:r>
              <a:rPr lang="en-US" sz="2200" dirty="0">
                <a:effectLst/>
                <a:ea typeface="Calibri" panose="020F05020202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effectLst/>
                <a:ea typeface="Calibri" panose="020F0502020204030204" pitchFamily="34" charset="0"/>
              </a:rPr>
              <a:t>(1278) </a:t>
            </a:r>
            <a:endParaRPr lang="de-DE" sz="2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512D90A-4719-315E-C92E-C7BCDB26E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57" y="0"/>
            <a:ext cx="5910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4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3E709-FB9D-00A8-F67A-B811B77F0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B1E552-8EA2-9331-A0E6-DD34A7B20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48" y="1294016"/>
            <a:ext cx="7886700" cy="1042042"/>
          </a:xfrm>
        </p:spPr>
        <p:txBody>
          <a:bodyPr>
            <a:normAutofit/>
          </a:bodyPr>
          <a:lstStyle/>
          <a:p>
            <a:r>
              <a:rPr lang="de-DE" sz="3000" b="1" dirty="0"/>
              <a:t>Literatur zu „Zeit“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35757E-1C76-6989-B034-94DBC8BFF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03" y="2336058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Aaron </a:t>
            </a:r>
            <a:r>
              <a:rPr lang="de-DE" sz="26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Gurjewitsch</a:t>
            </a:r>
            <a:r>
              <a:rPr lang="de-DE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Das Weltbild des mittelalterlichen 	Menschen, Moskau 1972, darin das Kapitel: Was 	ist Zeit, S. 98-179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Rudolf Wendorff: Zeit und Kultur. Geschichte des 	Zeitbewusstseins, Opladen 1985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Aurelius Augustinus: Bekenntnisse [Confessiones,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397 bis 401 n. Chr.], übersetzt von Wilhelm 	Thimme, München 1982; 11. Buch</a:t>
            </a:r>
          </a:p>
          <a:p>
            <a:pPr marL="0" indent="0">
              <a:spcBef>
                <a:spcPts val="0"/>
              </a:spcBef>
              <a:buNone/>
            </a:pPr>
            <a:endParaRPr lang="en-US" sz="2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de-DE" sz="26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237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01777-F1C7-FA4C-C23E-81AC9664E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5D8D4-A433-84CA-DB19-31109ED56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132798"/>
            <a:ext cx="7886700" cy="1042042"/>
          </a:xfrm>
        </p:spPr>
        <p:txBody>
          <a:bodyPr>
            <a:normAutofit/>
          </a:bodyPr>
          <a:lstStyle/>
          <a:p>
            <a:r>
              <a:rPr lang="de-DE" sz="3000" b="1" dirty="0"/>
              <a:t>Hörvergleich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65D2607-F2C8-310B-EB10-7AD5A5CC1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66" y="2174840"/>
            <a:ext cx="7886700" cy="3907369"/>
          </a:xfrm>
        </p:spPr>
        <p:txBody>
          <a:bodyPr/>
          <a:lstStyle/>
          <a:p>
            <a:pPr marL="0" indent="0">
              <a:buNone/>
            </a:pPr>
            <a:r>
              <a:rPr lang="de-DE" sz="2600" i="1" dirty="0"/>
              <a:t>Amor </a:t>
            </a:r>
            <a:r>
              <a:rPr lang="de-DE" sz="2600" i="1" dirty="0" err="1"/>
              <a:t>potest</a:t>
            </a:r>
            <a:r>
              <a:rPr lang="de-DE" sz="2600" i="1" dirty="0"/>
              <a:t> </a:t>
            </a:r>
          </a:p>
          <a:p>
            <a:pPr marL="0" indent="0">
              <a:buNone/>
            </a:pPr>
            <a:r>
              <a:rPr lang="de-DE" sz="2600" i="1" dirty="0"/>
              <a:t>	</a:t>
            </a:r>
            <a:r>
              <a:rPr lang="de-DE" sz="2600" dirty="0"/>
              <a:t>Codex Bamberg</a:t>
            </a:r>
          </a:p>
          <a:p>
            <a:pPr marL="0" indent="0">
              <a:buNone/>
            </a:pPr>
            <a:r>
              <a:rPr lang="de-DE" sz="2600" dirty="0"/>
              <a:t>	The Early Consort </a:t>
            </a:r>
            <a:r>
              <a:rPr lang="de-DE" sz="2600" dirty="0" err="1"/>
              <a:t>of</a:t>
            </a:r>
            <a:r>
              <a:rPr lang="de-DE" sz="2600" dirty="0"/>
              <a:t> Music</a:t>
            </a:r>
          </a:p>
          <a:p>
            <a:pPr marL="0" indent="0">
              <a:buNone/>
            </a:pPr>
            <a:r>
              <a:rPr lang="de-DE" sz="2600" i="1" dirty="0" err="1"/>
              <a:t>J‘ai</a:t>
            </a:r>
            <a:r>
              <a:rPr lang="de-DE" sz="2600" i="1" dirty="0"/>
              <a:t> </a:t>
            </a:r>
            <a:r>
              <a:rPr lang="de-DE" sz="2600" i="1" dirty="0" err="1"/>
              <a:t>mis</a:t>
            </a:r>
            <a:r>
              <a:rPr lang="de-DE" sz="2600" i="1" dirty="0"/>
              <a:t> </a:t>
            </a:r>
            <a:r>
              <a:rPr lang="de-DE" sz="2600" i="1" dirty="0" err="1"/>
              <a:t>toute</a:t>
            </a:r>
            <a:r>
              <a:rPr lang="de-DE" sz="2600" i="1" dirty="0"/>
              <a:t> </a:t>
            </a:r>
            <a:r>
              <a:rPr lang="de-DE" sz="2600" i="1" dirty="0" err="1"/>
              <a:t>ma</a:t>
            </a:r>
            <a:r>
              <a:rPr lang="de-DE" sz="2600" i="1" dirty="0"/>
              <a:t> </a:t>
            </a:r>
            <a:r>
              <a:rPr lang="de-DE" sz="2600" i="1" dirty="0" err="1"/>
              <a:t>pensee</a:t>
            </a:r>
            <a:r>
              <a:rPr lang="de-DE" sz="2600" i="1" dirty="0"/>
              <a:t>/Je </a:t>
            </a:r>
            <a:r>
              <a:rPr lang="de-DE" sz="2600" i="1" dirty="0" err="1"/>
              <a:t>n‘en</a:t>
            </a:r>
            <a:r>
              <a:rPr lang="de-DE" sz="2600" i="1" dirty="0"/>
              <a:t> </a:t>
            </a:r>
            <a:r>
              <a:rPr lang="de-DE" sz="2600" i="1" dirty="0" err="1"/>
              <a:t>puis</a:t>
            </a:r>
            <a:r>
              <a:rPr lang="de-DE" sz="2600" i="1" dirty="0"/>
              <a:t> </a:t>
            </a:r>
          </a:p>
          <a:p>
            <a:pPr marL="0" indent="0">
              <a:buNone/>
            </a:pPr>
            <a:r>
              <a:rPr lang="de-DE" sz="2600" i="1" dirty="0"/>
              <a:t>	</a:t>
            </a:r>
            <a:r>
              <a:rPr lang="de-DE" sz="2600" dirty="0"/>
              <a:t>Codex Montpellier</a:t>
            </a:r>
          </a:p>
          <a:p>
            <a:pPr marL="0" indent="0">
              <a:buNone/>
            </a:pPr>
            <a:r>
              <a:rPr lang="de-DE" sz="2600" dirty="0"/>
              <a:t>	Anonymus 4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8516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42E20-A4D7-AAFD-EC71-4CA9A4265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70CB9F-B1C3-BDF3-1A93-F638F7F63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93" y="1201651"/>
            <a:ext cx="7886700" cy="1042042"/>
          </a:xfrm>
        </p:spPr>
        <p:txBody>
          <a:bodyPr>
            <a:normAutofit/>
          </a:bodyPr>
          <a:lstStyle/>
          <a:p>
            <a:r>
              <a:rPr lang="de-DE" sz="3000" b="1" dirty="0"/>
              <a:t>Literatur zum Bild der Frau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77C11F5-9126-1BE2-BDF0-81D1461ED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2600" dirty="0">
                <a:effectLst/>
                <a:ea typeface="Calibri" panose="020F0502020204030204" pitchFamily="34" charset="0"/>
              </a:rPr>
              <a:t>Annette </a:t>
            </a:r>
            <a:r>
              <a:rPr lang="de-DE" sz="2600" dirty="0" err="1">
                <a:effectLst/>
                <a:ea typeface="Calibri" panose="020F0502020204030204" pitchFamily="34" charset="0"/>
              </a:rPr>
              <a:t>Kreutziger</a:t>
            </a:r>
            <a:r>
              <a:rPr lang="de-DE" sz="2600" dirty="0">
                <a:effectLst/>
                <a:ea typeface="Calibri" panose="020F0502020204030204" pitchFamily="34" charset="0"/>
              </a:rPr>
              <a:t>-Herr: Das 12. Jahrhundert,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600" dirty="0">
                <a:ea typeface="Calibri" panose="020F0502020204030204" pitchFamily="34" charset="0"/>
              </a:rPr>
              <a:t>	</a:t>
            </a:r>
            <a:r>
              <a:rPr lang="de-DE" sz="2600" dirty="0">
                <a:effectLst/>
                <a:ea typeface="Calibri" panose="020F0502020204030204" pitchFamily="34" charset="0"/>
              </a:rPr>
              <a:t>in: Lexikon Musik und Gender, </a:t>
            </a:r>
            <a:r>
              <a:rPr lang="de-DE" sz="2600" dirty="0" err="1">
                <a:effectLst/>
                <a:ea typeface="Calibri" panose="020F0502020204030204" pitchFamily="34" charset="0"/>
              </a:rPr>
              <a:t>hg</a:t>
            </a:r>
            <a:r>
              <a:rPr lang="de-DE" sz="2600" dirty="0">
                <a:effectLst/>
                <a:ea typeface="Calibri" panose="020F0502020204030204" pitchFamily="34" charset="0"/>
              </a:rPr>
              <a:t>. von Annette 	</a:t>
            </a:r>
            <a:r>
              <a:rPr lang="de-DE" sz="2600" dirty="0" err="1">
                <a:effectLst/>
                <a:ea typeface="Calibri" panose="020F0502020204030204" pitchFamily="34" charset="0"/>
              </a:rPr>
              <a:t>Kreutziger</a:t>
            </a:r>
            <a:r>
              <a:rPr lang="de-DE" sz="2600" dirty="0">
                <a:effectLst/>
                <a:ea typeface="Calibri" panose="020F0502020204030204" pitchFamily="34" charset="0"/>
              </a:rPr>
              <a:t>-Herr und Melanie Unseld, Kassel 2010, 	S.9-26.</a:t>
            </a:r>
          </a:p>
          <a:p>
            <a:pPr marL="0" indent="0">
              <a:spcBef>
                <a:spcPts val="0"/>
              </a:spcBef>
              <a:buNone/>
            </a:pPr>
            <a:endParaRPr lang="de-DE" sz="2600" dirty="0">
              <a:effectLst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2600" dirty="0">
                <a:effectLst/>
                <a:ea typeface="Calibri" panose="020F0502020204030204" pitchFamily="34" charset="0"/>
              </a:rPr>
              <a:t>Carl van Schaik &amp; Kai Michel: Die Wahrheit über Eva.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600" dirty="0">
                <a:ea typeface="Calibri" panose="020F0502020204030204" pitchFamily="34" charset="0"/>
              </a:rPr>
              <a:t>	</a:t>
            </a:r>
            <a:r>
              <a:rPr lang="de-DE" sz="2600" dirty="0">
                <a:effectLst/>
                <a:ea typeface="Calibri" panose="020F0502020204030204" pitchFamily="34" charset="0"/>
              </a:rPr>
              <a:t>Die Erfindung der Ungleichheit von Frauen und 	Männern, Hamburg 2020</a:t>
            </a:r>
            <a:endParaRPr lang="de-DE" sz="2600" dirty="0"/>
          </a:p>
        </p:txBody>
      </p:sp>
    </p:spTree>
    <p:extLst>
      <p:ext uri="{BB962C8B-B14F-4D97-AF65-F5344CB8AC3E}">
        <p14:creationId xmlns:p14="http://schemas.microsoft.com/office/powerpoint/2010/main" val="3067931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286F3-80C0-E35D-F4BC-41411E244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E22C08-F895-0034-F789-C8276A7C4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Codex </a:t>
            </a:r>
            <a:br>
              <a:rPr lang="de-DE" dirty="0"/>
            </a:br>
            <a:r>
              <a:rPr lang="de-DE" dirty="0"/>
              <a:t>Bamberg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5F374F1-809A-7E16-CF21-EA2280B4B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27" y="-341602"/>
            <a:ext cx="6452845" cy="8640000"/>
          </a:xfrm>
        </p:spPr>
      </p:pic>
    </p:spTree>
    <p:extLst>
      <p:ext uri="{BB962C8B-B14F-4D97-AF65-F5344CB8AC3E}">
        <p14:creationId xmlns:p14="http://schemas.microsoft.com/office/powerpoint/2010/main" val="3956462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B7744-593E-9381-6182-AC0158ABD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1" y="5339541"/>
            <a:ext cx="7886700" cy="1042042"/>
          </a:xfrm>
        </p:spPr>
        <p:txBody>
          <a:bodyPr>
            <a:normAutofit/>
          </a:bodyPr>
          <a:lstStyle/>
          <a:p>
            <a:r>
              <a:rPr lang="de-DE" sz="2200" dirty="0">
                <a:effectLst/>
                <a:latin typeface="+mn-lt"/>
                <a:ea typeface="Calibri" panose="020F0502020204030204" pitchFamily="34" charset="0"/>
              </a:rPr>
              <a:t>https://ged.scdi-montpellier.fr/florabium45/jsp/nodoc.jsp?NODOC=2015_DOC_MONT_MBUM_26] (</a:t>
            </a:r>
            <a:r>
              <a:rPr lang="de-DE" sz="2200" dirty="0" err="1">
                <a:effectLst/>
                <a:latin typeface="+mn-lt"/>
                <a:ea typeface="Calibri" panose="020F0502020204030204" pitchFamily="34" charset="0"/>
              </a:rPr>
              <a:t>consulté</a:t>
            </a:r>
            <a:r>
              <a:rPr lang="de-DE" sz="2200" dirty="0">
                <a:effectLst/>
                <a:latin typeface="+mn-lt"/>
                <a:ea typeface="Calibri" panose="020F0502020204030204" pitchFamily="34" charset="0"/>
              </a:rPr>
              <a:t> le 10/11/2024 10:26</a:t>
            </a:r>
            <a:endParaRPr lang="de-DE" sz="2200" dirty="0">
              <a:latin typeface="+mn-lt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982AE3E-857C-67D6-E184-65F955F5E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44" y="1312631"/>
            <a:ext cx="5146833" cy="3906837"/>
          </a:xfrm>
        </p:spPr>
      </p:pic>
    </p:spTree>
    <p:extLst>
      <p:ext uri="{BB962C8B-B14F-4D97-AF65-F5344CB8AC3E}">
        <p14:creationId xmlns:p14="http://schemas.microsoft.com/office/powerpoint/2010/main" val="1690910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CB51B-DB5F-4771-4A7E-FD4289A1E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5851D4-C6C5-7FAB-88F1-7D14743C6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5AE98AF-D140-D7CD-DB26-2036BF84F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6" y="0"/>
            <a:ext cx="4306225" cy="6840000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D5FB0ED-AFF8-9FC0-ECF1-9887428F5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960" y="9000"/>
            <a:ext cx="448704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01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955B2-3D94-74C9-82A3-36C1164A6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8E2DB7-6092-632B-F197-2767F4D92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D3732AE8-ECD7-AC47-324F-2E8A6C3F0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7" y="18000"/>
            <a:ext cx="4621459" cy="6840000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D93784B-8350-7A12-7EF3-4388B4FEE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216" y="18000"/>
            <a:ext cx="4585774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27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687C2-7EDB-75DE-C3EC-736DD60B9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566605-19EA-CE5C-EC12-795BE569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31D152C5-8F20-1DB4-57F2-A2431952A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2" y="18000"/>
            <a:ext cx="4550085" cy="6840000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B00F71F-1FDA-248D-86F4-0096416CE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383" y="18000"/>
            <a:ext cx="460361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43008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C791E730-FD20-45F2-A38E-AA5261C677A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502</Words>
  <Application>Microsoft Office PowerPoint</Application>
  <PresentationFormat>Bildschirmpräsentation (4:3)</PresentationFormat>
  <Paragraphs>66</Paragraphs>
  <Slides>26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26</vt:i4>
      </vt:variant>
    </vt:vector>
  </HeadingPairs>
  <TitlesOfParts>
    <vt:vector size="36" baseType="lpstr">
      <vt:lpstr>Arial</vt:lpstr>
      <vt:lpstr>Brandon Grotesque Bold</vt:lpstr>
      <vt:lpstr>Brandon Grotesque Medium</vt:lpstr>
      <vt:lpstr>Brandon Grotesque Regular</vt:lpstr>
      <vt:lpstr>Calibri</vt:lpstr>
      <vt:lpstr>Calibri Light</vt:lpstr>
      <vt:lpstr>Benutzerdefiniertes Design</vt:lpstr>
      <vt:lpstr>3_Benutzerdefiniertes Design</vt:lpstr>
      <vt:lpstr>1_Benutzerdefiniertes Design</vt:lpstr>
      <vt:lpstr>2_Benutzerdefiniertes Design</vt:lpstr>
      <vt:lpstr>PowerPoint-Präsentation</vt:lpstr>
      <vt:lpstr>PowerPoint-Präsentation</vt:lpstr>
      <vt:lpstr>Hörvergleich</vt:lpstr>
      <vt:lpstr>Literatur zum Bild der Frau</vt:lpstr>
      <vt:lpstr>Codex  Bamberg</vt:lpstr>
      <vt:lpstr>https://ged.scdi-montpellier.fr/florabium45/jsp/nodoc.jsp?NODOC=2015_DOC_MONT_MBUM_26] (consulté le 10/11/2024 10:26</vt:lpstr>
      <vt:lpstr>PowerPoint-Präsentation</vt:lpstr>
      <vt:lpstr>PowerPoint-Präsentation</vt:lpstr>
      <vt:lpstr>PowerPoint-Präsentation</vt:lpstr>
      <vt:lpstr>Buchmalerei im Codex Montpellier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Hörvergleich</vt:lpstr>
      <vt:lpstr>Literatur zu „Sprache“ und „Sprache der Liebe“</vt:lpstr>
      <vt:lpstr>Petrus de Cruce Aucun ont trouvé /  Lonc tans me sui tenu  de chanter Codex Montpellier</vt:lpstr>
      <vt:lpstr>PowerPoint-Präsentation</vt:lpstr>
      <vt:lpstr>PowerPoint-Präsentation</vt:lpstr>
      <vt:lpstr> Hörbeispiele:  Adam de la Halle </vt:lpstr>
      <vt:lpstr>Literatur zu „Zeit“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Rode-Breymann</dc:creator>
  <cp:lastModifiedBy>Rode-Breymann</cp:lastModifiedBy>
  <cp:revision>10</cp:revision>
  <dcterms:created xsi:type="dcterms:W3CDTF">2024-10-17T15:33:41Z</dcterms:created>
  <dcterms:modified xsi:type="dcterms:W3CDTF">2025-04-06T08:11:43Z</dcterms:modified>
</cp:coreProperties>
</file>