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39"/>
  </p:notesMasterIdLst>
  <p:sldIdLst>
    <p:sldId id="260" r:id="rId5"/>
    <p:sldId id="343" r:id="rId6"/>
    <p:sldId id="344" r:id="rId7"/>
    <p:sldId id="318" r:id="rId8"/>
    <p:sldId id="336" r:id="rId9"/>
    <p:sldId id="337" r:id="rId10"/>
    <p:sldId id="330" r:id="rId11"/>
    <p:sldId id="345" r:id="rId12"/>
    <p:sldId id="346" r:id="rId13"/>
    <p:sldId id="273" r:id="rId14"/>
    <p:sldId id="347" r:id="rId15"/>
    <p:sldId id="339" r:id="rId16"/>
    <p:sldId id="331" r:id="rId17"/>
    <p:sldId id="319" r:id="rId18"/>
    <p:sldId id="338" r:id="rId19"/>
    <p:sldId id="333" r:id="rId20"/>
    <p:sldId id="325" r:id="rId21"/>
    <p:sldId id="340" r:id="rId22"/>
    <p:sldId id="326" r:id="rId23"/>
    <p:sldId id="348" r:id="rId24"/>
    <p:sldId id="334" r:id="rId25"/>
    <p:sldId id="308" r:id="rId26"/>
    <p:sldId id="309" r:id="rId27"/>
    <p:sldId id="310" r:id="rId28"/>
    <p:sldId id="313" r:id="rId29"/>
    <p:sldId id="341" r:id="rId30"/>
    <p:sldId id="349" r:id="rId31"/>
    <p:sldId id="327" r:id="rId32"/>
    <p:sldId id="322" r:id="rId33"/>
    <p:sldId id="350" r:id="rId34"/>
    <p:sldId id="351" r:id="rId35"/>
    <p:sldId id="328" r:id="rId36"/>
    <p:sldId id="335" r:id="rId37"/>
    <p:sldId id="329" r:id="rId3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343"/>
            <p14:sldId id="344"/>
            <p14:sldId id="318"/>
            <p14:sldId id="336"/>
            <p14:sldId id="337"/>
            <p14:sldId id="330"/>
            <p14:sldId id="345"/>
            <p14:sldId id="346"/>
            <p14:sldId id="273"/>
            <p14:sldId id="347"/>
            <p14:sldId id="339"/>
            <p14:sldId id="331"/>
            <p14:sldId id="319"/>
            <p14:sldId id="338"/>
            <p14:sldId id="333"/>
            <p14:sldId id="325"/>
            <p14:sldId id="340"/>
            <p14:sldId id="326"/>
            <p14:sldId id="348"/>
          </p14:sldIdLst>
        </p14:section>
        <p14:section name="Abschnitt ohne Titel" id="{C464A0A4-E9EC-438F-B5E0-9D92C98D0DB2}">
          <p14:sldIdLst>
            <p14:sldId id="334"/>
            <p14:sldId id="308"/>
            <p14:sldId id="309"/>
            <p14:sldId id="310"/>
            <p14:sldId id="313"/>
            <p14:sldId id="341"/>
            <p14:sldId id="349"/>
            <p14:sldId id="327"/>
            <p14:sldId id="322"/>
            <p14:sldId id="350"/>
            <p14:sldId id="351"/>
            <p14:sldId id="328"/>
            <p14:sldId id="335"/>
            <p14:sldId id="32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autoAdjust="0"/>
  </p:normalViewPr>
  <p:slideViewPr>
    <p:cSldViewPr snapToGrid="0" showGuides="1">
      <p:cViewPr varScale="1">
        <p:scale>
          <a:sx n="70" d="100"/>
          <a:sy n="70" d="100"/>
        </p:scale>
        <p:origin x="1608" y="2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11.11.2025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11.11.2025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11.11.2025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11.11.2025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11.11.2025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11.11.2025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11.11.2025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11.11.2025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11.11.2025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11.11.2025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11.11.2025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11.11.2025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11.11.2025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11.11.2025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11.11.2025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11.11.2025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11.11.2025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11.11.2025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11.11.2025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11.11.2025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11.11.2025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11.11.2025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11.11.2025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11.11.2025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11.11.2025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11.11.2025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11.11.2025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11.11.2025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zdf.de/dokumentation/terra-x/ein-tag-in-nuernberg-1593-der-scharfrichter-frantz-schmidt-doku-100.htm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1" name="Textfeld 20"/>
          <p:cNvSpPr txBox="1"/>
          <p:nvPr/>
        </p:nvSpPr>
        <p:spPr>
          <a:xfrm rot="21000000">
            <a:off x="552545" y="3516726"/>
            <a:ext cx="6480720" cy="11387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10.11.2025: „Ereignis“ Notre Dame. Hildegard von Bingen</a:t>
            </a:r>
          </a:p>
        </p:txBody>
      </p:sp>
      <p:sp>
        <p:nvSpPr>
          <p:cNvPr id="22" name="Textfeld 21"/>
          <p:cNvSpPr txBox="1"/>
          <p:nvPr/>
        </p:nvSpPr>
        <p:spPr>
          <a:xfrm rot="21000000">
            <a:off x="588923" y="4180153"/>
            <a:ext cx="648072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endParaRP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628650" y="1035404"/>
            <a:ext cx="7886700" cy="1042042"/>
          </a:xfrm>
        </p:spPr>
        <p:txBody>
          <a:bodyPr>
            <a:normAutofit fontScale="90000"/>
          </a:bodyPr>
          <a:lstStyle/>
          <a:p>
            <a:pPr algn="ctr">
              <a:spcBef>
                <a:spcPts val="0"/>
              </a:spcBef>
            </a:pPr>
            <a:r>
              <a:rPr lang="de-DE" sz="3200" dirty="0"/>
              <a:t>Klangbeispiel: </a:t>
            </a:r>
            <a:r>
              <a:rPr lang="de-DE" sz="3200" dirty="0" err="1"/>
              <a:t>Leoninus</a:t>
            </a:r>
            <a:r>
              <a:rPr lang="de-DE" sz="3200" dirty="0"/>
              <a:t>: </a:t>
            </a:r>
            <a:r>
              <a:rPr lang="de-DE" sz="3200" i="1" dirty="0" err="1"/>
              <a:t>Propter</a:t>
            </a:r>
            <a:r>
              <a:rPr lang="de-DE" sz="3200" i="1" dirty="0"/>
              <a:t> </a:t>
            </a:r>
            <a:r>
              <a:rPr lang="de-DE" sz="3200" i="1" dirty="0" err="1"/>
              <a:t>vertitatem</a:t>
            </a:r>
            <a:br>
              <a:rPr lang="de-DE" sz="3200" i="1" dirty="0"/>
            </a:br>
            <a:r>
              <a:rPr lang="de-DE" sz="3200" dirty="0"/>
              <a:t>Notre Dame</a:t>
            </a:r>
            <a:br>
              <a:rPr lang="de-DE" sz="3200" dirty="0"/>
            </a:br>
            <a:endParaRPr lang="de-DE" sz="3200" i="1" dirty="0"/>
          </a:p>
        </p:txBody>
      </p:sp>
      <p:sp>
        <p:nvSpPr>
          <p:cNvPr id="4" name="Inhaltsplatzhalter 3">
            <a:extLst>
              <a:ext uri="{FF2B5EF4-FFF2-40B4-BE49-F238E27FC236}">
                <a16:creationId xmlns:a16="http://schemas.microsoft.com/office/drawing/2014/main" id="{53DC814B-276E-C1D1-7969-D40220DA338D}"/>
              </a:ext>
            </a:extLst>
          </p:cNvPr>
          <p:cNvSpPr>
            <a:spLocks noGrp="1"/>
          </p:cNvSpPr>
          <p:nvPr>
            <p:ph idx="1"/>
          </p:nvPr>
        </p:nvSpPr>
        <p:spPr/>
        <p:txBody>
          <a:bodyPr/>
          <a:lstStyle/>
          <a:p>
            <a:endParaRPr lang="de-DE" dirty="0"/>
          </a:p>
          <a:p>
            <a:endParaRPr lang="de-DE" dirty="0"/>
          </a:p>
          <a:p>
            <a:endParaRPr lang="de-DE" dirty="0"/>
          </a:p>
          <a:p>
            <a:endParaRPr lang="de-DE" dirty="0"/>
          </a:p>
          <a:p>
            <a:pPr marL="0" indent="0">
              <a:spcBef>
                <a:spcPts val="0"/>
              </a:spcBef>
              <a:buNone/>
            </a:pPr>
            <a:endParaRPr lang="de-DE" dirty="0"/>
          </a:p>
        </p:txBody>
      </p:sp>
      <p:pic>
        <p:nvPicPr>
          <p:cNvPr id="5" name="Grafik 4">
            <a:extLst>
              <a:ext uri="{FF2B5EF4-FFF2-40B4-BE49-F238E27FC236}">
                <a16:creationId xmlns:a16="http://schemas.microsoft.com/office/drawing/2014/main" id="{E22F95F1-D97D-F5CE-44AB-EC1EE3FD31C6}"/>
              </a:ext>
            </a:extLst>
          </p:cNvPr>
          <p:cNvPicPr>
            <a:picLocks noChangeAspect="1"/>
          </p:cNvPicPr>
          <p:nvPr/>
        </p:nvPicPr>
        <p:blipFill>
          <a:blip r:embed="rId2"/>
          <a:stretch>
            <a:fillRect/>
          </a:stretch>
        </p:blipFill>
        <p:spPr>
          <a:xfrm>
            <a:off x="822088" y="1895637"/>
            <a:ext cx="7557046" cy="5040000"/>
          </a:xfrm>
          <a:prstGeom prst="rect">
            <a:avLst/>
          </a:prstGeom>
        </p:spPr>
      </p:pic>
    </p:spTree>
    <p:extLst>
      <p:ext uri="{BB962C8B-B14F-4D97-AF65-F5344CB8AC3E}">
        <p14:creationId xmlns:p14="http://schemas.microsoft.com/office/powerpoint/2010/main" val="80697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A7CA5-DE8B-4092-6B34-D2F454B998AC}"/>
              </a:ext>
            </a:extLst>
          </p:cNvPr>
          <p:cNvSpPr>
            <a:spLocks noGrp="1"/>
          </p:cNvSpPr>
          <p:nvPr>
            <p:ph type="title"/>
          </p:nvPr>
        </p:nvSpPr>
        <p:spPr/>
        <p:txBody>
          <a:bodyPr>
            <a:normAutofit/>
          </a:bodyPr>
          <a:lstStyle/>
          <a:p>
            <a:pPr algn="ctr"/>
            <a:r>
              <a:rPr lang="de-DE" sz="3000" b="1" i="1" dirty="0"/>
              <a:t>Magnus Liber </a:t>
            </a:r>
            <a:r>
              <a:rPr lang="de-DE" sz="3000" b="1" i="1" dirty="0" err="1"/>
              <a:t>Organi</a:t>
            </a:r>
            <a:r>
              <a:rPr lang="de-DE" sz="3000" b="1" i="1" dirty="0"/>
              <a:t> de </a:t>
            </a:r>
            <a:r>
              <a:rPr lang="de-DE" sz="3000" b="1" i="1" dirty="0" err="1"/>
              <a:t>Gradali</a:t>
            </a:r>
            <a:r>
              <a:rPr lang="de-DE" sz="3000" b="1" i="1" dirty="0"/>
              <a:t> et </a:t>
            </a:r>
            <a:r>
              <a:rPr lang="de-DE" sz="3000" b="1" i="1" dirty="0" err="1"/>
              <a:t>Antiphonario</a:t>
            </a:r>
            <a:r>
              <a:rPr lang="de-DE" sz="3000" b="1" i="1" dirty="0"/>
              <a:t> pro </a:t>
            </a:r>
            <a:r>
              <a:rPr lang="de-DE" sz="3000" b="1" i="1" dirty="0" err="1"/>
              <a:t>servito</a:t>
            </a:r>
            <a:r>
              <a:rPr lang="de-DE" sz="3000" b="1" i="1" dirty="0"/>
              <a:t> divino </a:t>
            </a:r>
            <a:r>
              <a:rPr lang="de-DE" sz="3000" b="1" i="1" dirty="0" err="1"/>
              <a:t>multiplicando</a:t>
            </a:r>
            <a:endParaRPr lang="de-DE" sz="3000" b="1" i="1" dirty="0"/>
          </a:p>
        </p:txBody>
      </p:sp>
      <p:sp>
        <p:nvSpPr>
          <p:cNvPr id="3" name="Inhaltsplatzhalter 2">
            <a:extLst>
              <a:ext uri="{FF2B5EF4-FFF2-40B4-BE49-F238E27FC236}">
                <a16:creationId xmlns:a16="http://schemas.microsoft.com/office/drawing/2014/main" id="{B4E301EC-7AC5-9A41-6466-1761D13DEF15}"/>
              </a:ext>
            </a:extLst>
          </p:cNvPr>
          <p:cNvSpPr>
            <a:spLocks noGrp="1"/>
          </p:cNvSpPr>
          <p:nvPr>
            <p:ph idx="1"/>
          </p:nvPr>
        </p:nvSpPr>
        <p:spPr/>
        <p:txBody>
          <a:bodyPr>
            <a:normAutofit/>
          </a:bodyPr>
          <a:lstStyle/>
          <a:p>
            <a:pPr marL="0" indent="0">
              <a:spcBef>
                <a:spcPts val="0"/>
              </a:spcBef>
              <a:buNone/>
            </a:pPr>
            <a:r>
              <a:rPr lang="de-DE" sz="2600" dirty="0"/>
              <a:t>in mehreren mittelalterlichen Handschriften aus dem 13. Jh. überliefert, darunter eine in Florenz und zwei, die sich in der Herzog August Bibliothek Wolfenbüttel befinden: </a:t>
            </a:r>
          </a:p>
          <a:p>
            <a:pPr marL="0" indent="0">
              <a:spcBef>
                <a:spcPts val="0"/>
              </a:spcBef>
              <a:buNone/>
            </a:pPr>
            <a:r>
              <a:rPr lang="de-DE" sz="2600" dirty="0"/>
              <a:t>- Cod. </a:t>
            </a:r>
            <a:r>
              <a:rPr lang="de-DE" sz="2600" dirty="0" err="1"/>
              <a:t>Guelf</a:t>
            </a:r>
            <a:r>
              <a:rPr lang="de-DE" sz="2600" dirty="0"/>
              <a:t>. 628 </a:t>
            </a:r>
            <a:r>
              <a:rPr lang="de-DE" sz="2600" dirty="0" err="1"/>
              <a:t>Helmst</a:t>
            </a:r>
            <a:r>
              <a:rPr lang="de-DE" sz="2600" dirty="0"/>
              <a:t>. [W 1] (13. Jahrhundert, Schottland)</a:t>
            </a:r>
          </a:p>
          <a:p>
            <a:pPr marL="0" indent="0">
              <a:spcBef>
                <a:spcPts val="0"/>
              </a:spcBef>
              <a:buNone/>
            </a:pPr>
            <a:r>
              <a:rPr lang="de-DE" sz="2600" dirty="0"/>
              <a:t>- Cod. </a:t>
            </a:r>
            <a:r>
              <a:rPr lang="de-DE" sz="2600" dirty="0" err="1"/>
              <a:t>Guelf</a:t>
            </a:r>
            <a:r>
              <a:rPr lang="de-DE" sz="2600" dirty="0"/>
              <a:t>. 1099 </a:t>
            </a:r>
            <a:r>
              <a:rPr lang="de-DE" sz="2600" dirty="0" err="1"/>
              <a:t>Helmst</a:t>
            </a:r>
            <a:r>
              <a:rPr lang="de-DE" sz="2600" dirty="0"/>
              <a:t>. [W 2] (13. Jahrhundert, Frankreich)</a:t>
            </a:r>
          </a:p>
          <a:p>
            <a:pPr marL="0" indent="0">
              <a:lnSpc>
                <a:spcPct val="80000"/>
              </a:lnSpc>
              <a:spcBef>
                <a:spcPts val="0"/>
              </a:spcBef>
              <a:buNone/>
            </a:pPr>
            <a:r>
              <a:rPr lang="de-DE" sz="2600" dirty="0"/>
              <a:t>musikgeschichtlich </a:t>
            </a:r>
          </a:p>
          <a:p>
            <a:pPr marL="0" indent="0">
              <a:lnSpc>
                <a:spcPct val="80000"/>
              </a:lnSpc>
              <a:spcBef>
                <a:spcPts val="0"/>
              </a:spcBef>
              <a:buNone/>
            </a:pPr>
            <a:r>
              <a:rPr lang="de-DE" sz="2600" dirty="0"/>
              <a:t>bedeutendste Zeugnis </a:t>
            </a:r>
          </a:p>
          <a:p>
            <a:pPr marL="0" indent="0">
              <a:lnSpc>
                <a:spcPct val="80000"/>
              </a:lnSpc>
              <a:spcBef>
                <a:spcPts val="0"/>
              </a:spcBef>
              <a:buNone/>
            </a:pPr>
            <a:r>
              <a:rPr lang="de-DE" sz="2600" dirty="0"/>
              <a:t>der Notre-Dame-Schule </a:t>
            </a:r>
          </a:p>
        </p:txBody>
      </p:sp>
    </p:spTree>
    <p:extLst>
      <p:ext uri="{BB962C8B-B14F-4D97-AF65-F5344CB8AC3E}">
        <p14:creationId xmlns:p14="http://schemas.microsoft.com/office/powerpoint/2010/main" val="3853208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B85C508-9FD0-AFE7-82BE-6A65FAACB5D9}"/>
              </a:ext>
            </a:extLst>
          </p:cNvPr>
          <p:cNvSpPr>
            <a:spLocks noGrp="1"/>
          </p:cNvSpPr>
          <p:nvPr>
            <p:ph idx="1"/>
          </p:nvPr>
        </p:nvSpPr>
        <p:spPr>
          <a:xfrm>
            <a:off x="449302" y="1741016"/>
            <a:ext cx="7886700" cy="3907369"/>
          </a:xfrm>
        </p:spPr>
        <p:txBody>
          <a:bodyPr>
            <a:normAutofit fontScale="85000" lnSpcReduction="20000"/>
          </a:bodyPr>
          <a:lstStyle/>
          <a:p>
            <a:pPr marL="0" indent="0">
              <a:lnSpc>
                <a:spcPct val="100000"/>
              </a:lnSpc>
              <a:spcBef>
                <a:spcPts val="0"/>
              </a:spcBef>
              <a:buNone/>
            </a:pPr>
            <a:r>
              <a:rPr lang="de-DE" sz="2600" b="1" i="1" dirty="0"/>
              <a:t>Magnus </a:t>
            </a:r>
            <a:r>
              <a:rPr lang="de-DE" sz="2600" b="1" i="1" dirty="0" err="1"/>
              <a:t>liber</a:t>
            </a:r>
            <a:r>
              <a:rPr lang="de-DE" sz="2600" b="1" i="1" dirty="0"/>
              <a:t> </a:t>
            </a:r>
            <a:r>
              <a:rPr lang="de-DE" sz="2600" b="1" i="1" dirty="0" err="1"/>
              <a:t>organi</a:t>
            </a:r>
            <a:r>
              <a:rPr lang="de-DE" sz="2600" b="1" i="1" dirty="0"/>
              <a:t> </a:t>
            </a:r>
          </a:p>
          <a:p>
            <a:pPr marL="0" indent="0">
              <a:lnSpc>
                <a:spcPct val="100000"/>
              </a:lnSpc>
              <a:spcBef>
                <a:spcPts val="0"/>
              </a:spcBef>
              <a:buNone/>
            </a:pPr>
            <a:r>
              <a:rPr lang="de-DE" sz="2600" b="1" i="1" dirty="0"/>
              <a:t>de </a:t>
            </a:r>
            <a:r>
              <a:rPr lang="de-DE" sz="2600" b="1" i="1" dirty="0" err="1"/>
              <a:t>graduali</a:t>
            </a:r>
            <a:r>
              <a:rPr lang="de-DE" sz="2600" b="1" i="1" dirty="0"/>
              <a:t> et </a:t>
            </a:r>
            <a:r>
              <a:rPr lang="de-DE" sz="2600" b="1" i="1" dirty="0" err="1"/>
              <a:t>Antiphonario</a:t>
            </a:r>
            <a:endParaRPr lang="de-DE" sz="2600" b="1" i="1" dirty="0"/>
          </a:p>
          <a:p>
            <a:pPr marL="0" indent="0">
              <a:lnSpc>
                <a:spcPct val="100000"/>
              </a:lnSpc>
              <a:spcBef>
                <a:spcPts val="0"/>
              </a:spcBef>
              <a:buNone/>
            </a:pPr>
            <a:r>
              <a:rPr lang="de-DE" sz="2600" b="1" i="1" dirty="0"/>
              <a:t>pro </a:t>
            </a:r>
            <a:r>
              <a:rPr lang="de-DE" sz="2600" b="1" i="1" dirty="0" err="1"/>
              <a:t>servitio</a:t>
            </a:r>
            <a:r>
              <a:rPr lang="de-DE" sz="2600" b="1" i="1" dirty="0"/>
              <a:t> divino</a:t>
            </a:r>
            <a:endParaRPr lang="de-DE" sz="2600" dirty="0"/>
          </a:p>
          <a:p>
            <a:pPr marL="0" indent="0">
              <a:lnSpc>
                <a:spcPct val="100000"/>
              </a:lnSpc>
              <a:spcBef>
                <a:spcPts val="0"/>
              </a:spcBef>
              <a:buNone/>
            </a:pPr>
            <a:endParaRPr lang="de-DE" sz="2600" dirty="0"/>
          </a:p>
          <a:p>
            <a:pPr marL="0" indent="0">
              <a:lnSpc>
                <a:spcPct val="100000"/>
              </a:lnSpc>
              <a:spcBef>
                <a:spcPts val="0"/>
              </a:spcBef>
              <a:buNone/>
            </a:pPr>
            <a:r>
              <a:rPr lang="de-DE" sz="2600" dirty="0"/>
              <a:t>Sammlung mehrstimmiger</a:t>
            </a:r>
          </a:p>
          <a:p>
            <a:pPr marL="0" indent="0">
              <a:lnSpc>
                <a:spcPct val="100000"/>
              </a:lnSpc>
              <a:spcBef>
                <a:spcPts val="0"/>
              </a:spcBef>
              <a:buNone/>
            </a:pPr>
            <a:r>
              <a:rPr lang="de-DE" sz="2600" dirty="0"/>
              <a:t>Abschnitte gregorianischer</a:t>
            </a:r>
          </a:p>
          <a:p>
            <a:pPr marL="0" indent="0">
              <a:lnSpc>
                <a:spcPct val="100000"/>
              </a:lnSpc>
              <a:spcBef>
                <a:spcPts val="0"/>
              </a:spcBef>
              <a:buNone/>
            </a:pPr>
            <a:r>
              <a:rPr lang="de-DE" sz="2600" dirty="0"/>
              <a:t>Choräle: </a:t>
            </a:r>
            <a:r>
              <a:rPr lang="de-DE" sz="2600" dirty="0" err="1"/>
              <a:t>organa</a:t>
            </a:r>
            <a:r>
              <a:rPr lang="de-DE" sz="2600" dirty="0"/>
              <a:t> und </a:t>
            </a:r>
          </a:p>
          <a:p>
            <a:pPr marL="0" indent="0">
              <a:lnSpc>
                <a:spcPct val="100000"/>
              </a:lnSpc>
              <a:spcBef>
                <a:spcPts val="0"/>
              </a:spcBef>
              <a:buNone/>
            </a:pPr>
            <a:r>
              <a:rPr lang="de-DE" sz="2600" dirty="0"/>
              <a:t>Clausulae</a:t>
            </a:r>
          </a:p>
          <a:p>
            <a:pPr marL="0" indent="0">
              <a:lnSpc>
                <a:spcPct val="100000"/>
              </a:lnSpc>
              <a:spcBef>
                <a:spcPts val="0"/>
              </a:spcBef>
              <a:buNone/>
            </a:pPr>
            <a:r>
              <a:rPr lang="de-DE" sz="2600" dirty="0"/>
              <a:t>zwischen 1993 und 2009:</a:t>
            </a:r>
          </a:p>
          <a:p>
            <a:pPr marL="0" indent="0">
              <a:lnSpc>
                <a:spcPct val="100000"/>
              </a:lnSpc>
              <a:spcBef>
                <a:spcPts val="0"/>
              </a:spcBef>
              <a:buNone/>
            </a:pPr>
            <a:r>
              <a:rPr lang="de-DE" sz="2600" dirty="0"/>
              <a:t>siebenbändige kritische </a:t>
            </a:r>
          </a:p>
          <a:p>
            <a:pPr marL="0" indent="0">
              <a:lnSpc>
                <a:spcPct val="100000"/>
              </a:lnSpc>
              <a:spcBef>
                <a:spcPts val="0"/>
              </a:spcBef>
              <a:buNone/>
            </a:pPr>
            <a:r>
              <a:rPr lang="de-DE" sz="2600" dirty="0"/>
              <a:t>Edition unter Leitung des </a:t>
            </a:r>
          </a:p>
          <a:p>
            <a:pPr marL="0" indent="0">
              <a:lnSpc>
                <a:spcPct val="100000"/>
              </a:lnSpc>
              <a:spcBef>
                <a:spcPts val="0"/>
              </a:spcBef>
              <a:buNone/>
            </a:pPr>
            <a:r>
              <a:rPr lang="de-DE" sz="2600" dirty="0"/>
              <a:t>US-amerikanischen </a:t>
            </a:r>
          </a:p>
          <a:p>
            <a:pPr marL="0" indent="0">
              <a:lnSpc>
                <a:spcPct val="100000"/>
              </a:lnSpc>
              <a:spcBef>
                <a:spcPts val="0"/>
              </a:spcBef>
              <a:buNone/>
            </a:pPr>
            <a:r>
              <a:rPr lang="de-DE" sz="2600" dirty="0"/>
              <a:t>Musikwissenschaftlers </a:t>
            </a:r>
          </a:p>
          <a:p>
            <a:pPr marL="0" indent="0">
              <a:lnSpc>
                <a:spcPct val="100000"/>
              </a:lnSpc>
              <a:spcBef>
                <a:spcPts val="0"/>
              </a:spcBef>
              <a:buNone/>
            </a:pPr>
            <a:r>
              <a:rPr lang="de-DE" sz="2600" dirty="0"/>
              <a:t>Edward Hugo Roesner</a:t>
            </a:r>
          </a:p>
          <a:p>
            <a:pPr marL="0" indent="0">
              <a:lnSpc>
                <a:spcPct val="80000"/>
              </a:lnSpc>
              <a:spcBef>
                <a:spcPts val="0"/>
              </a:spcBef>
              <a:buNone/>
            </a:pPr>
            <a:endParaRPr lang="de-DE" sz="2600" dirty="0"/>
          </a:p>
        </p:txBody>
      </p:sp>
      <p:pic>
        <p:nvPicPr>
          <p:cNvPr id="4" name="Grafik 3">
            <a:extLst>
              <a:ext uri="{FF2B5EF4-FFF2-40B4-BE49-F238E27FC236}">
                <a16:creationId xmlns:a16="http://schemas.microsoft.com/office/drawing/2014/main" id="{FD8ADE97-E045-6926-C5FA-D4FBFD275314}"/>
              </a:ext>
            </a:extLst>
          </p:cNvPr>
          <p:cNvPicPr>
            <a:picLocks noChangeAspect="1"/>
          </p:cNvPicPr>
          <p:nvPr/>
        </p:nvPicPr>
        <p:blipFill>
          <a:blip r:embed="rId2"/>
          <a:stretch>
            <a:fillRect/>
          </a:stretch>
        </p:blipFill>
        <p:spPr>
          <a:xfrm>
            <a:off x="3402439" y="-813815"/>
            <a:ext cx="6906630" cy="8820000"/>
          </a:xfrm>
          <a:prstGeom prst="rect">
            <a:avLst/>
          </a:prstGeom>
        </p:spPr>
      </p:pic>
    </p:spTree>
    <p:extLst>
      <p:ext uri="{BB962C8B-B14F-4D97-AF65-F5344CB8AC3E}">
        <p14:creationId xmlns:p14="http://schemas.microsoft.com/office/powerpoint/2010/main" val="73011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6310-69F3-2FA8-1C85-9C59FA46D7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849380-4DFC-B7B7-371C-8092C265A2BA}"/>
              </a:ext>
            </a:extLst>
          </p:cNvPr>
          <p:cNvSpPr>
            <a:spLocks noGrp="1"/>
          </p:cNvSpPr>
          <p:nvPr>
            <p:ph type="title"/>
          </p:nvPr>
        </p:nvSpPr>
        <p:spPr>
          <a:xfrm>
            <a:off x="460066" y="2595563"/>
            <a:ext cx="7886700" cy="1042042"/>
          </a:xfrm>
        </p:spPr>
        <p:txBody>
          <a:bodyPr>
            <a:noAutofit/>
          </a:bodyPr>
          <a:lstStyle/>
          <a:p>
            <a:pPr>
              <a:lnSpc>
                <a:spcPct val="100000"/>
              </a:lnSpc>
              <a:spcBef>
                <a:spcPts val="0"/>
              </a:spcBef>
            </a:pPr>
            <a:r>
              <a:rPr lang="de-DE" sz="2800" b="1" i="1" dirty="0"/>
              <a:t>Magnus </a:t>
            </a:r>
            <a:r>
              <a:rPr lang="de-DE" sz="2800" b="1" i="1" dirty="0" err="1"/>
              <a:t>liber</a:t>
            </a:r>
            <a:r>
              <a:rPr lang="de-DE" sz="2800" b="1" i="1" dirty="0"/>
              <a:t> </a:t>
            </a:r>
            <a:r>
              <a:rPr lang="de-DE" sz="2800" b="1" i="1" dirty="0" err="1"/>
              <a:t>organi</a:t>
            </a:r>
            <a:r>
              <a:rPr lang="de-DE" sz="2800" b="1" i="1" dirty="0"/>
              <a:t> </a:t>
            </a:r>
            <a:br>
              <a:rPr lang="de-DE" sz="2800" b="1" i="1" dirty="0"/>
            </a:br>
            <a:r>
              <a:rPr lang="de-DE" sz="2800" b="1" i="1" dirty="0"/>
              <a:t>de </a:t>
            </a:r>
            <a:r>
              <a:rPr lang="de-DE" sz="2800" b="1" i="1" dirty="0" err="1"/>
              <a:t>graduali</a:t>
            </a:r>
            <a:r>
              <a:rPr lang="de-DE" sz="2800" b="1" i="1" dirty="0"/>
              <a:t> et </a:t>
            </a:r>
            <a:r>
              <a:rPr lang="de-DE" sz="2800" b="1" i="1" dirty="0" err="1"/>
              <a:t>Antiphonario</a:t>
            </a:r>
            <a:br>
              <a:rPr lang="de-DE" sz="2800" b="1" i="1" dirty="0"/>
            </a:br>
            <a:r>
              <a:rPr lang="de-DE" sz="2800" b="1" i="1" dirty="0"/>
              <a:t>pro </a:t>
            </a:r>
            <a:r>
              <a:rPr lang="de-DE" sz="2800" b="1" i="1" dirty="0" err="1"/>
              <a:t>servitio</a:t>
            </a:r>
            <a:r>
              <a:rPr lang="de-DE" sz="2800" b="1" i="1" dirty="0"/>
              <a:t> divino</a:t>
            </a:r>
            <a:br>
              <a:rPr lang="de-DE" sz="2800" dirty="0"/>
            </a:br>
            <a:r>
              <a:rPr lang="de-DE" sz="2800" dirty="0"/>
              <a:t>Cod. </a:t>
            </a:r>
            <a:r>
              <a:rPr lang="de-DE" sz="2800" dirty="0" err="1"/>
              <a:t>Guelf</a:t>
            </a:r>
            <a:r>
              <a:rPr lang="de-DE" sz="2800" dirty="0"/>
              <a:t>. 628 Helmstedt:</a:t>
            </a:r>
            <a:br>
              <a:rPr lang="de-DE" sz="2800" dirty="0"/>
            </a:br>
            <a:r>
              <a:rPr lang="de-DE" sz="2800" dirty="0"/>
              <a:t>[W1]</a:t>
            </a:r>
          </a:p>
        </p:txBody>
      </p:sp>
      <p:pic>
        <p:nvPicPr>
          <p:cNvPr id="5" name="Inhaltsplatzhalter 4">
            <a:extLst>
              <a:ext uri="{FF2B5EF4-FFF2-40B4-BE49-F238E27FC236}">
                <a16:creationId xmlns:a16="http://schemas.microsoft.com/office/drawing/2014/main" id="{5E8EDAEB-16CE-4A90-4E82-56D0655A4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1591" y="-891000"/>
            <a:ext cx="6768127" cy="8640000"/>
          </a:xfrm>
        </p:spPr>
      </p:pic>
    </p:spTree>
    <p:extLst>
      <p:ext uri="{BB962C8B-B14F-4D97-AF65-F5344CB8AC3E}">
        <p14:creationId xmlns:p14="http://schemas.microsoft.com/office/powerpoint/2010/main" val="382748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9EF11-330D-9AE3-FF90-31830951FFAC}"/>
              </a:ext>
            </a:extLst>
          </p:cNvPr>
          <p:cNvSpPr>
            <a:spLocks noGrp="1"/>
          </p:cNvSpPr>
          <p:nvPr>
            <p:ph type="title"/>
          </p:nvPr>
        </p:nvSpPr>
        <p:spPr>
          <a:xfrm>
            <a:off x="628650" y="564342"/>
            <a:ext cx="7886700" cy="1042042"/>
          </a:xfrm>
        </p:spPr>
        <p:txBody>
          <a:bodyPr>
            <a:normAutofit/>
          </a:bodyPr>
          <a:lstStyle/>
          <a:p>
            <a:pPr algn="ctr"/>
            <a:r>
              <a:rPr lang="de-DE" sz="3000" dirty="0"/>
              <a:t>Cod. </a:t>
            </a:r>
            <a:r>
              <a:rPr lang="de-DE" sz="3000" dirty="0" err="1"/>
              <a:t>Guelf</a:t>
            </a:r>
            <a:r>
              <a:rPr lang="de-DE" sz="3000" dirty="0"/>
              <a:t>. 1099 Helmstedt [W2]</a:t>
            </a:r>
          </a:p>
        </p:txBody>
      </p:sp>
      <p:pic>
        <p:nvPicPr>
          <p:cNvPr id="6" name="Inhaltsplatzhalter 4">
            <a:extLst>
              <a:ext uri="{FF2B5EF4-FFF2-40B4-BE49-F238E27FC236}">
                <a16:creationId xmlns:a16="http://schemas.microsoft.com/office/drawing/2014/main" id="{CE9FE2A4-0839-823D-7FC0-8C279CCC9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566" y="835980"/>
            <a:ext cx="5217098" cy="6660000"/>
          </a:xfrm>
          <a:prstGeom prst="rect">
            <a:avLst/>
          </a:prstGeom>
        </p:spPr>
      </p:pic>
      <p:pic>
        <p:nvPicPr>
          <p:cNvPr id="9" name="Inhaltsplatzhalter 8">
            <a:extLst>
              <a:ext uri="{FF2B5EF4-FFF2-40B4-BE49-F238E27FC236}">
                <a16:creationId xmlns:a16="http://schemas.microsoft.com/office/drawing/2014/main" id="{D776ABF1-D554-C7CA-371D-B821B0CC5A82}"/>
              </a:ext>
            </a:extLst>
          </p:cNvPr>
          <p:cNvPicPr>
            <a:picLocks noGrp="1" noChangeAspect="1"/>
          </p:cNvPicPr>
          <p:nvPr>
            <p:ph idx="1"/>
          </p:nvPr>
        </p:nvPicPr>
        <p:blipFill>
          <a:blip r:embed="rId3"/>
          <a:stretch>
            <a:fillRect/>
          </a:stretch>
        </p:blipFill>
        <p:spPr>
          <a:xfrm>
            <a:off x="-258664" y="835980"/>
            <a:ext cx="5219435" cy="6660000"/>
          </a:xfrm>
          <a:prstGeom prst="rect">
            <a:avLst/>
          </a:prstGeom>
        </p:spPr>
      </p:pic>
    </p:spTree>
    <p:extLst>
      <p:ext uri="{BB962C8B-B14F-4D97-AF65-F5344CB8AC3E}">
        <p14:creationId xmlns:p14="http://schemas.microsoft.com/office/powerpoint/2010/main" val="51583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6925B-3D58-B184-8D7D-783E289B99C3}"/>
              </a:ext>
            </a:extLst>
          </p:cNvPr>
          <p:cNvSpPr>
            <a:spLocks noGrp="1"/>
          </p:cNvSpPr>
          <p:nvPr>
            <p:ph type="title"/>
          </p:nvPr>
        </p:nvSpPr>
        <p:spPr>
          <a:xfrm>
            <a:off x="157547" y="3000738"/>
            <a:ext cx="7886700" cy="1042042"/>
          </a:xfrm>
        </p:spPr>
        <p:txBody>
          <a:bodyPr>
            <a:noAutofit/>
          </a:bodyPr>
          <a:lstStyle/>
          <a:p>
            <a:r>
              <a:rPr lang="de-DE" sz="2400" dirty="0"/>
              <a:t>Dreistimmiger Conductus</a:t>
            </a:r>
            <a:br>
              <a:rPr lang="de-DE" sz="2400" dirty="0"/>
            </a:br>
            <a:r>
              <a:rPr lang="de-DE" sz="2400" dirty="0"/>
              <a:t>"</a:t>
            </a:r>
            <a:r>
              <a:rPr lang="de-DE" sz="2400" dirty="0" err="1"/>
              <a:t>Salvatoris</a:t>
            </a:r>
            <a:r>
              <a:rPr lang="de-DE" sz="2400" dirty="0"/>
              <a:t> </a:t>
            </a:r>
            <a:r>
              <a:rPr lang="de-DE" sz="2400" dirty="0" err="1"/>
              <a:t>hodie</a:t>
            </a:r>
            <a:r>
              <a:rPr lang="de-DE" sz="2400" dirty="0"/>
              <a:t>" (13. Jh.)</a:t>
            </a:r>
            <a:br>
              <a:rPr lang="de-DE" sz="2400" dirty="0"/>
            </a:br>
            <a:r>
              <a:rPr lang="de-DE" sz="2400" dirty="0"/>
              <a:t>Handschrift W2 </a:t>
            </a:r>
            <a:br>
              <a:rPr lang="de-DE" sz="2400" dirty="0"/>
            </a:br>
            <a:r>
              <a:rPr lang="de-DE" sz="2400" dirty="0"/>
              <a:t>(Wolfenbüttel, Herzog August</a:t>
            </a:r>
            <a:br>
              <a:rPr lang="de-DE" sz="2400" dirty="0"/>
            </a:br>
            <a:r>
              <a:rPr lang="de-DE" sz="2400" dirty="0"/>
              <a:t>Bibliothek </a:t>
            </a:r>
            <a:br>
              <a:rPr lang="de-DE" sz="2400" dirty="0"/>
            </a:br>
            <a:r>
              <a:rPr lang="de-DE" sz="2400" dirty="0"/>
              <a:t>Cod. </a:t>
            </a:r>
            <a:r>
              <a:rPr lang="de-DE" sz="2400" dirty="0" err="1"/>
              <a:t>Guelf</a:t>
            </a:r>
            <a:r>
              <a:rPr lang="de-DE" sz="2400" dirty="0"/>
              <a:t>. 1099 </a:t>
            </a:r>
            <a:r>
              <a:rPr lang="de-DE" sz="2400" dirty="0" err="1"/>
              <a:t>Helmst</a:t>
            </a:r>
            <a:r>
              <a:rPr lang="de-DE" sz="2400" dirty="0"/>
              <a:t>., </a:t>
            </a:r>
            <a:br>
              <a:rPr lang="de-DE" sz="2400" dirty="0"/>
            </a:br>
            <a:r>
              <a:rPr lang="de-DE" sz="2400" dirty="0" err="1"/>
              <a:t>fol</a:t>
            </a:r>
            <a:r>
              <a:rPr lang="de-DE" sz="2400" dirty="0"/>
              <a:t>. 31 r</a:t>
            </a:r>
            <a:br>
              <a:rPr lang="de-DE" sz="2400" dirty="0"/>
            </a:br>
            <a:r>
              <a:rPr lang="de-DE" sz="2400" dirty="0"/>
              <a:t>Im 13. Jahrhundert im Umkreis</a:t>
            </a:r>
            <a:br>
              <a:rPr lang="de-DE" sz="2400" dirty="0"/>
            </a:br>
            <a:r>
              <a:rPr lang="de-DE" sz="2400" dirty="0"/>
              <a:t>der Kathedrale Notre-Dame</a:t>
            </a:r>
            <a:br>
              <a:rPr lang="de-DE" sz="2400" dirty="0"/>
            </a:br>
            <a:r>
              <a:rPr lang="de-DE" sz="2400" dirty="0"/>
              <a:t>entwickelt sich Notation, die </a:t>
            </a:r>
            <a:br>
              <a:rPr lang="de-DE" sz="2400" dirty="0"/>
            </a:br>
            <a:r>
              <a:rPr lang="de-DE" sz="2400" dirty="0"/>
              <a:t>unterschiedliche Notenwerte </a:t>
            </a:r>
            <a:br>
              <a:rPr lang="de-DE" sz="2400" dirty="0"/>
            </a:br>
            <a:r>
              <a:rPr lang="de-DE" sz="2400" dirty="0"/>
              <a:t>anzeigen kann. </a:t>
            </a:r>
          </a:p>
        </p:txBody>
      </p:sp>
      <p:pic>
        <p:nvPicPr>
          <p:cNvPr id="4" name="Inhaltsplatzhalter 3">
            <a:extLst>
              <a:ext uri="{FF2B5EF4-FFF2-40B4-BE49-F238E27FC236}">
                <a16:creationId xmlns:a16="http://schemas.microsoft.com/office/drawing/2014/main" id="{A30AD92A-DCE3-7016-A060-82E49043DEFC}"/>
              </a:ext>
            </a:extLst>
          </p:cNvPr>
          <p:cNvPicPr>
            <a:picLocks noGrp="1" noChangeAspect="1"/>
          </p:cNvPicPr>
          <p:nvPr>
            <p:ph idx="1"/>
          </p:nvPr>
        </p:nvPicPr>
        <p:blipFill>
          <a:blip r:embed="rId2"/>
          <a:stretch>
            <a:fillRect/>
          </a:stretch>
        </p:blipFill>
        <p:spPr>
          <a:xfrm>
            <a:off x="4195787" y="0"/>
            <a:ext cx="5292000" cy="7200000"/>
          </a:xfrm>
          <a:prstGeom prst="rect">
            <a:avLst/>
          </a:prstGeom>
        </p:spPr>
      </p:pic>
    </p:spTree>
    <p:extLst>
      <p:ext uri="{BB962C8B-B14F-4D97-AF65-F5344CB8AC3E}">
        <p14:creationId xmlns:p14="http://schemas.microsoft.com/office/powerpoint/2010/main" val="308449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637E182-5CAA-6509-5C8A-BAF95F501439}"/>
              </a:ext>
            </a:extLst>
          </p:cNvPr>
          <p:cNvSpPr>
            <a:spLocks noGrp="1"/>
          </p:cNvSpPr>
          <p:nvPr>
            <p:ph idx="1"/>
          </p:nvPr>
        </p:nvSpPr>
        <p:spPr>
          <a:xfrm>
            <a:off x="755630" y="1671395"/>
            <a:ext cx="7886700" cy="3907369"/>
          </a:xfrm>
        </p:spPr>
        <p:txBody>
          <a:bodyPr>
            <a:normAutofit fontScale="32500" lnSpcReduction="20000"/>
          </a:bodyPr>
          <a:lstStyle/>
          <a:p>
            <a:pPr marL="0" indent="0">
              <a:lnSpc>
                <a:spcPct val="110000"/>
              </a:lnSpc>
              <a:buNone/>
            </a:pPr>
            <a:r>
              <a:rPr lang="de-DE" sz="7000" dirty="0">
                <a:effectLst/>
                <a:ea typeface="Calibri" panose="020F0502020204030204" pitchFamily="34" charset="0"/>
              </a:rPr>
              <a:t>Anonymus 4 in der kritischen Neuausgabe und Übersetzung von Fritz </a:t>
            </a:r>
            <a:r>
              <a:rPr lang="de-DE" sz="7000" dirty="0" err="1">
                <a:effectLst/>
                <a:ea typeface="Calibri" panose="020F0502020204030204" pitchFamily="34" charset="0"/>
              </a:rPr>
              <a:t>Reckow</a:t>
            </a:r>
            <a:r>
              <a:rPr lang="de-DE" sz="7000" dirty="0">
                <a:effectLst/>
                <a:ea typeface="Calibri" panose="020F0502020204030204" pitchFamily="34" charset="0"/>
              </a:rPr>
              <a:t> (1967):„Und merke dir, </a:t>
            </a:r>
            <a:r>
              <a:rPr lang="de-DE" sz="7000" dirty="0" err="1">
                <a:effectLst/>
                <a:ea typeface="Calibri" panose="020F0502020204030204" pitchFamily="34" charset="0"/>
              </a:rPr>
              <a:t>daß</a:t>
            </a:r>
            <a:r>
              <a:rPr lang="de-DE" sz="7000" dirty="0">
                <a:effectLst/>
                <a:ea typeface="Calibri" panose="020F0502020204030204" pitchFamily="34" charset="0"/>
              </a:rPr>
              <a:t> der Magister </a:t>
            </a:r>
            <a:r>
              <a:rPr lang="de-DE" sz="7000" dirty="0" err="1">
                <a:effectLst/>
                <a:ea typeface="Calibri" panose="020F0502020204030204" pitchFamily="34" charset="0"/>
              </a:rPr>
              <a:t>Leoninus</a:t>
            </a:r>
            <a:r>
              <a:rPr lang="de-DE" sz="7000" dirty="0">
                <a:effectLst/>
                <a:ea typeface="Calibri" panose="020F0502020204030204" pitchFamily="34" charset="0"/>
              </a:rPr>
              <a:t>, wie berichtet wurde, der beste </a:t>
            </a:r>
            <a:r>
              <a:rPr lang="de-DE" sz="7000" dirty="0" err="1">
                <a:effectLst/>
                <a:ea typeface="Calibri" panose="020F0502020204030204" pitchFamily="34" charset="0"/>
              </a:rPr>
              <a:t>Organista</a:t>
            </a:r>
            <a:r>
              <a:rPr lang="de-DE" sz="7000" dirty="0">
                <a:effectLst/>
                <a:ea typeface="Calibri" panose="020F0502020204030204" pitchFamily="34" charset="0"/>
              </a:rPr>
              <a:t> gewesen ist; er verfertigte den </a:t>
            </a:r>
            <a:r>
              <a:rPr lang="de-DE" sz="7000" b="1" i="1" dirty="0">
                <a:effectLst/>
                <a:ea typeface="Calibri" panose="020F0502020204030204" pitchFamily="34" charset="0"/>
              </a:rPr>
              <a:t>Magnus Liber </a:t>
            </a:r>
            <a:r>
              <a:rPr lang="de-DE" sz="7000" b="1" i="1" dirty="0" err="1">
                <a:effectLst/>
                <a:ea typeface="Calibri" panose="020F0502020204030204" pitchFamily="34" charset="0"/>
              </a:rPr>
              <a:t>Organi</a:t>
            </a:r>
            <a:r>
              <a:rPr lang="de-DE" sz="7000" b="1" i="1" dirty="0">
                <a:effectLst/>
                <a:ea typeface="Calibri" panose="020F0502020204030204" pitchFamily="34" charset="0"/>
              </a:rPr>
              <a:t> de </a:t>
            </a:r>
            <a:r>
              <a:rPr lang="de-DE" sz="7000" b="1" i="1" dirty="0" err="1">
                <a:effectLst/>
                <a:ea typeface="Calibri" panose="020F0502020204030204" pitchFamily="34" charset="0"/>
              </a:rPr>
              <a:t>Graduali</a:t>
            </a:r>
            <a:r>
              <a:rPr lang="de-DE" sz="7000" b="1" i="1" dirty="0">
                <a:effectLst/>
                <a:ea typeface="Calibri" panose="020F0502020204030204" pitchFamily="34" charset="0"/>
              </a:rPr>
              <a:t> et </a:t>
            </a:r>
            <a:r>
              <a:rPr lang="de-DE" sz="7000" b="1" i="1" dirty="0" err="1">
                <a:effectLst/>
                <a:ea typeface="Calibri" panose="020F0502020204030204" pitchFamily="34" charset="0"/>
              </a:rPr>
              <a:t>Antiphonario</a:t>
            </a:r>
            <a:r>
              <a:rPr lang="de-DE" sz="7000" b="1" dirty="0">
                <a:effectLst/>
                <a:ea typeface="Calibri" panose="020F0502020204030204" pitchFamily="34" charset="0"/>
              </a:rPr>
              <a:t> </a:t>
            </a:r>
            <a:r>
              <a:rPr lang="de-DE" sz="7000" dirty="0">
                <a:effectLst/>
                <a:ea typeface="Calibri" panose="020F0502020204030204" pitchFamily="34" charset="0"/>
              </a:rPr>
              <a:t>zur Bereicherung des Gottesdienstes. Und dieses Buch blieb in Gebrauch bis zur Zeit des </a:t>
            </a:r>
            <a:r>
              <a:rPr lang="de-DE" sz="7000" dirty="0" err="1">
                <a:effectLst/>
                <a:ea typeface="Calibri" panose="020F0502020204030204" pitchFamily="34" charset="0"/>
              </a:rPr>
              <a:t>Perotinus</a:t>
            </a:r>
            <a:r>
              <a:rPr lang="de-DE" sz="7000" dirty="0">
                <a:effectLst/>
                <a:ea typeface="Calibri" panose="020F0502020204030204" pitchFamily="34" charset="0"/>
              </a:rPr>
              <a:t> Magnus, der dasselbe gekürzt hat und viel bessere Klauseln oder Punkte schuf, weil er der beste </a:t>
            </a:r>
            <a:r>
              <a:rPr lang="de-DE" sz="7000" dirty="0" err="1">
                <a:effectLst/>
                <a:ea typeface="Calibri" panose="020F0502020204030204" pitchFamily="34" charset="0"/>
              </a:rPr>
              <a:t>Discantor</a:t>
            </a:r>
            <a:r>
              <a:rPr lang="de-DE" sz="7000" dirty="0">
                <a:effectLst/>
                <a:ea typeface="Calibri" panose="020F0502020204030204" pitchFamily="34" charset="0"/>
              </a:rPr>
              <a:t> war und besser als </a:t>
            </a:r>
            <a:r>
              <a:rPr lang="de-DE" sz="7000" dirty="0" err="1">
                <a:effectLst/>
                <a:ea typeface="Calibri" panose="020F0502020204030204" pitchFamily="34" charset="0"/>
              </a:rPr>
              <a:t>Leoninus</a:t>
            </a:r>
            <a:r>
              <a:rPr lang="de-DE" sz="7000" dirty="0">
                <a:effectLst/>
                <a:ea typeface="Calibri" panose="020F0502020204030204" pitchFamily="34" charset="0"/>
              </a:rPr>
              <a:t> […]. Dieser Magister </a:t>
            </a:r>
            <a:r>
              <a:rPr lang="de-DE" sz="7000" dirty="0" err="1">
                <a:effectLst/>
                <a:ea typeface="Calibri" panose="020F0502020204030204" pitchFamily="34" charset="0"/>
              </a:rPr>
              <a:t>Perotinus</a:t>
            </a:r>
            <a:r>
              <a:rPr lang="de-DE" sz="7000" dirty="0">
                <a:effectLst/>
                <a:ea typeface="Calibri" panose="020F0502020204030204" pitchFamily="34" charset="0"/>
              </a:rPr>
              <a:t> schuf beste </a:t>
            </a:r>
            <a:r>
              <a:rPr lang="de-DE" sz="7000" dirty="0" err="1">
                <a:effectLst/>
                <a:ea typeface="Calibri" panose="020F0502020204030204" pitchFamily="34" charset="0"/>
              </a:rPr>
              <a:t>Quadrupla</a:t>
            </a:r>
            <a:r>
              <a:rPr lang="de-DE" sz="7000" dirty="0">
                <a:effectLst/>
                <a:ea typeface="Calibri" panose="020F0502020204030204" pitchFamily="34" charset="0"/>
              </a:rPr>
              <a:t> wie </a:t>
            </a:r>
            <a:r>
              <a:rPr lang="de-DE" sz="7000" dirty="0" err="1">
                <a:effectLst/>
                <a:ea typeface="Calibri" panose="020F0502020204030204" pitchFamily="34" charset="0"/>
              </a:rPr>
              <a:t>Viderunt</a:t>
            </a:r>
            <a:r>
              <a:rPr lang="de-DE" sz="7000" dirty="0">
                <a:effectLst/>
                <a:ea typeface="Calibri" panose="020F0502020204030204" pitchFamily="34" charset="0"/>
              </a:rPr>
              <a:t>, </a:t>
            </a:r>
            <a:r>
              <a:rPr lang="de-DE" sz="7000" dirty="0" err="1">
                <a:effectLst/>
                <a:ea typeface="Calibri" panose="020F0502020204030204" pitchFamily="34" charset="0"/>
              </a:rPr>
              <a:t>Sederunt</a:t>
            </a:r>
            <a:r>
              <a:rPr lang="de-DE" sz="7000" dirty="0">
                <a:effectLst/>
                <a:ea typeface="Calibri" panose="020F0502020204030204" pitchFamily="34" charset="0"/>
              </a:rPr>
              <a:t> mit großem Reichtum an Farben in der Kunst der harmonischen Kunst […].“ </a:t>
            </a:r>
            <a:endParaRPr lang="de-DE" sz="2400" dirty="0"/>
          </a:p>
        </p:txBody>
      </p:sp>
    </p:spTree>
    <p:extLst>
      <p:ext uri="{BB962C8B-B14F-4D97-AF65-F5344CB8AC3E}">
        <p14:creationId xmlns:p14="http://schemas.microsoft.com/office/powerpoint/2010/main" val="4058581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BC04C-0D90-E279-A47A-0442F735AA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E26D63-8BD7-730A-AC85-B591D08D38BD}"/>
              </a:ext>
            </a:extLst>
          </p:cNvPr>
          <p:cNvSpPr>
            <a:spLocks noGrp="1"/>
          </p:cNvSpPr>
          <p:nvPr>
            <p:ph type="title"/>
          </p:nvPr>
        </p:nvSpPr>
        <p:spPr>
          <a:xfrm>
            <a:off x="193052" y="3355404"/>
            <a:ext cx="7886700" cy="1042042"/>
          </a:xfrm>
        </p:spPr>
        <p:txBody>
          <a:bodyPr>
            <a:noAutofit/>
          </a:bodyPr>
          <a:lstStyle/>
          <a:p>
            <a:r>
              <a:rPr lang="de-DE" sz="2400" kern="100" dirty="0" err="1">
                <a:effectLst/>
                <a:ea typeface="Calibri" panose="020F0502020204030204" pitchFamily="34" charset="0"/>
                <a:cs typeface="Times New Roman" panose="02020603050405020304" pitchFamily="18" charset="0"/>
              </a:rPr>
              <a:t>Perotinus</a:t>
            </a:r>
            <a:r>
              <a:rPr lang="de-DE" sz="2400" kern="100" dirty="0">
                <a:effectLst/>
                <a:ea typeface="Calibri" panose="020F0502020204030204" pitchFamily="34" charset="0"/>
                <a:cs typeface="Times New Roman" panose="02020603050405020304" pitchFamily="18" charset="0"/>
              </a:rPr>
              <a:t> Magnus, </a:t>
            </a:r>
            <a:br>
              <a:rPr lang="de-DE" sz="2400" kern="100" dirty="0">
                <a:effectLst/>
                <a:ea typeface="Calibri" panose="020F0502020204030204" pitchFamily="34" charset="0"/>
                <a:cs typeface="Times New Roman" panose="02020603050405020304" pitchFamily="18" charset="0"/>
              </a:rPr>
            </a:br>
            <a:r>
              <a:rPr lang="de-DE" sz="2400" kern="100" dirty="0" err="1">
                <a:effectLst/>
                <a:ea typeface="Calibri" panose="020F0502020204030204" pitchFamily="34" charset="0"/>
                <a:cs typeface="Times New Roman" panose="02020603050405020304" pitchFamily="18" charset="0"/>
              </a:rPr>
              <a:t>hg</a:t>
            </a:r>
            <a:r>
              <a:rPr lang="de-DE" sz="2400" kern="100" dirty="0">
                <a:effectLst/>
                <a:ea typeface="Calibri" panose="020F0502020204030204" pitchFamily="34" charset="0"/>
                <a:cs typeface="Times New Roman" panose="02020603050405020304" pitchFamily="18" charset="0"/>
              </a:rPr>
              <a:t>. von </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Heinz-Klaus Metzger </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und Rainer </a:t>
            </a:r>
            <a:r>
              <a:rPr lang="de-DE" sz="2400" kern="100" dirty="0" err="1">
                <a:effectLst/>
                <a:ea typeface="Calibri" panose="020F0502020204030204" pitchFamily="34" charset="0"/>
                <a:cs typeface="Times New Roman" panose="02020603050405020304" pitchFamily="18" charset="0"/>
              </a:rPr>
              <a:t>Riehn</a:t>
            </a:r>
            <a:r>
              <a:rPr lang="de-DE" sz="2400" kern="100" dirty="0">
                <a:effectLst/>
                <a:ea typeface="Calibri" panose="020F0502020204030204" pitchFamily="34" charset="0"/>
                <a:cs typeface="Times New Roman" panose="02020603050405020304" pitchFamily="18" charset="0"/>
              </a:rPr>
              <a:t> </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(Musik-Konzepte 107),</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München 2000, </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darin: Jürg Stenzl: </a:t>
            </a:r>
            <a:br>
              <a:rPr lang="de-DE" sz="2400" kern="100" dirty="0">
                <a:effectLst/>
                <a:ea typeface="Calibri" panose="020F0502020204030204" pitchFamily="34" charset="0"/>
                <a:cs typeface="Times New Roman" panose="02020603050405020304" pitchFamily="18" charset="0"/>
              </a:rPr>
            </a:br>
            <a:r>
              <a:rPr lang="de-DE" sz="2400" kern="100" dirty="0" err="1">
                <a:effectLst/>
                <a:ea typeface="Calibri" panose="020F0502020204030204" pitchFamily="34" charset="0"/>
                <a:cs typeface="Times New Roman" panose="02020603050405020304" pitchFamily="18" charset="0"/>
              </a:rPr>
              <a:t>Perotinus</a:t>
            </a:r>
            <a:r>
              <a:rPr lang="de-DE" sz="2400" kern="100" dirty="0">
                <a:effectLst/>
                <a:ea typeface="Calibri" panose="020F0502020204030204" pitchFamily="34" charset="0"/>
                <a:cs typeface="Times New Roman" panose="02020603050405020304" pitchFamily="18" charset="0"/>
              </a:rPr>
              <a:t> Magnus. </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Und die </a:t>
            </a:r>
            <a:r>
              <a:rPr lang="de-DE" sz="2400" kern="100" dirty="0" err="1">
                <a:effectLst/>
                <a:ea typeface="Calibri" panose="020F0502020204030204" pitchFamily="34" charset="0"/>
                <a:cs typeface="Times New Roman" panose="02020603050405020304" pitchFamily="18" charset="0"/>
              </a:rPr>
              <a:t>Musikfor</a:t>
            </a:r>
            <a:r>
              <a:rPr lang="de-DE" sz="2400" kern="100" dirty="0">
                <a:effectLst/>
                <a:ea typeface="Calibri" panose="020F0502020204030204" pitchFamily="34" charset="0"/>
                <a:cs typeface="Times New Roman" panose="02020603050405020304" pitchFamily="18" charset="0"/>
              </a:rPr>
              <a:t>-</a:t>
            </a:r>
            <a:br>
              <a:rPr lang="de-DE" sz="2400" kern="100" dirty="0">
                <a:effectLst/>
                <a:ea typeface="Calibri" panose="020F0502020204030204" pitchFamily="34" charset="0"/>
                <a:cs typeface="Times New Roman" panose="02020603050405020304" pitchFamily="18" charset="0"/>
              </a:rPr>
            </a:br>
            <a:r>
              <a:rPr lang="de-DE" sz="2400" kern="100" dirty="0" err="1">
                <a:effectLst/>
                <a:ea typeface="Calibri" panose="020F0502020204030204" pitchFamily="34" charset="0"/>
                <a:cs typeface="Times New Roman" panose="02020603050405020304" pitchFamily="18" charset="0"/>
              </a:rPr>
              <a:t>schung</a:t>
            </a:r>
            <a:r>
              <a:rPr lang="de-DE" sz="2400" kern="100" dirty="0">
                <a:effectLst/>
                <a:ea typeface="Calibri" panose="020F0502020204030204" pitchFamily="34" charset="0"/>
                <a:cs typeface="Times New Roman" panose="02020603050405020304" pitchFamily="18" charset="0"/>
              </a:rPr>
              <a:t> erschuf den </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ersten Komponisten,</a:t>
            </a:r>
            <a:br>
              <a:rPr lang="de-DE" sz="2400" kern="100" dirty="0">
                <a:effectLst/>
                <a:ea typeface="Calibri" panose="020F0502020204030204" pitchFamily="34" charset="0"/>
                <a:cs typeface="Times New Roman" panose="02020603050405020304" pitchFamily="18" charset="0"/>
              </a:rPr>
            </a:br>
            <a:r>
              <a:rPr lang="de-DE" sz="2400" kern="100" dirty="0">
                <a:effectLst/>
                <a:ea typeface="Calibri" panose="020F0502020204030204" pitchFamily="34" charset="0"/>
                <a:cs typeface="Times New Roman" panose="02020603050405020304" pitchFamily="18" charset="0"/>
              </a:rPr>
              <a:t>S. 19-52.</a:t>
            </a:r>
            <a:endParaRPr lang="de-DE" sz="2400" i="1" dirty="0"/>
          </a:p>
        </p:txBody>
      </p:sp>
      <p:pic>
        <p:nvPicPr>
          <p:cNvPr id="3" name="Inhaltsplatzhalter 2">
            <a:extLst>
              <a:ext uri="{FF2B5EF4-FFF2-40B4-BE49-F238E27FC236}">
                <a16:creationId xmlns:a16="http://schemas.microsoft.com/office/drawing/2014/main" id="{F12ABCCA-A705-9E35-4BF3-C6F6026A0E3E}"/>
              </a:ext>
            </a:extLst>
          </p:cNvPr>
          <p:cNvPicPr>
            <a:picLocks noGrp="1" noChangeAspect="1"/>
          </p:cNvPicPr>
          <p:nvPr>
            <p:ph idx="1"/>
          </p:nvPr>
        </p:nvPicPr>
        <p:blipFill>
          <a:blip r:embed="rId2"/>
          <a:stretch>
            <a:fillRect/>
          </a:stretch>
        </p:blipFill>
        <p:spPr>
          <a:xfrm>
            <a:off x="3112176" y="1458000"/>
            <a:ext cx="6031824" cy="5400000"/>
          </a:xfrm>
          <a:prstGeom prst="rect">
            <a:avLst/>
          </a:prstGeom>
        </p:spPr>
      </p:pic>
    </p:spTree>
    <p:extLst>
      <p:ext uri="{BB962C8B-B14F-4D97-AF65-F5344CB8AC3E}">
        <p14:creationId xmlns:p14="http://schemas.microsoft.com/office/powerpoint/2010/main" val="4164265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1F6B-6BA4-C76A-F071-38C7323A3DCA}"/>
              </a:ext>
            </a:extLst>
          </p:cNvPr>
          <p:cNvSpPr>
            <a:spLocks noGrp="1"/>
          </p:cNvSpPr>
          <p:nvPr>
            <p:ph type="title"/>
          </p:nvPr>
        </p:nvSpPr>
        <p:spPr>
          <a:xfrm>
            <a:off x="507880" y="2907979"/>
            <a:ext cx="7886700" cy="1042042"/>
          </a:xfrm>
        </p:spPr>
        <p:txBody>
          <a:bodyPr>
            <a:noAutofit/>
          </a:bodyPr>
          <a:lstStyle/>
          <a:p>
            <a:r>
              <a:rPr lang="de-DE" sz="2200" dirty="0"/>
              <a:t>„Die großen vierstimmigen Organa</a:t>
            </a:r>
            <a:br>
              <a:rPr lang="de-DE" sz="2200" dirty="0"/>
            </a:br>
            <a:r>
              <a:rPr lang="de-DE" sz="2200" dirty="0"/>
              <a:t>(</a:t>
            </a:r>
            <a:r>
              <a:rPr lang="de-DE" sz="2200" dirty="0" err="1"/>
              <a:t>Quadrupla</a:t>
            </a:r>
            <a:r>
              <a:rPr lang="de-DE" sz="2200" dirty="0"/>
              <a:t>) sind ganz exzessive </a:t>
            </a:r>
            <a:br>
              <a:rPr lang="de-DE" sz="2200" dirty="0"/>
            </a:br>
            <a:r>
              <a:rPr lang="de-DE" sz="2200" dirty="0"/>
              <a:t>Gebilde: breite Klangkaskaden spielen </a:t>
            </a:r>
            <a:br>
              <a:rPr lang="de-DE" sz="2200" dirty="0"/>
            </a:br>
            <a:r>
              <a:rPr lang="de-DE" sz="2200" dirty="0"/>
              <a:t>über dem statischen Fundament der</a:t>
            </a:r>
            <a:br>
              <a:rPr lang="de-DE" sz="2200" dirty="0"/>
            </a:br>
            <a:r>
              <a:rPr lang="de-DE" sz="2200" dirty="0"/>
              <a:t>wenigen, meist lang ausgehaltenen </a:t>
            </a:r>
            <a:br>
              <a:rPr lang="de-DE" sz="2200" dirty="0"/>
            </a:br>
            <a:r>
              <a:rPr lang="de-DE" sz="2200" dirty="0"/>
              <a:t>Tenor-Töne. Die ursprüngliche Idee </a:t>
            </a:r>
            <a:br>
              <a:rPr lang="de-DE" sz="2200" dirty="0"/>
            </a:br>
            <a:r>
              <a:rPr lang="de-DE" sz="2200" dirty="0"/>
              <a:t>der Mehrstimmigkeit als </a:t>
            </a:r>
            <a:r>
              <a:rPr lang="de-DE" sz="2200" dirty="0" err="1"/>
              <a:t>ausge</a:t>
            </a:r>
            <a:r>
              <a:rPr lang="de-DE" sz="2200" dirty="0"/>
              <a:t>-</a:t>
            </a:r>
            <a:br>
              <a:rPr lang="de-DE" sz="2200" dirty="0"/>
            </a:br>
            <a:r>
              <a:rPr lang="de-DE" sz="2200" dirty="0" err="1"/>
              <a:t>schmückter</a:t>
            </a:r>
            <a:r>
              <a:rPr lang="de-DE" sz="2200" dirty="0"/>
              <a:t> Choralvortrag ist längst</a:t>
            </a:r>
            <a:br>
              <a:rPr lang="de-DE" sz="2200" dirty="0"/>
            </a:br>
            <a:r>
              <a:rPr lang="de-DE" sz="2200" dirty="0"/>
              <a:t>verlassen; der Choral, in lange Einzel-</a:t>
            </a:r>
            <a:br>
              <a:rPr lang="de-DE" sz="2200" dirty="0"/>
            </a:br>
            <a:r>
              <a:rPr lang="de-DE" sz="2200" dirty="0"/>
              <a:t>töne zerdehnt, ist nur noch Symbol, </a:t>
            </a:r>
            <a:br>
              <a:rPr lang="de-DE" sz="2200" dirty="0"/>
            </a:br>
            <a:r>
              <a:rPr lang="de-DE" sz="2200" dirty="0"/>
              <a:t>geheiligtes Fundament, das Organum </a:t>
            </a:r>
            <a:br>
              <a:rPr lang="de-DE" sz="2200" dirty="0"/>
            </a:br>
            <a:r>
              <a:rPr lang="de-DE" sz="2200" dirty="0"/>
              <a:t>ist wie eine große Kathedrale, die zu </a:t>
            </a:r>
            <a:br>
              <a:rPr lang="de-DE" sz="2200" dirty="0"/>
            </a:br>
            <a:r>
              <a:rPr lang="de-DE" sz="2200" dirty="0"/>
              <a:t>Ehren einer einzigen Reliquie erbaut</a:t>
            </a:r>
            <a:br>
              <a:rPr lang="de-DE" sz="2200" dirty="0"/>
            </a:br>
            <a:r>
              <a:rPr lang="de-DE" sz="2200" dirty="0"/>
              <a:t>wurde.“ (Wolfgang </a:t>
            </a:r>
            <a:r>
              <a:rPr lang="de-DE" sz="2200" dirty="0" err="1"/>
              <a:t>Dömling</a:t>
            </a:r>
            <a:r>
              <a:rPr lang="de-DE" sz="2200" dirty="0"/>
              <a:t>)</a:t>
            </a:r>
            <a:br>
              <a:rPr lang="de-DE" sz="2200" dirty="0"/>
            </a:br>
            <a:endParaRPr lang="de-DE" sz="2200" dirty="0"/>
          </a:p>
        </p:txBody>
      </p:sp>
      <p:pic>
        <p:nvPicPr>
          <p:cNvPr id="4" name="Inhaltsplatzhalter 3">
            <a:extLst>
              <a:ext uri="{FF2B5EF4-FFF2-40B4-BE49-F238E27FC236}">
                <a16:creationId xmlns:a16="http://schemas.microsoft.com/office/drawing/2014/main" id="{43473093-B7F9-BE4E-EDDD-B1A4F2585274}"/>
              </a:ext>
            </a:extLst>
          </p:cNvPr>
          <p:cNvPicPr>
            <a:picLocks noGrp="1" noChangeAspect="1"/>
          </p:cNvPicPr>
          <p:nvPr>
            <p:ph idx="1"/>
          </p:nvPr>
        </p:nvPicPr>
        <p:blipFill>
          <a:blip r:embed="rId2"/>
          <a:stretch>
            <a:fillRect/>
          </a:stretch>
        </p:blipFill>
        <p:spPr>
          <a:xfrm>
            <a:off x="5072332" y="0"/>
            <a:ext cx="5329378" cy="7560000"/>
          </a:xfrm>
          <a:prstGeom prst="rect">
            <a:avLst/>
          </a:prstGeom>
        </p:spPr>
      </p:pic>
    </p:spTree>
    <p:extLst>
      <p:ext uri="{BB962C8B-B14F-4D97-AF65-F5344CB8AC3E}">
        <p14:creationId xmlns:p14="http://schemas.microsoft.com/office/powerpoint/2010/main" val="219477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11E5A-53D7-610F-FF45-CDC698E643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7D9F6F-87BD-7C73-07A2-5968E2C6DB98}"/>
              </a:ext>
            </a:extLst>
          </p:cNvPr>
          <p:cNvSpPr>
            <a:spLocks noGrp="1"/>
          </p:cNvSpPr>
          <p:nvPr>
            <p:ph type="title"/>
          </p:nvPr>
        </p:nvSpPr>
        <p:spPr>
          <a:xfrm>
            <a:off x="746394" y="1543048"/>
            <a:ext cx="7886700" cy="1042042"/>
          </a:xfrm>
        </p:spPr>
        <p:txBody>
          <a:bodyPr>
            <a:normAutofit fontScale="90000"/>
          </a:bodyPr>
          <a:lstStyle/>
          <a:p>
            <a:pPr algn="ctr"/>
            <a:r>
              <a:rPr lang="de-DE" sz="3100" dirty="0"/>
              <a:t>Klangbeispiel: </a:t>
            </a:r>
            <a:br>
              <a:rPr lang="de-DE" sz="3100" dirty="0"/>
            </a:br>
            <a:r>
              <a:rPr lang="de-DE" sz="3100" dirty="0" err="1"/>
              <a:t>Perotin</a:t>
            </a:r>
            <a:r>
              <a:rPr lang="de-DE" sz="3100" dirty="0"/>
              <a:t>: </a:t>
            </a:r>
            <a:r>
              <a:rPr lang="de-DE" sz="3100" i="1" dirty="0" err="1"/>
              <a:t>Viderunt</a:t>
            </a:r>
            <a:r>
              <a:rPr lang="de-DE" sz="3100" i="1" dirty="0"/>
              <a:t> omnes </a:t>
            </a:r>
            <a:r>
              <a:rPr lang="de-DE" sz="3100" dirty="0"/>
              <a:t>(vierstimmiges Organum)</a:t>
            </a:r>
            <a:br>
              <a:rPr lang="de-DE" sz="3100" dirty="0"/>
            </a:br>
            <a:r>
              <a:rPr lang="de-DE" sz="3100" dirty="0"/>
              <a:t>Early Music Consort </a:t>
            </a:r>
            <a:r>
              <a:rPr lang="de-DE" sz="3100" dirty="0" err="1"/>
              <a:t>of</a:t>
            </a:r>
            <a:r>
              <a:rPr lang="de-DE" sz="3100" dirty="0"/>
              <a:t> London, Leitung: David </a:t>
            </a:r>
            <a:r>
              <a:rPr lang="de-DE" sz="3100" dirty="0" err="1"/>
              <a:t>Munrow</a:t>
            </a:r>
            <a:r>
              <a:rPr lang="de-DE" sz="3100" dirty="0"/>
              <a:t> (1942-1976) (Einspielung 1975)</a:t>
            </a:r>
            <a:br>
              <a:rPr lang="de-DE" sz="3200" dirty="0"/>
            </a:br>
            <a:endParaRPr lang="de-DE" sz="3200" dirty="0"/>
          </a:p>
        </p:txBody>
      </p:sp>
      <p:sp>
        <p:nvSpPr>
          <p:cNvPr id="4" name="Inhaltsplatzhalter 3">
            <a:extLst>
              <a:ext uri="{FF2B5EF4-FFF2-40B4-BE49-F238E27FC236}">
                <a16:creationId xmlns:a16="http://schemas.microsoft.com/office/drawing/2014/main" id="{CBB806F5-AFD6-FBED-01CC-DCA7FADB5EE2}"/>
              </a:ext>
            </a:extLst>
          </p:cNvPr>
          <p:cNvSpPr>
            <a:spLocks noGrp="1"/>
          </p:cNvSpPr>
          <p:nvPr>
            <p:ph idx="1"/>
          </p:nvPr>
        </p:nvSpPr>
        <p:spPr>
          <a:xfrm>
            <a:off x="746394" y="2950631"/>
            <a:ext cx="7886700" cy="3907369"/>
          </a:xfrm>
        </p:spPr>
        <p:txBody>
          <a:bodyPr>
            <a:normAutofit fontScale="92500" lnSpcReduction="10000"/>
          </a:bodyPr>
          <a:lstStyle/>
          <a:p>
            <a:pPr marL="0" indent="0">
              <a:buNone/>
            </a:pPr>
            <a:r>
              <a:rPr lang="de-DE" dirty="0"/>
              <a:t>Alte Musik Bewegung</a:t>
            </a:r>
            <a:br>
              <a:rPr lang="de-DE" dirty="0"/>
            </a:br>
            <a:br>
              <a:rPr lang="de-DE" dirty="0"/>
            </a:br>
            <a:r>
              <a:rPr lang="de-DE" dirty="0"/>
              <a:t>Pro </a:t>
            </a:r>
            <a:r>
              <a:rPr lang="de-DE" dirty="0" err="1"/>
              <a:t>Musica</a:t>
            </a:r>
            <a:r>
              <a:rPr lang="de-DE" dirty="0"/>
              <a:t> Antiqua 1956</a:t>
            </a:r>
            <a:br>
              <a:rPr lang="de-DE" dirty="0"/>
            </a:br>
            <a:r>
              <a:rPr lang="de-DE" dirty="0"/>
              <a:t>Deller Consort 1960</a:t>
            </a:r>
            <a:br>
              <a:rPr lang="de-DE" dirty="0"/>
            </a:br>
            <a:r>
              <a:rPr lang="de-DE" dirty="0"/>
              <a:t>Konrad Ruhland 1968</a:t>
            </a:r>
            <a:br>
              <a:rPr lang="de-DE" dirty="0"/>
            </a:br>
            <a:r>
              <a:rPr lang="de-DE" dirty="0"/>
              <a:t>David </a:t>
            </a:r>
            <a:r>
              <a:rPr lang="de-DE" dirty="0" err="1"/>
              <a:t>Munrow</a:t>
            </a:r>
            <a:r>
              <a:rPr lang="de-DE" dirty="0"/>
              <a:t> 1975</a:t>
            </a:r>
            <a:br>
              <a:rPr lang="de-DE" dirty="0"/>
            </a:br>
            <a:r>
              <a:rPr lang="de-DE" dirty="0"/>
              <a:t>Thomas </a:t>
            </a:r>
            <a:r>
              <a:rPr lang="de-DE" dirty="0" err="1"/>
              <a:t>Binkley</a:t>
            </a:r>
            <a:r>
              <a:rPr lang="de-DE" dirty="0"/>
              <a:t> 1982</a:t>
            </a:r>
            <a:br>
              <a:rPr lang="de-DE" dirty="0"/>
            </a:br>
            <a:r>
              <a:rPr lang="de-DE" dirty="0"/>
              <a:t>Hilliard Ensemble 1989 und 1994</a:t>
            </a:r>
            <a:br>
              <a:rPr lang="de-DE" dirty="0"/>
            </a:br>
            <a:r>
              <a:rPr lang="de-DE" dirty="0"/>
              <a:t>Kronos Quartett (Adaption</a:t>
            </a:r>
            <a:br>
              <a:rPr lang="de-DE" dirty="0"/>
            </a:br>
            <a:r>
              <a:rPr lang="de-DE" dirty="0"/>
              <a:t>für Streichquartett) 1997</a:t>
            </a:r>
            <a:br>
              <a:rPr lang="de-DE" dirty="0"/>
            </a:br>
            <a:endParaRPr lang="de-DE" dirty="0"/>
          </a:p>
        </p:txBody>
      </p:sp>
    </p:spTree>
    <p:extLst>
      <p:ext uri="{BB962C8B-B14F-4D97-AF65-F5344CB8AC3E}">
        <p14:creationId xmlns:p14="http://schemas.microsoft.com/office/powerpoint/2010/main" val="212795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51149-00B1-0CBB-9680-5CC7DBC0D9A9}"/>
              </a:ext>
            </a:extLst>
          </p:cNvPr>
          <p:cNvSpPr>
            <a:spLocks noGrp="1"/>
          </p:cNvSpPr>
          <p:nvPr>
            <p:ph type="title"/>
          </p:nvPr>
        </p:nvSpPr>
        <p:spPr>
          <a:xfrm>
            <a:off x="628650" y="878640"/>
            <a:ext cx="7886700" cy="1042042"/>
          </a:xfrm>
        </p:spPr>
        <p:txBody>
          <a:bodyPr>
            <a:normAutofit/>
          </a:bodyPr>
          <a:lstStyle/>
          <a:p>
            <a:pPr algn="ctr"/>
            <a:r>
              <a:rPr lang="de-DE" sz="3200" dirty="0"/>
              <a:t>Musikgeschichte – welche Musikgeschichte?</a:t>
            </a:r>
          </a:p>
        </p:txBody>
      </p:sp>
      <p:sp>
        <p:nvSpPr>
          <p:cNvPr id="3" name="Inhaltsplatzhalter 2">
            <a:extLst>
              <a:ext uri="{FF2B5EF4-FFF2-40B4-BE49-F238E27FC236}">
                <a16:creationId xmlns:a16="http://schemas.microsoft.com/office/drawing/2014/main" id="{82E88A48-403F-4DDF-7133-7C6B67739C0B}"/>
              </a:ext>
            </a:extLst>
          </p:cNvPr>
          <p:cNvSpPr>
            <a:spLocks noGrp="1"/>
          </p:cNvSpPr>
          <p:nvPr>
            <p:ph idx="1"/>
          </p:nvPr>
        </p:nvSpPr>
        <p:spPr>
          <a:xfrm>
            <a:off x="756239" y="1999808"/>
            <a:ext cx="7886700" cy="3907369"/>
          </a:xfrm>
        </p:spPr>
        <p:txBody>
          <a:bodyPr>
            <a:normAutofit fontScale="55000" lnSpcReduction="20000"/>
          </a:bodyPr>
          <a:lstStyle/>
          <a:p>
            <a:pPr marL="0" indent="0">
              <a:lnSpc>
                <a:spcPct val="100000"/>
              </a:lnSpc>
              <a:spcBef>
                <a:spcPts val="0"/>
              </a:spcBef>
              <a:buNone/>
            </a:pPr>
            <a:r>
              <a:rPr lang="de-DE" sz="3500" dirty="0"/>
              <a:t>Vorlesung als Aneignungsprozess, den der Historiker Hayden White einen „</a:t>
            </a:r>
            <a:r>
              <a:rPr lang="de-DE" sz="3500" dirty="0" err="1"/>
              <a:t>Prozeß</a:t>
            </a:r>
            <a:r>
              <a:rPr lang="de-DE" sz="3500" dirty="0"/>
              <a:t> des </a:t>
            </a:r>
            <a:r>
              <a:rPr lang="de-DE" sz="3500" dirty="0" err="1"/>
              <a:t>Vertrautmachens</a:t>
            </a:r>
            <a:r>
              <a:rPr lang="de-DE" sz="3500" dirty="0"/>
              <a:t> des Unvertrauten“ nennt, in dem das Unvertraute „aus dem Bereich der Dinge, die als [...] </a:t>
            </a:r>
            <a:r>
              <a:rPr lang="de-DE" sz="3500" dirty="0" err="1"/>
              <a:t>unklassifiziert</a:t>
            </a:r>
            <a:r>
              <a:rPr lang="de-DE" sz="3500" dirty="0"/>
              <a:t> empfun­den werden, herausgenommen und dem einen oder anderen Bereich von Erfah­rung eingefügt“ werde</a:t>
            </a:r>
          </a:p>
          <a:p>
            <a:pPr marL="0" indent="0">
              <a:lnSpc>
                <a:spcPct val="100000"/>
              </a:lnSpc>
              <a:spcBef>
                <a:spcPts val="0"/>
              </a:spcBef>
              <a:buNone/>
            </a:pPr>
            <a:endParaRPr lang="de-DE" sz="3500" dirty="0"/>
          </a:p>
          <a:p>
            <a:pPr marL="0" indent="0">
              <a:lnSpc>
                <a:spcPct val="100000"/>
              </a:lnSpc>
              <a:spcBef>
                <a:spcPts val="0"/>
              </a:spcBef>
              <a:buNone/>
            </a:pPr>
            <a:r>
              <a:rPr lang="de-DE" sz="3500" dirty="0"/>
              <a:t>Musikwissenschaft verstehe ich </a:t>
            </a:r>
          </a:p>
          <a:p>
            <a:pPr>
              <a:lnSpc>
                <a:spcPct val="100000"/>
              </a:lnSpc>
              <a:spcBef>
                <a:spcPts val="0"/>
              </a:spcBef>
              <a:buFontTx/>
              <a:buChar char="-"/>
            </a:pPr>
            <a:r>
              <a:rPr lang="de-DE" sz="3500" dirty="0"/>
              <a:t>als Kunstwissenschaft und als Teil der ‚</a:t>
            </a:r>
            <a:r>
              <a:rPr lang="de-DE" sz="3500" dirty="0" err="1"/>
              <a:t>per­forming</a:t>
            </a:r>
            <a:r>
              <a:rPr lang="de-DE" sz="3500" dirty="0"/>
              <a:t> </a:t>
            </a:r>
            <a:r>
              <a:rPr lang="de-DE" sz="3500" dirty="0" err="1"/>
              <a:t>arts</a:t>
            </a:r>
            <a:r>
              <a:rPr lang="de-DE" sz="3500" dirty="0"/>
              <a:t>’, </a:t>
            </a:r>
          </a:p>
          <a:p>
            <a:pPr>
              <a:lnSpc>
                <a:spcPct val="100000"/>
              </a:lnSpc>
              <a:spcBef>
                <a:spcPts val="0"/>
              </a:spcBef>
              <a:buFontTx/>
              <a:buChar char="-"/>
            </a:pPr>
            <a:r>
              <a:rPr lang="de-DE" sz="3500" dirty="0"/>
              <a:t>als Geschichtswissenschaft mit dem Interesse vor allem an der Musikgeschichte Europas, </a:t>
            </a:r>
          </a:p>
          <a:p>
            <a:pPr>
              <a:lnSpc>
                <a:spcPct val="100000"/>
              </a:lnSpc>
              <a:spcBef>
                <a:spcPts val="0"/>
              </a:spcBef>
              <a:buFontTx/>
              <a:buChar char="-"/>
            </a:pPr>
            <a:r>
              <a:rPr lang="de-DE" sz="3500" dirty="0"/>
              <a:t>als Kulturwissenschaft, die Fragen der ‚</a:t>
            </a:r>
            <a:r>
              <a:rPr lang="de-DE" sz="3500" dirty="0" err="1"/>
              <a:t>cultu­ral</a:t>
            </a:r>
            <a:r>
              <a:rPr lang="de-DE" sz="3500" dirty="0"/>
              <a:t> </a:t>
            </a:r>
            <a:r>
              <a:rPr lang="de-DE" sz="3500" dirty="0" err="1"/>
              <a:t>studies</a:t>
            </a:r>
            <a:r>
              <a:rPr lang="de-DE" sz="3500" dirty="0"/>
              <a:t>’ und der ‚</a:t>
            </a:r>
            <a:r>
              <a:rPr lang="de-DE" sz="3500" dirty="0" err="1"/>
              <a:t>gender</a:t>
            </a:r>
            <a:r>
              <a:rPr lang="de-DE" sz="3500" dirty="0"/>
              <a:t> </a:t>
            </a:r>
            <a:r>
              <a:rPr lang="de-DE" sz="3500" dirty="0" err="1"/>
              <a:t>studies</a:t>
            </a:r>
            <a:r>
              <a:rPr lang="de-DE" sz="3500" dirty="0"/>
              <a:t>’ aufgreift. </a:t>
            </a:r>
          </a:p>
          <a:p>
            <a:pPr marL="0" indent="0">
              <a:lnSpc>
                <a:spcPct val="100000"/>
              </a:lnSpc>
              <a:spcBef>
                <a:spcPts val="0"/>
              </a:spcBef>
              <a:buNone/>
            </a:pPr>
            <a:r>
              <a:rPr lang="de-DE" sz="3500" dirty="0"/>
              <a:t>Zu ihrem Gegenstandsbereich ge­hören so­wohl Hochkultur wie Alltagskultur, sowohl Kunstwerke ersten Ranges wie kultu­relles Handeln, das in Wechselwirkung zwischen KomponistInnen, Inter­pre­tInnen, FörderInnen und HörerInnen entsteht</a:t>
            </a:r>
          </a:p>
          <a:p>
            <a:endParaRPr lang="de-DE" dirty="0"/>
          </a:p>
        </p:txBody>
      </p:sp>
    </p:spTree>
    <p:extLst>
      <p:ext uri="{BB962C8B-B14F-4D97-AF65-F5344CB8AC3E}">
        <p14:creationId xmlns:p14="http://schemas.microsoft.com/office/powerpoint/2010/main" val="165155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D780E-46CF-C48E-9AF4-4308AF2D33F5}"/>
              </a:ext>
            </a:extLst>
          </p:cNvPr>
          <p:cNvSpPr>
            <a:spLocks noGrp="1"/>
          </p:cNvSpPr>
          <p:nvPr>
            <p:ph type="title"/>
          </p:nvPr>
        </p:nvSpPr>
        <p:spPr>
          <a:xfrm>
            <a:off x="756240" y="1146058"/>
            <a:ext cx="7886700" cy="1042042"/>
          </a:xfrm>
        </p:spPr>
        <p:txBody>
          <a:bodyPr>
            <a:noAutofit/>
          </a:bodyPr>
          <a:lstStyle/>
          <a:p>
            <a:pPr algn="ctr"/>
            <a:r>
              <a:rPr lang="de-DE" sz="2800" dirty="0"/>
              <a:t>Klangbeispiel: </a:t>
            </a:r>
            <a:br>
              <a:rPr lang="de-DE" sz="2800" dirty="0"/>
            </a:br>
            <a:r>
              <a:rPr lang="de-DE" sz="2800" dirty="0" err="1"/>
              <a:t>Perotin</a:t>
            </a:r>
            <a:r>
              <a:rPr lang="de-DE" sz="2800" dirty="0"/>
              <a:t>: </a:t>
            </a:r>
            <a:r>
              <a:rPr lang="de-DE" sz="2800" i="1" dirty="0"/>
              <a:t>Beata </a:t>
            </a:r>
            <a:r>
              <a:rPr lang="de-DE" sz="2800" i="1" dirty="0" err="1"/>
              <a:t>visecera</a:t>
            </a:r>
            <a:r>
              <a:rPr lang="de-DE" sz="2800" i="1" dirty="0"/>
              <a:t> </a:t>
            </a:r>
            <a:r>
              <a:rPr lang="de-DE" sz="2800" dirty="0"/>
              <a:t>(Conductus)</a:t>
            </a:r>
            <a:br>
              <a:rPr lang="de-DE" sz="2800" i="1" dirty="0"/>
            </a:br>
            <a:r>
              <a:rPr lang="de-DE" sz="2800" dirty="0"/>
              <a:t>Hilliard Ensemble und Jan Garbarek (Saxophon) (Einspielung 1993)</a:t>
            </a:r>
          </a:p>
        </p:txBody>
      </p:sp>
      <p:pic>
        <p:nvPicPr>
          <p:cNvPr id="4" name="Inhaltsplatzhalter 3">
            <a:extLst>
              <a:ext uri="{FF2B5EF4-FFF2-40B4-BE49-F238E27FC236}">
                <a16:creationId xmlns:a16="http://schemas.microsoft.com/office/drawing/2014/main" id="{F07B3CDB-A324-9EAA-1080-3801432922ED}"/>
              </a:ext>
            </a:extLst>
          </p:cNvPr>
          <p:cNvPicPr>
            <a:picLocks noGrp="1" noChangeAspect="1"/>
          </p:cNvPicPr>
          <p:nvPr>
            <p:ph idx="1"/>
          </p:nvPr>
        </p:nvPicPr>
        <p:blipFill>
          <a:blip r:embed="rId2"/>
          <a:stretch>
            <a:fillRect/>
          </a:stretch>
        </p:blipFill>
        <p:spPr>
          <a:xfrm>
            <a:off x="2593206" y="2575777"/>
            <a:ext cx="4212767" cy="3960000"/>
          </a:xfrm>
          <a:prstGeom prst="rect">
            <a:avLst/>
          </a:prstGeom>
        </p:spPr>
      </p:pic>
    </p:spTree>
    <p:extLst>
      <p:ext uri="{BB962C8B-B14F-4D97-AF65-F5344CB8AC3E}">
        <p14:creationId xmlns:p14="http://schemas.microsoft.com/office/powerpoint/2010/main" val="118041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3F486-67A3-D83D-3538-8710046265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8280DF-4CBA-7F0A-B89F-5ACAEAA87A78}"/>
              </a:ext>
            </a:extLst>
          </p:cNvPr>
          <p:cNvSpPr>
            <a:spLocks noGrp="1"/>
          </p:cNvSpPr>
          <p:nvPr>
            <p:ph type="title"/>
          </p:nvPr>
        </p:nvSpPr>
        <p:spPr/>
        <p:txBody>
          <a:bodyPr>
            <a:normAutofit/>
          </a:bodyPr>
          <a:lstStyle/>
          <a:p>
            <a:pPr algn="ctr"/>
            <a:r>
              <a:rPr lang="de-DE" sz="2800" dirty="0"/>
              <a:t>3. Künstler/Komponist im Mittelalter</a:t>
            </a:r>
          </a:p>
        </p:txBody>
      </p:sp>
      <p:sp>
        <p:nvSpPr>
          <p:cNvPr id="3" name="Inhaltsplatzhalter 2">
            <a:extLst>
              <a:ext uri="{FF2B5EF4-FFF2-40B4-BE49-F238E27FC236}">
                <a16:creationId xmlns:a16="http://schemas.microsoft.com/office/drawing/2014/main" id="{BEA919DA-7D33-48AD-E5E1-467D85F1198F}"/>
              </a:ext>
            </a:extLst>
          </p:cNvPr>
          <p:cNvSpPr>
            <a:spLocks noGrp="1"/>
          </p:cNvSpPr>
          <p:nvPr>
            <p:ph idx="1"/>
          </p:nvPr>
        </p:nvSpPr>
        <p:spPr/>
        <p:txBody>
          <a:bodyPr/>
          <a:lstStyle/>
          <a:p>
            <a:pPr marL="0" indent="0">
              <a:buNone/>
            </a:pPr>
            <a:r>
              <a:rPr lang="de-DE" sz="2400" dirty="0">
                <a:effectLst/>
                <a:ea typeface="Calibri" panose="020F0502020204030204" pitchFamily="34" charset="0"/>
              </a:rPr>
              <a:t>Bruno Reudenbach: Die Kunst des Mittelalters, 2. Auflage, München 2023 (C.H. Beck WISSEN)</a:t>
            </a:r>
          </a:p>
          <a:p>
            <a:pPr marL="0" indent="0">
              <a:buNone/>
            </a:pPr>
            <a:r>
              <a:rPr lang="de-DE" sz="2400" dirty="0">
                <a:effectLst/>
                <a:ea typeface="Calibri" panose="020F0502020204030204" pitchFamily="34" charset="0"/>
              </a:rPr>
              <a:t>darin: Künstler und Kunstverständnis, S. 45-78.</a:t>
            </a:r>
            <a:endParaRPr lang="de-DE" dirty="0"/>
          </a:p>
        </p:txBody>
      </p:sp>
    </p:spTree>
    <p:extLst>
      <p:ext uri="{BB962C8B-B14F-4D97-AF65-F5344CB8AC3E}">
        <p14:creationId xmlns:p14="http://schemas.microsoft.com/office/powerpoint/2010/main" val="365340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ACA8F-9F8A-F69C-558C-A3A0EC34C6A8}"/>
              </a:ext>
            </a:extLst>
          </p:cNvPr>
          <p:cNvSpPr>
            <a:spLocks noGrp="1"/>
          </p:cNvSpPr>
          <p:nvPr>
            <p:ph type="title"/>
          </p:nvPr>
        </p:nvSpPr>
        <p:spPr>
          <a:xfrm>
            <a:off x="839530" y="1044633"/>
            <a:ext cx="7886700" cy="1042042"/>
          </a:xfrm>
        </p:spPr>
        <p:txBody>
          <a:bodyPr>
            <a:normAutofit/>
          </a:bodyPr>
          <a:lstStyle/>
          <a:p>
            <a:pPr algn="ctr"/>
            <a:r>
              <a:rPr lang="de-DE" sz="3200" dirty="0" err="1"/>
              <a:t>Autun</a:t>
            </a:r>
            <a:r>
              <a:rPr lang="de-DE" sz="3200" dirty="0"/>
              <a:t>: Kathedrale Saint-Lazare </a:t>
            </a:r>
            <a:br>
              <a:rPr lang="de-DE" sz="3200" dirty="0"/>
            </a:br>
            <a:r>
              <a:rPr lang="de-DE" sz="3200" dirty="0"/>
              <a:t>Kapitelle von </a:t>
            </a:r>
            <a:r>
              <a:rPr lang="de-DE" sz="3200" dirty="0" err="1"/>
              <a:t>Gislebertus</a:t>
            </a:r>
            <a:endParaRPr lang="de-DE" sz="3200" dirty="0"/>
          </a:p>
        </p:txBody>
      </p:sp>
      <p:pic>
        <p:nvPicPr>
          <p:cNvPr id="5" name="Inhaltsplatzhalter 4">
            <a:extLst>
              <a:ext uri="{FF2B5EF4-FFF2-40B4-BE49-F238E27FC236}">
                <a16:creationId xmlns:a16="http://schemas.microsoft.com/office/drawing/2014/main" id="{F7CE9FFF-0B80-1F90-35BD-392CE052BB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7769" y="2178000"/>
            <a:ext cx="8308461" cy="4680000"/>
          </a:xfrm>
        </p:spPr>
      </p:pic>
    </p:spTree>
    <p:extLst>
      <p:ext uri="{BB962C8B-B14F-4D97-AF65-F5344CB8AC3E}">
        <p14:creationId xmlns:p14="http://schemas.microsoft.com/office/powerpoint/2010/main" val="277344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B621CC-115E-3CB5-3203-7FE90EE1EDAB}"/>
              </a:ext>
            </a:extLst>
          </p:cNvPr>
          <p:cNvSpPr>
            <a:spLocks noGrp="1"/>
          </p:cNvSpPr>
          <p:nvPr>
            <p:ph type="title"/>
          </p:nvPr>
        </p:nvSpPr>
        <p:spPr>
          <a:xfrm>
            <a:off x="275339" y="2907979"/>
            <a:ext cx="7886700" cy="1042042"/>
          </a:xfrm>
        </p:spPr>
        <p:txBody>
          <a:bodyPr>
            <a:noAutofit/>
          </a:bodyPr>
          <a:lstStyle/>
          <a:p>
            <a:r>
              <a:rPr lang="de-DE" sz="3200" dirty="0" err="1"/>
              <a:t>Autun</a:t>
            </a:r>
            <a:r>
              <a:rPr lang="de-DE" sz="3200" dirty="0"/>
              <a:t>:</a:t>
            </a:r>
            <a:br>
              <a:rPr lang="de-DE" sz="3200" dirty="0"/>
            </a:br>
            <a:r>
              <a:rPr lang="de-DE" sz="3200" dirty="0"/>
              <a:t>Kathedrale </a:t>
            </a:r>
            <a:br>
              <a:rPr lang="de-DE" sz="3200" dirty="0"/>
            </a:br>
            <a:r>
              <a:rPr lang="de-DE" sz="3200" dirty="0"/>
              <a:t>Saint-Lazare </a:t>
            </a:r>
            <a:br>
              <a:rPr lang="de-DE" sz="3200" dirty="0"/>
            </a:br>
            <a:br>
              <a:rPr lang="de-DE" sz="3200" dirty="0"/>
            </a:br>
            <a:r>
              <a:rPr lang="de-DE" sz="3200" dirty="0"/>
              <a:t>Skulpturen </a:t>
            </a:r>
          </a:p>
        </p:txBody>
      </p:sp>
      <p:pic>
        <p:nvPicPr>
          <p:cNvPr id="5" name="Inhaltsplatzhalter 4">
            <a:extLst>
              <a:ext uri="{FF2B5EF4-FFF2-40B4-BE49-F238E27FC236}">
                <a16:creationId xmlns:a16="http://schemas.microsoft.com/office/drawing/2014/main" id="{245583D7-6063-2F5F-DE94-A10D5A23E8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2001" y="189000"/>
            <a:ext cx="6461999" cy="6480000"/>
          </a:xfrm>
        </p:spPr>
      </p:pic>
    </p:spTree>
    <p:extLst>
      <p:ext uri="{BB962C8B-B14F-4D97-AF65-F5344CB8AC3E}">
        <p14:creationId xmlns:p14="http://schemas.microsoft.com/office/powerpoint/2010/main" val="4569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CDD29-2BA8-0248-F10F-5BA2085ED4F9}"/>
              </a:ext>
            </a:extLst>
          </p:cNvPr>
          <p:cNvSpPr>
            <a:spLocks noGrp="1"/>
          </p:cNvSpPr>
          <p:nvPr>
            <p:ph type="title"/>
          </p:nvPr>
        </p:nvSpPr>
        <p:spPr>
          <a:xfrm>
            <a:off x="628650" y="1045520"/>
            <a:ext cx="7886700" cy="1042042"/>
          </a:xfrm>
        </p:spPr>
        <p:txBody>
          <a:bodyPr>
            <a:normAutofit/>
          </a:bodyPr>
          <a:lstStyle/>
          <a:p>
            <a:pPr algn="ctr"/>
            <a:r>
              <a:rPr lang="de-DE" sz="3200" dirty="0" err="1"/>
              <a:t>Autun</a:t>
            </a:r>
            <a:r>
              <a:rPr lang="de-DE" sz="3200" dirty="0"/>
              <a:t>: Kathedrale Saint-Lazare</a:t>
            </a:r>
            <a:br>
              <a:rPr lang="de-DE" sz="3200" dirty="0"/>
            </a:br>
            <a:r>
              <a:rPr lang="de-DE" sz="3200" dirty="0"/>
              <a:t>Nordportal: Eva (um 1130)</a:t>
            </a:r>
          </a:p>
        </p:txBody>
      </p:sp>
      <p:pic>
        <p:nvPicPr>
          <p:cNvPr id="5" name="Inhaltsplatzhalter 4">
            <a:extLst>
              <a:ext uri="{FF2B5EF4-FFF2-40B4-BE49-F238E27FC236}">
                <a16:creationId xmlns:a16="http://schemas.microsoft.com/office/drawing/2014/main" id="{5A1C2930-A599-C0AF-71E4-900F814AC2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430" y="2022907"/>
            <a:ext cx="8172973" cy="5040000"/>
          </a:xfrm>
        </p:spPr>
      </p:pic>
    </p:spTree>
    <p:extLst>
      <p:ext uri="{BB962C8B-B14F-4D97-AF65-F5344CB8AC3E}">
        <p14:creationId xmlns:p14="http://schemas.microsoft.com/office/powerpoint/2010/main" val="3011174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56DE3-8D04-F075-3E8B-76202F0BA1E4}"/>
              </a:ext>
            </a:extLst>
          </p:cNvPr>
          <p:cNvSpPr>
            <a:spLocks noGrp="1"/>
          </p:cNvSpPr>
          <p:nvPr>
            <p:ph type="title"/>
          </p:nvPr>
        </p:nvSpPr>
        <p:spPr>
          <a:xfrm>
            <a:off x="201448" y="2074542"/>
            <a:ext cx="7886700" cy="1042042"/>
          </a:xfrm>
        </p:spPr>
        <p:txBody>
          <a:bodyPr>
            <a:noAutofit/>
          </a:bodyPr>
          <a:lstStyle/>
          <a:p>
            <a:r>
              <a:rPr lang="de-DE" sz="3200" dirty="0"/>
              <a:t>4. Hildegard von Bingen</a:t>
            </a:r>
            <a:br>
              <a:rPr lang="de-DE" sz="3200" dirty="0"/>
            </a:br>
            <a:r>
              <a:rPr lang="de-DE" sz="3200" dirty="0"/>
              <a:t>(1089-1179)</a:t>
            </a:r>
            <a:br>
              <a:rPr lang="de-DE" sz="3200" dirty="0"/>
            </a:br>
            <a:r>
              <a:rPr lang="de-DE" sz="3200" dirty="0"/>
              <a:t>und </a:t>
            </a:r>
            <a:r>
              <a:rPr lang="de-DE" sz="3200" dirty="0" err="1"/>
              <a:t>Volmar</a:t>
            </a:r>
            <a:endParaRPr lang="de-DE" sz="3200" dirty="0"/>
          </a:p>
        </p:txBody>
      </p:sp>
      <p:pic>
        <p:nvPicPr>
          <p:cNvPr id="5" name="Inhaltsplatzhalter 4">
            <a:extLst>
              <a:ext uri="{FF2B5EF4-FFF2-40B4-BE49-F238E27FC236}">
                <a16:creationId xmlns:a16="http://schemas.microsoft.com/office/drawing/2014/main" id="{B59029D7-1A81-AB7D-5637-585EF41F1B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92364"/>
            <a:ext cx="4677454" cy="6840000"/>
          </a:xfrm>
        </p:spPr>
      </p:pic>
    </p:spTree>
    <p:extLst>
      <p:ext uri="{BB962C8B-B14F-4D97-AF65-F5344CB8AC3E}">
        <p14:creationId xmlns:p14="http://schemas.microsoft.com/office/powerpoint/2010/main" val="10536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3F584-8BEC-0A8D-DEED-94D727A61226}"/>
              </a:ext>
            </a:extLst>
          </p:cNvPr>
          <p:cNvSpPr>
            <a:spLocks noGrp="1"/>
          </p:cNvSpPr>
          <p:nvPr>
            <p:ph type="title"/>
          </p:nvPr>
        </p:nvSpPr>
        <p:spPr>
          <a:xfrm>
            <a:off x="628650" y="947651"/>
            <a:ext cx="7886700" cy="1042042"/>
          </a:xfrm>
        </p:spPr>
        <p:txBody>
          <a:bodyPr>
            <a:normAutofit/>
          </a:bodyPr>
          <a:lstStyle/>
          <a:p>
            <a:pPr algn="ctr"/>
            <a:r>
              <a:rPr lang="de-DE" sz="2800" dirty="0"/>
              <a:t>Kloster </a:t>
            </a:r>
            <a:r>
              <a:rPr lang="de-DE" sz="2800" dirty="0" err="1"/>
              <a:t>Rupertsberg</a:t>
            </a:r>
            <a:r>
              <a:rPr lang="de-DE" sz="2800" dirty="0"/>
              <a:t> bei Bingen</a:t>
            </a:r>
          </a:p>
        </p:txBody>
      </p:sp>
      <p:pic>
        <p:nvPicPr>
          <p:cNvPr id="4" name="Inhaltsplatzhalter 3">
            <a:extLst>
              <a:ext uri="{FF2B5EF4-FFF2-40B4-BE49-F238E27FC236}">
                <a16:creationId xmlns:a16="http://schemas.microsoft.com/office/drawing/2014/main" id="{4F6211AC-D9B6-2EAE-223F-C8445C96A50F}"/>
              </a:ext>
            </a:extLst>
          </p:cNvPr>
          <p:cNvPicPr>
            <a:picLocks noGrp="1" noChangeAspect="1"/>
          </p:cNvPicPr>
          <p:nvPr>
            <p:ph idx="1"/>
          </p:nvPr>
        </p:nvPicPr>
        <p:blipFill>
          <a:blip r:embed="rId2"/>
          <a:stretch>
            <a:fillRect/>
          </a:stretch>
        </p:blipFill>
        <p:spPr>
          <a:xfrm>
            <a:off x="1089904" y="1839928"/>
            <a:ext cx="7425446" cy="4680000"/>
          </a:xfrm>
          <a:prstGeom prst="rect">
            <a:avLst/>
          </a:prstGeom>
        </p:spPr>
      </p:pic>
    </p:spTree>
    <p:extLst>
      <p:ext uri="{BB962C8B-B14F-4D97-AF65-F5344CB8AC3E}">
        <p14:creationId xmlns:p14="http://schemas.microsoft.com/office/powerpoint/2010/main" val="51806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09157-C96A-D860-20B3-2FAA7441F9AD}"/>
              </a:ext>
            </a:extLst>
          </p:cNvPr>
          <p:cNvSpPr>
            <a:spLocks noGrp="1"/>
          </p:cNvSpPr>
          <p:nvPr>
            <p:ph type="title"/>
          </p:nvPr>
        </p:nvSpPr>
        <p:spPr>
          <a:xfrm>
            <a:off x="859757" y="852760"/>
            <a:ext cx="7886700" cy="1042042"/>
          </a:xfrm>
        </p:spPr>
        <p:txBody>
          <a:bodyPr>
            <a:noAutofit/>
          </a:bodyPr>
          <a:lstStyle/>
          <a:p>
            <a:pPr algn="ctr"/>
            <a:r>
              <a:rPr lang="de-DE" sz="3100" dirty="0"/>
              <a:t>Hildegard von Bingen</a:t>
            </a:r>
            <a:br>
              <a:rPr lang="de-DE" sz="3100" dirty="0"/>
            </a:br>
            <a:r>
              <a:rPr lang="de-DE" sz="3100" i="1" dirty="0" err="1"/>
              <a:t>Symphonia</a:t>
            </a:r>
            <a:r>
              <a:rPr lang="de-DE" sz="3100" i="1" dirty="0"/>
              <a:t> </a:t>
            </a:r>
            <a:r>
              <a:rPr lang="de-DE" sz="3100" i="1" dirty="0" err="1"/>
              <a:t>armonie</a:t>
            </a:r>
            <a:r>
              <a:rPr lang="de-DE" sz="3100" i="1" dirty="0"/>
              <a:t> </a:t>
            </a:r>
            <a:r>
              <a:rPr lang="de-DE" sz="3100" i="1" dirty="0" err="1"/>
              <a:t>celestium</a:t>
            </a:r>
            <a:r>
              <a:rPr lang="de-DE" sz="3100" i="1" dirty="0"/>
              <a:t> </a:t>
            </a:r>
            <a:r>
              <a:rPr lang="de-DE" sz="3100" i="1" dirty="0" err="1"/>
              <a:t>revelationum</a:t>
            </a:r>
            <a:br>
              <a:rPr lang="de-DE" sz="3100" i="1" dirty="0"/>
            </a:br>
            <a:r>
              <a:rPr lang="de-DE" sz="3100" i="1" dirty="0"/>
              <a:t>(Der Wohlklang himmlischer Offenbarungen)</a:t>
            </a:r>
          </a:p>
        </p:txBody>
      </p:sp>
      <p:sp>
        <p:nvSpPr>
          <p:cNvPr id="3" name="Inhaltsplatzhalter 2">
            <a:extLst>
              <a:ext uri="{FF2B5EF4-FFF2-40B4-BE49-F238E27FC236}">
                <a16:creationId xmlns:a16="http://schemas.microsoft.com/office/drawing/2014/main" id="{3F4A70FB-4CD2-CEEF-70FF-71763B9A7A3A}"/>
              </a:ext>
            </a:extLst>
          </p:cNvPr>
          <p:cNvSpPr>
            <a:spLocks noGrp="1"/>
          </p:cNvSpPr>
          <p:nvPr>
            <p:ph idx="1"/>
          </p:nvPr>
        </p:nvSpPr>
        <p:spPr/>
        <p:txBody>
          <a:bodyPr>
            <a:normAutofit/>
          </a:bodyPr>
          <a:lstStyle/>
          <a:p>
            <a:pPr marL="0" indent="0">
              <a:spcBef>
                <a:spcPts val="0"/>
              </a:spcBef>
              <a:buNone/>
            </a:pPr>
            <a:r>
              <a:rPr lang="de-DE" sz="2600" dirty="0"/>
              <a:t>Dichtungen in freiem Stil </a:t>
            </a:r>
          </a:p>
          <a:p>
            <a:pPr marL="0" indent="0">
              <a:spcBef>
                <a:spcPts val="0"/>
              </a:spcBef>
              <a:buNone/>
            </a:pPr>
            <a:r>
              <a:rPr lang="de-DE" sz="2600" dirty="0"/>
              <a:t>ohne Bindung an Metrik oder </a:t>
            </a:r>
          </a:p>
          <a:p>
            <a:pPr marL="0" indent="0">
              <a:spcBef>
                <a:spcPts val="0"/>
              </a:spcBef>
              <a:buNone/>
            </a:pPr>
            <a:r>
              <a:rPr lang="de-DE" sz="2600" dirty="0"/>
              <a:t>feste rhythmische Schemata</a:t>
            </a:r>
          </a:p>
          <a:p>
            <a:pPr marL="0" indent="0">
              <a:spcBef>
                <a:spcPts val="0"/>
              </a:spcBef>
              <a:buNone/>
            </a:pPr>
            <a:r>
              <a:rPr lang="de-DE" sz="2600" dirty="0"/>
              <a:t> </a:t>
            </a:r>
          </a:p>
          <a:p>
            <a:pPr marL="0" indent="0">
              <a:spcBef>
                <a:spcPts val="0"/>
              </a:spcBef>
              <a:buNone/>
            </a:pPr>
            <a:r>
              <a:rPr lang="de-DE" sz="2600" dirty="0"/>
              <a:t>in zwei großen Hildegard-Korpora </a:t>
            </a:r>
          </a:p>
          <a:p>
            <a:pPr marL="0" indent="0">
              <a:spcBef>
                <a:spcPts val="0"/>
              </a:spcBef>
              <a:buNone/>
            </a:pPr>
            <a:r>
              <a:rPr lang="de-DE" sz="2600" dirty="0"/>
              <a:t>mit musikalischer Notation </a:t>
            </a:r>
          </a:p>
          <a:p>
            <a:pPr marL="0" indent="0">
              <a:spcBef>
                <a:spcPts val="0"/>
              </a:spcBef>
              <a:buNone/>
            </a:pPr>
            <a:r>
              <a:rPr lang="de-DE" sz="2600" dirty="0"/>
              <a:t>überliefert </a:t>
            </a:r>
          </a:p>
          <a:p>
            <a:pPr marL="0" indent="0">
              <a:spcBef>
                <a:spcPts val="0"/>
              </a:spcBef>
              <a:buNone/>
            </a:pPr>
            <a:endParaRPr lang="de-DE" sz="2600" dirty="0"/>
          </a:p>
          <a:p>
            <a:pPr marL="0" indent="0">
              <a:spcBef>
                <a:spcPts val="0"/>
              </a:spcBef>
              <a:buNone/>
            </a:pPr>
            <a:r>
              <a:rPr lang="de-DE" sz="2600" dirty="0"/>
              <a:t>Antiphonen, Responsorien, </a:t>
            </a:r>
          </a:p>
          <a:p>
            <a:pPr marL="0" indent="0">
              <a:spcBef>
                <a:spcPts val="0"/>
              </a:spcBef>
              <a:buNone/>
            </a:pPr>
            <a:r>
              <a:rPr lang="de-DE" sz="2600" dirty="0"/>
              <a:t>Sequenzen oder Hymnen</a:t>
            </a:r>
          </a:p>
        </p:txBody>
      </p:sp>
      <p:pic>
        <p:nvPicPr>
          <p:cNvPr id="4" name="Grafik 3">
            <a:extLst>
              <a:ext uri="{FF2B5EF4-FFF2-40B4-BE49-F238E27FC236}">
                <a16:creationId xmlns:a16="http://schemas.microsoft.com/office/drawing/2014/main" id="{9CF60E3A-8D38-A484-A6C1-92F60D1FB66F}"/>
              </a:ext>
            </a:extLst>
          </p:cNvPr>
          <p:cNvPicPr>
            <a:picLocks noChangeAspect="1"/>
          </p:cNvPicPr>
          <p:nvPr/>
        </p:nvPicPr>
        <p:blipFill>
          <a:blip r:embed="rId2"/>
          <a:stretch>
            <a:fillRect/>
          </a:stretch>
        </p:blipFill>
        <p:spPr>
          <a:xfrm>
            <a:off x="5422896" y="2058704"/>
            <a:ext cx="3025249" cy="4680000"/>
          </a:xfrm>
          <a:prstGeom prst="rect">
            <a:avLst/>
          </a:prstGeom>
        </p:spPr>
      </p:pic>
    </p:spTree>
    <p:extLst>
      <p:ext uri="{BB962C8B-B14F-4D97-AF65-F5344CB8AC3E}">
        <p14:creationId xmlns:p14="http://schemas.microsoft.com/office/powerpoint/2010/main" val="1616909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749B1-E86D-F507-222D-62390AA173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F8DAEA-7278-6A69-FC16-FF75BD50F7BA}"/>
              </a:ext>
            </a:extLst>
          </p:cNvPr>
          <p:cNvSpPr>
            <a:spLocks noGrp="1"/>
          </p:cNvSpPr>
          <p:nvPr>
            <p:ph type="title"/>
          </p:nvPr>
        </p:nvSpPr>
        <p:spPr>
          <a:xfrm>
            <a:off x="746394" y="1146233"/>
            <a:ext cx="7886700" cy="1042042"/>
          </a:xfrm>
        </p:spPr>
        <p:txBody>
          <a:bodyPr>
            <a:normAutofit/>
          </a:bodyPr>
          <a:lstStyle/>
          <a:p>
            <a:pPr algn="ctr"/>
            <a:r>
              <a:rPr lang="de-DE" sz="3200" dirty="0"/>
              <a:t>Klangbeispiel: Hildegard von Bingen: </a:t>
            </a:r>
            <a:br>
              <a:rPr lang="de-DE" sz="3200" dirty="0"/>
            </a:br>
            <a:r>
              <a:rPr lang="de-DE" sz="3200" i="1" dirty="0"/>
              <a:t>Rex </a:t>
            </a:r>
            <a:r>
              <a:rPr lang="de-DE" sz="3200" i="1" dirty="0" err="1"/>
              <a:t>noster</a:t>
            </a:r>
            <a:r>
              <a:rPr lang="de-DE" sz="3200" i="1" dirty="0"/>
              <a:t> </a:t>
            </a:r>
            <a:r>
              <a:rPr lang="de-DE" sz="3200" dirty="0"/>
              <a:t>(Responsorium)</a:t>
            </a:r>
          </a:p>
        </p:txBody>
      </p:sp>
      <p:sp>
        <p:nvSpPr>
          <p:cNvPr id="4" name="Inhaltsplatzhalter 3">
            <a:extLst>
              <a:ext uri="{FF2B5EF4-FFF2-40B4-BE49-F238E27FC236}">
                <a16:creationId xmlns:a16="http://schemas.microsoft.com/office/drawing/2014/main" id="{8A11A797-9B7C-9B97-98F9-96C1C743D258}"/>
              </a:ext>
            </a:extLst>
          </p:cNvPr>
          <p:cNvSpPr>
            <a:spLocks noGrp="1"/>
          </p:cNvSpPr>
          <p:nvPr>
            <p:ph idx="1"/>
          </p:nvPr>
        </p:nvSpPr>
        <p:spPr/>
        <p:txBody>
          <a:bodyPr/>
          <a:lstStyle/>
          <a:p>
            <a:pPr marL="0" indent="0">
              <a:lnSpc>
                <a:spcPct val="80000"/>
              </a:lnSpc>
              <a:spcBef>
                <a:spcPts val="0"/>
              </a:spcBef>
              <a:buNone/>
            </a:pPr>
            <a:r>
              <a:rPr lang="de-DE" dirty="0" err="1"/>
              <a:t>Fadua</a:t>
            </a:r>
            <a:r>
              <a:rPr lang="de-DE" dirty="0"/>
              <a:t> El-Hage (geb. 1962 in Beirut, </a:t>
            </a:r>
          </a:p>
          <a:p>
            <a:pPr marL="0" indent="0">
              <a:lnSpc>
                <a:spcPct val="80000"/>
              </a:lnSpc>
              <a:spcBef>
                <a:spcPts val="0"/>
              </a:spcBef>
              <a:buNone/>
            </a:pPr>
            <a:r>
              <a:rPr lang="de-DE" dirty="0"/>
              <a:t>	Gesangssolistin im Libanon und Jordanien)</a:t>
            </a:r>
          </a:p>
          <a:p>
            <a:pPr marL="0" indent="0">
              <a:lnSpc>
                <a:spcPct val="80000"/>
              </a:lnSpc>
              <a:spcBef>
                <a:spcPts val="0"/>
              </a:spcBef>
              <a:buNone/>
            </a:pPr>
            <a:r>
              <a:rPr lang="de-DE" dirty="0"/>
              <a:t>Belinda Sykes (Gesangsunterricht bei traditionellen</a:t>
            </a:r>
          </a:p>
          <a:p>
            <a:pPr marL="0" indent="0">
              <a:lnSpc>
                <a:spcPct val="80000"/>
              </a:lnSpc>
              <a:spcBef>
                <a:spcPts val="0"/>
              </a:spcBef>
              <a:buNone/>
            </a:pPr>
            <a:r>
              <a:rPr lang="de-DE" dirty="0"/>
              <a:t>	bulgarischen Sängerinnen, Feldforschung in 	Bulgarien, Marokko, Spanien, Ungarn, Indien)</a:t>
            </a:r>
          </a:p>
          <a:p>
            <a:pPr marL="0" indent="0">
              <a:lnSpc>
                <a:spcPct val="80000"/>
              </a:lnSpc>
              <a:spcBef>
                <a:spcPts val="0"/>
              </a:spcBef>
              <a:buNone/>
            </a:pPr>
            <a:r>
              <a:rPr lang="de-DE" dirty="0"/>
              <a:t>Marianne Kirch (geb. 1970 in München)</a:t>
            </a:r>
          </a:p>
          <a:p>
            <a:pPr marL="0" indent="0">
              <a:lnSpc>
                <a:spcPct val="80000"/>
              </a:lnSpc>
              <a:spcBef>
                <a:spcPts val="0"/>
              </a:spcBef>
              <a:buNone/>
            </a:pPr>
            <a:r>
              <a:rPr lang="de-DE" dirty="0"/>
              <a:t>Osnabrücker Jugendchor, Leitung: Johannes Rahe</a:t>
            </a:r>
          </a:p>
        </p:txBody>
      </p:sp>
    </p:spTree>
    <p:extLst>
      <p:ext uri="{BB962C8B-B14F-4D97-AF65-F5344CB8AC3E}">
        <p14:creationId xmlns:p14="http://schemas.microsoft.com/office/powerpoint/2010/main" val="1693292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5BDA7-E483-0322-2E35-B6CC6DF39607}"/>
              </a:ext>
            </a:extLst>
          </p:cNvPr>
          <p:cNvSpPr>
            <a:spLocks noGrp="1"/>
          </p:cNvSpPr>
          <p:nvPr>
            <p:ph type="title"/>
          </p:nvPr>
        </p:nvSpPr>
        <p:spPr>
          <a:xfrm>
            <a:off x="469302" y="2564069"/>
            <a:ext cx="7886700" cy="1042042"/>
          </a:xfrm>
        </p:spPr>
        <p:txBody>
          <a:bodyPr>
            <a:noAutofit/>
          </a:bodyPr>
          <a:lstStyle/>
          <a:p>
            <a:r>
              <a:rPr lang="de-DE" sz="2800" dirty="0"/>
              <a:t>Hildegard von Bingen:</a:t>
            </a:r>
            <a:br>
              <a:rPr lang="de-DE" sz="2800" dirty="0"/>
            </a:br>
            <a:r>
              <a:rPr lang="de-DE" sz="2800" i="1" dirty="0"/>
              <a:t>Scivias</a:t>
            </a:r>
            <a:br>
              <a:rPr lang="de-DE" sz="2800" dirty="0"/>
            </a:br>
            <a:r>
              <a:rPr lang="de-DE" sz="2800" dirty="0"/>
              <a:t>Treue in der </a:t>
            </a:r>
            <a:br>
              <a:rPr lang="de-DE" sz="2800" dirty="0"/>
            </a:br>
            <a:r>
              <a:rPr lang="de-DE" sz="2800" dirty="0"/>
              <a:t>Versuchung</a:t>
            </a:r>
          </a:p>
        </p:txBody>
      </p:sp>
      <p:pic>
        <p:nvPicPr>
          <p:cNvPr id="5" name="Inhaltsplatzhalter 4">
            <a:extLst>
              <a:ext uri="{FF2B5EF4-FFF2-40B4-BE49-F238E27FC236}">
                <a16:creationId xmlns:a16="http://schemas.microsoft.com/office/drawing/2014/main" id="{48218687-DF58-52A6-B5E6-905B98C139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4764" y="-171000"/>
            <a:ext cx="4889236" cy="7200000"/>
          </a:xfrm>
        </p:spPr>
      </p:pic>
    </p:spTree>
    <p:extLst>
      <p:ext uri="{BB962C8B-B14F-4D97-AF65-F5344CB8AC3E}">
        <p14:creationId xmlns:p14="http://schemas.microsoft.com/office/powerpoint/2010/main" val="3918946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B1D7A-3C12-D0A2-0098-B6DBD03355F9}"/>
              </a:ext>
            </a:extLst>
          </p:cNvPr>
          <p:cNvSpPr>
            <a:spLocks noGrp="1"/>
          </p:cNvSpPr>
          <p:nvPr>
            <p:ph type="title"/>
          </p:nvPr>
        </p:nvSpPr>
        <p:spPr>
          <a:xfrm>
            <a:off x="704790" y="1001428"/>
            <a:ext cx="7886700" cy="1042042"/>
          </a:xfrm>
        </p:spPr>
        <p:txBody>
          <a:bodyPr>
            <a:normAutofit/>
          </a:bodyPr>
          <a:lstStyle/>
          <a:p>
            <a:pPr algn="ctr"/>
            <a:r>
              <a:rPr lang="de-DE" sz="2800" dirty="0"/>
              <a:t>1. Zum historischen Kontext</a:t>
            </a:r>
          </a:p>
        </p:txBody>
      </p:sp>
      <p:pic>
        <p:nvPicPr>
          <p:cNvPr id="4" name="Inhaltsplatzhalter 3">
            <a:extLst>
              <a:ext uri="{FF2B5EF4-FFF2-40B4-BE49-F238E27FC236}">
                <a16:creationId xmlns:a16="http://schemas.microsoft.com/office/drawing/2014/main" id="{22E1007D-5CC8-A5F3-B3D7-B1E4CD8AB6D8}"/>
              </a:ext>
            </a:extLst>
          </p:cNvPr>
          <p:cNvPicPr>
            <a:picLocks noGrp="1" noChangeAspect="1"/>
          </p:cNvPicPr>
          <p:nvPr>
            <p:ph idx="1"/>
          </p:nvPr>
        </p:nvPicPr>
        <p:blipFill>
          <a:blip r:embed="rId2"/>
          <a:stretch>
            <a:fillRect/>
          </a:stretch>
        </p:blipFill>
        <p:spPr>
          <a:xfrm>
            <a:off x="2250925" y="2043470"/>
            <a:ext cx="4915200" cy="4320000"/>
          </a:xfrm>
          <a:prstGeom prst="rect">
            <a:avLst/>
          </a:prstGeom>
        </p:spPr>
      </p:pic>
    </p:spTree>
    <p:extLst>
      <p:ext uri="{BB962C8B-B14F-4D97-AF65-F5344CB8AC3E}">
        <p14:creationId xmlns:p14="http://schemas.microsoft.com/office/powerpoint/2010/main" val="721930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21F83-BB3E-0941-F684-1E796A9E8696}"/>
              </a:ext>
            </a:extLst>
          </p:cNvPr>
          <p:cNvSpPr>
            <a:spLocks noGrp="1"/>
          </p:cNvSpPr>
          <p:nvPr>
            <p:ph type="title"/>
          </p:nvPr>
        </p:nvSpPr>
        <p:spPr>
          <a:xfrm>
            <a:off x="505834" y="708350"/>
            <a:ext cx="7886700" cy="1042042"/>
          </a:xfrm>
        </p:spPr>
        <p:txBody>
          <a:bodyPr>
            <a:noAutofit/>
          </a:bodyPr>
          <a:lstStyle/>
          <a:p>
            <a:pPr algn="ctr"/>
            <a:r>
              <a:rPr lang="de-DE" sz="3000" dirty="0"/>
              <a:t>Hildegard von Bingen: </a:t>
            </a:r>
            <a:r>
              <a:rPr lang="de-DE" sz="3000" i="1" dirty="0"/>
              <a:t>Ordo </a:t>
            </a:r>
            <a:r>
              <a:rPr lang="de-DE" sz="3000" i="1" dirty="0" err="1"/>
              <a:t>virtutum</a:t>
            </a:r>
            <a:br>
              <a:rPr lang="de-DE" sz="3000" dirty="0"/>
            </a:br>
            <a:r>
              <a:rPr lang="de-DE" sz="3000" i="1" dirty="0"/>
              <a:t>(Tugendordnung</a:t>
            </a:r>
            <a:r>
              <a:rPr lang="de-DE" sz="3000" dirty="0"/>
              <a:t>)</a:t>
            </a:r>
          </a:p>
        </p:txBody>
      </p:sp>
      <p:sp>
        <p:nvSpPr>
          <p:cNvPr id="3" name="Inhaltsplatzhalter 2">
            <a:extLst>
              <a:ext uri="{FF2B5EF4-FFF2-40B4-BE49-F238E27FC236}">
                <a16:creationId xmlns:a16="http://schemas.microsoft.com/office/drawing/2014/main" id="{63732C4F-137F-4F05-132B-8965B3347B2C}"/>
              </a:ext>
            </a:extLst>
          </p:cNvPr>
          <p:cNvSpPr>
            <a:spLocks noGrp="1"/>
          </p:cNvSpPr>
          <p:nvPr>
            <p:ph idx="1"/>
          </p:nvPr>
        </p:nvSpPr>
        <p:spPr>
          <a:xfrm>
            <a:off x="697661" y="2579353"/>
            <a:ext cx="7886700" cy="3907369"/>
          </a:xfrm>
        </p:spPr>
        <p:txBody>
          <a:bodyPr>
            <a:normAutofit lnSpcReduction="10000"/>
          </a:bodyPr>
          <a:lstStyle/>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endParaRPr lang="de-DE" sz="2200" dirty="0"/>
          </a:p>
          <a:p>
            <a:pPr marL="0" indent="0">
              <a:lnSpc>
                <a:spcPct val="80000"/>
              </a:lnSpc>
              <a:spcBef>
                <a:spcPts val="0"/>
              </a:spcBef>
              <a:buNone/>
            </a:pPr>
            <a:r>
              <a:rPr lang="de-DE" sz="2200" dirty="0"/>
              <a:t>Singspiel nach einer Vision aus dem </a:t>
            </a:r>
            <a:r>
              <a:rPr lang="de-DE" sz="2200" i="1" dirty="0"/>
              <a:t>Liber Scivias</a:t>
            </a:r>
            <a:r>
              <a:rPr lang="de-DE" sz="2200" dirty="0"/>
              <a:t>, von Hildegard zu einem selbständigen Singspiel von 85 Antiphonen erweitert und mit Melodien versehen; Anlass zur ersten Aufführung war möglicherweise die Weihe des Klosters </a:t>
            </a:r>
            <a:r>
              <a:rPr lang="de-DE" sz="2200" dirty="0" err="1"/>
              <a:t>Rupertsberg</a:t>
            </a:r>
            <a:r>
              <a:rPr lang="de-DE" sz="2200" dirty="0"/>
              <a:t> 1152 </a:t>
            </a:r>
          </a:p>
          <a:p>
            <a:pPr marL="0" indent="0">
              <a:lnSpc>
                <a:spcPct val="80000"/>
              </a:lnSpc>
              <a:spcBef>
                <a:spcPts val="0"/>
              </a:spcBef>
              <a:buNone/>
            </a:pPr>
            <a:endParaRPr lang="de-DE" sz="2200" dirty="0"/>
          </a:p>
          <a:p>
            <a:pPr marL="0" indent="0">
              <a:lnSpc>
                <a:spcPct val="80000"/>
              </a:lnSpc>
              <a:spcBef>
                <a:spcPts val="0"/>
              </a:spcBef>
              <a:buNone/>
            </a:pPr>
            <a:r>
              <a:rPr lang="de-DE" sz="2200" dirty="0"/>
              <a:t>Es treten auf: Anima, Diabolus, </a:t>
            </a:r>
            <a:r>
              <a:rPr lang="de-DE" sz="2200" dirty="0" err="1"/>
              <a:t>Virtutes</a:t>
            </a:r>
            <a:r>
              <a:rPr lang="de-DE" sz="2200" dirty="0"/>
              <a:t> (16 Tugenden)</a:t>
            </a:r>
          </a:p>
          <a:p>
            <a:pPr marL="0" indent="0">
              <a:lnSpc>
                <a:spcPct val="80000"/>
              </a:lnSpc>
              <a:spcBef>
                <a:spcPts val="0"/>
              </a:spcBef>
              <a:buNone/>
            </a:pPr>
            <a:endParaRPr lang="de-DE" sz="2600" dirty="0"/>
          </a:p>
        </p:txBody>
      </p:sp>
      <p:pic>
        <p:nvPicPr>
          <p:cNvPr id="6" name="Grafik 5">
            <a:extLst>
              <a:ext uri="{FF2B5EF4-FFF2-40B4-BE49-F238E27FC236}">
                <a16:creationId xmlns:a16="http://schemas.microsoft.com/office/drawing/2014/main" id="{1F598772-ACB9-5515-4E1C-72CB9E57A5A9}"/>
              </a:ext>
            </a:extLst>
          </p:cNvPr>
          <p:cNvPicPr>
            <a:picLocks noChangeAspect="1"/>
          </p:cNvPicPr>
          <p:nvPr/>
        </p:nvPicPr>
        <p:blipFill>
          <a:blip r:embed="rId2"/>
          <a:stretch>
            <a:fillRect/>
          </a:stretch>
        </p:blipFill>
        <p:spPr>
          <a:xfrm>
            <a:off x="1889184" y="1735719"/>
            <a:ext cx="5120000" cy="2880000"/>
          </a:xfrm>
          <a:prstGeom prst="rect">
            <a:avLst/>
          </a:prstGeom>
        </p:spPr>
      </p:pic>
    </p:spTree>
    <p:extLst>
      <p:ext uri="{BB962C8B-B14F-4D97-AF65-F5344CB8AC3E}">
        <p14:creationId xmlns:p14="http://schemas.microsoft.com/office/powerpoint/2010/main" val="6319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D6A65-DBF9-16DA-CDAC-BF711EAB2CCD}"/>
              </a:ext>
            </a:extLst>
          </p:cNvPr>
          <p:cNvSpPr>
            <a:spLocks noGrp="1"/>
          </p:cNvSpPr>
          <p:nvPr>
            <p:ph type="title"/>
          </p:nvPr>
        </p:nvSpPr>
        <p:spPr>
          <a:xfrm>
            <a:off x="628650" y="1094300"/>
            <a:ext cx="7886700" cy="1042042"/>
          </a:xfrm>
        </p:spPr>
        <p:txBody>
          <a:bodyPr>
            <a:normAutofit fontScale="90000"/>
          </a:bodyPr>
          <a:lstStyle/>
          <a:p>
            <a:r>
              <a:rPr lang="de-DE" sz="2800" b="1" dirty="0"/>
              <a:t>Der Rupertsberger </a:t>
            </a:r>
            <a:br>
              <a:rPr lang="de-DE" sz="2800" b="1" dirty="0"/>
            </a:br>
            <a:r>
              <a:rPr lang="de-DE" sz="2800" b="1" dirty="0"/>
              <a:t>Scivias-Kodex</a:t>
            </a:r>
            <a:br>
              <a:rPr lang="de-DE" sz="2800" b="1" dirty="0"/>
            </a:br>
            <a:r>
              <a:rPr lang="de-DE" sz="2800" dirty="0"/>
              <a:t>(Wisse die Wege)</a:t>
            </a:r>
          </a:p>
        </p:txBody>
      </p:sp>
      <p:sp>
        <p:nvSpPr>
          <p:cNvPr id="3" name="Inhaltsplatzhalter 2">
            <a:extLst>
              <a:ext uri="{FF2B5EF4-FFF2-40B4-BE49-F238E27FC236}">
                <a16:creationId xmlns:a16="http://schemas.microsoft.com/office/drawing/2014/main" id="{CB706800-8E8C-E1B7-5CFF-E0F9DD07CDD7}"/>
              </a:ext>
            </a:extLst>
          </p:cNvPr>
          <p:cNvSpPr>
            <a:spLocks noGrp="1"/>
          </p:cNvSpPr>
          <p:nvPr>
            <p:ph idx="1"/>
          </p:nvPr>
        </p:nvSpPr>
        <p:spPr>
          <a:xfrm>
            <a:off x="462942" y="2577778"/>
            <a:ext cx="7886700" cy="3907369"/>
          </a:xfrm>
        </p:spPr>
        <p:txBody>
          <a:bodyPr>
            <a:normAutofit fontScale="70000" lnSpcReduction="20000"/>
          </a:bodyPr>
          <a:lstStyle/>
          <a:p>
            <a:pPr marL="0" indent="0">
              <a:spcBef>
                <a:spcPts val="0"/>
              </a:spcBef>
              <a:buNone/>
            </a:pPr>
            <a:r>
              <a:rPr lang="de-DE" sz="3000" dirty="0"/>
              <a:t>„Zur Bekanntheit des Liber „Scivias“,</a:t>
            </a:r>
          </a:p>
          <a:p>
            <a:pPr marL="0" indent="0">
              <a:spcBef>
                <a:spcPts val="0"/>
              </a:spcBef>
              <a:buNone/>
            </a:pPr>
            <a:r>
              <a:rPr lang="de-DE" sz="3000" dirty="0"/>
              <a:t>der ersten Visionsschrift Hildegards</a:t>
            </a:r>
          </a:p>
          <a:p>
            <a:pPr marL="0" indent="0">
              <a:spcBef>
                <a:spcPts val="0"/>
              </a:spcBef>
              <a:buNone/>
            </a:pPr>
            <a:r>
              <a:rPr lang="de-DE" sz="3000" dirty="0"/>
              <a:t>von Bingen, haben die 35 </a:t>
            </a:r>
            <a:r>
              <a:rPr lang="de-DE" sz="3000" dirty="0" err="1"/>
              <a:t>Miniatu</a:t>
            </a:r>
            <a:r>
              <a:rPr lang="de-DE" sz="3000" dirty="0"/>
              <a:t>-</a:t>
            </a:r>
          </a:p>
          <a:p>
            <a:pPr marL="0" indent="0">
              <a:spcBef>
                <a:spcPts val="0"/>
              </a:spcBef>
              <a:buNone/>
            </a:pPr>
            <a:r>
              <a:rPr lang="de-DE" sz="3000" dirty="0" err="1"/>
              <a:t>ren</a:t>
            </a:r>
            <a:r>
              <a:rPr lang="de-DE" sz="3000" dirty="0"/>
              <a:t> in erheblichem Maße </a:t>
            </a:r>
            <a:r>
              <a:rPr lang="de-DE" sz="3000" dirty="0" err="1"/>
              <a:t>beigetra</a:t>
            </a:r>
            <a:r>
              <a:rPr lang="de-DE" sz="3000" dirty="0"/>
              <a:t>-</a:t>
            </a:r>
          </a:p>
          <a:p>
            <a:pPr marL="0" indent="0">
              <a:spcBef>
                <a:spcPts val="0"/>
              </a:spcBef>
              <a:buNone/>
            </a:pPr>
            <a:r>
              <a:rPr lang="de-DE" sz="3000" dirty="0"/>
              <a:t>gen. Diese Bilder befinden sich in </a:t>
            </a:r>
          </a:p>
          <a:p>
            <a:pPr marL="0" indent="0">
              <a:spcBef>
                <a:spcPts val="0"/>
              </a:spcBef>
              <a:buNone/>
            </a:pPr>
            <a:r>
              <a:rPr lang="de-DE" sz="3000" dirty="0"/>
              <a:t>der sog. Illuminierten Prachthand-</a:t>
            </a:r>
          </a:p>
          <a:p>
            <a:pPr marL="0" indent="0">
              <a:spcBef>
                <a:spcPts val="0"/>
              </a:spcBef>
              <a:buNone/>
            </a:pPr>
            <a:r>
              <a:rPr lang="de-DE" sz="3000" dirty="0" err="1"/>
              <a:t>schrift</a:t>
            </a:r>
            <a:r>
              <a:rPr lang="de-DE" sz="3000" dirty="0"/>
              <a:t> und sind inzwischen vielleicht </a:t>
            </a:r>
          </a:p>
          <a:p>
            <a:pPr marL="0" indent="0">
              <a:spcBef>
                <a:spcPts val="0"/>
              </a:spcBef>
              <a:buNone/>
            </a:pPr>
            <a:r>
              <a:rPr lang="de-DE" sz="3000" dirty="0"/>
              <a:t>populärer als der geschriebene Text des Werkes selbst. Allgemein anerkannt ist die Datierungszeit der Handschrift zu Lebzeiten Hilde-</a:t>
            </a:r>
            <a:r>
              <a:rPr lang="de-DE" sz="3000" dirty="0" err="1"/>
              <a:t>gards</a:t>
            </a:r>
            <a:r>
              <a:rPr lang="de-DE" sz="3000" dirty="0"/>
              <a:t>, also vor 1179. Auch das Kloster </a:t>
            </a:r>
            <a:r>
              <a:rPr lang="de-DE" sz="3000" dirty="0" err="1"/>
              <a:t>Rupertsberg</a:t>
            </a:r>
            <a:r>
              <a:rPr lang="de-DE" sz="3000" dirty="0"/>
              <a:t> als Entstehungsort erscheint unstrittig. Obwohl die Originalhandschrift des Scivias-Kodex seit 1945 verschollen ist – aus Sicherheitsgründen wurde er kurz vor Kriegsende aus der Nassauischen Landesbibliothek Wiesbaden nach Dresden verlagert – verfügen wir dank der akribischen Arbeit unserer Mitschwestern, die die Handschrift in den Jahren 1927-1933 aufs Getreuste handkopiert haben, über ein wertvolles Faksimile.“ </a:t>
            </a:r>
          </a:p>
          <a:p>
            <a:pPr marL="0" indent="0">
              <a:spcBef>
                <a:spcPts val="0"/>
              </a:spcBef>
              <a:buNone/>
            </a:pPr>
            <a:r>
              <a:rPr lang="de-DE" sz="3000" dirty="0"/>
              <a:t>(Sr. Maura </a:t>
            </a:r>
            <a:r>
              <a:rPr lang="de-DE" sz="3000" dirty="0" err="1"/>
              <a:t>Zátonyi</a:t>
            </a:r>
            <a:r>
              <a:rPr lang="de-DE" sz="3000" dirty="0"/>
              <a:t> OSB)</a:t>
            </a:r>
          </a:p>
          <a:p>
            <a:endParaRPr lang="de-DE" dirty="0"/>
          </a:p>
        </p:txBody>
      </p:sp>
      <p:pic>
        <p:nvPicPr>
          <p:cNvPr id="7" name="Grafik 6">
            <a:extLst>
              <a:ext uri="{FF2B5EF4-FFF2-40B4-BE49-F238E27FC236}">
                <a16:creationId xmlns:a16="http://schemas.microsoft.com/office/drawing/2014/main" id="{0E5E667A-9FA8-0D7F-D6C2-42B0123F812E}"/>
              </a:ext>
            </a:extLst>
          </p:cNvPr>
          <p:cNvPicPr>
            <a:picLocks noChangeAspect="1"/>
          </p:cNvPicPr>
          <p:nvPr/>
        </p:nvPicPr>
        <p:blipFill>
          <a:blip r:embed="rId2"/>
          <a:stretch>
            <a:fillRect/>
          </a:stretch>
        </p:blipFill>
        <p:spPr>
          <a:xfrm>
            <a:off x="4572000" y="0"/>
            <a:ext cx="4663844" cy="3956647"/>
          </a:xfrm>
          <a:prstGeom prst="rect">
            <a:avLst/>
          </a:prstGeom>
        </p:spPr>
      </p:pic>
    </p:spTree>
    <p:extLst>
      <p:ext uri="{BB962C8B-B14F-4D97-AF65-F5344CB8AC3E}">
        <p14:creationId xmlns:p14="http://schemas.microsoft.com/office/powerpoint/2010/main" val="4177518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D4E78-6308-6B94-0DA0-5A4FE7D296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CB2C56-EFB6-1103-C332-10B13C203237}"/>
              </a:ext>
            </a:extLst>
          </p:cNvPr>
          <p:cNvSpPr>
            <a:spLocks noGrp="1"/>
          </p:cNvSpPr>
          <p:nvPr>
            <p:ph type="title"/>
          </p:nvPr>
        </p:nvSpPr>
        <p:spPr>
          <a:xfrm>
            <a:off x="256533" y="3212090"/>
            <a:ext cx="7886700" cy="1042042"/>
          </a:xfrm>
        </p:spPr>
        <p:txBody>
          <a:bodyPr>
            <a:noAutofit/>
          </a:bodyPr>
          <a:lstStyle/>
          <a:p>
            <a:r>
              <a:rPr lang="de-DE" sz="2700" dirty="0"/>
              <a:t>Klangbeispiel: </a:t>
            </a:r>
            <a:br>
              <a:rPr lang="de-DE" sz="2700" dirty="0"/>
            </a:br>
            <a:r>
              <a:rPr lang="de-DE" sz="2700" dirty="0"/>
              <a:t>Hildegard von Bingen: </a:t>
            </a:r>
            <a:br>
              <a:rPr lang="de-DE" sz="2700" dirty="0"/>
            </a:br>
            <a:r>
              <a:rPr lang="de-DE" sz="2700" i="1" dirty="0"/>
              <a:t>Ordo </a:t>
            </a:r>
            <a:r>
              <a:rPr lang="de-DE" sz="2700" i="1" dirty="0" err="1"/>
              <a:t>virtutum</a:t>
            </a:r>
            <a:br>
              <a:rPr lang="de-DE" sz="2700" i="1" dirty="0"/>
            </a:br>
            <a:r>
              <a:rPr lang="de-DE" sz="2700" dirty="0"/>
              <a:t> </a:t>
            </a:r>
            <a:br>
              <a:rPr lang="de-DE" sz="2700" dirty="0"/>
            </a:br>
            <a:r>
              <a:rPr lang="de-DE" sz="2700" dirty="0"/>
              <a:t>Fassung nach </a:t>
            </a:r>
            <a:r>
              <a:rPr lang="de-DE" sz="2700" i="1" dirty="0"/>
              <a:t>Scivias</a:t>
            </a:r>
            <a:br>
              <a:rPr lang="de-DE" sz="2700" i="1" dirty="0"/>
            </a:br>
            <a:r>
              <a:rPr lang="de-DE" sz="2700" dirty="0"/>
              <a:t>Konzeption: Stefan </a:t>
            </a:r>
            <a:r>
              <a:rPr lang="de-DE" sz="2700" dirty="0" err="1"/>
              <a:t>Morent</a:t>
            </a:r>
            <a:br>
              <a:rPr lang="de-DE" sz="2700" dirty="0"/>
            </a:br>
            <a:br>
              <a:rPr lang="de-DE" sz="2700" dirty="0"/>
            </a:br>
            <a:r>
              <a:rPr lang="de-DE" sz="2700" dirty="0"/>
              <a:t>Aufnahme 1997 </a:t>
            </a:r>
            <a:br>
              <a:rPr lang="de-DE" sz="2700" dirty="0"/>
            </a:br>
            <a:r>
              <a:rPr lang="de-DE" sz="2700" dirty="0"/>
              <a:t>in der Klosterkirche </a:t>
            </a:r>
            <a:br>
              <a:rPr lang="de-DE" sz="2700" dirty="0"/>
            </a:br>
            <a:r>
              <a:rPr lang="de-DE" sz="2700" dirty="0"/>
              <a:t>Alpirsbach</a:t>
            </a:r>
            <a:endParaRPr lang="de-DE" sz="2700" i="1" dirty="0"/>
          </a:p>
        </p:txBody>
      </p:sp>
      <p:sp>
        <p:nvSpPr>
          <p:cNvPr id="4" name="Inhaltsplatzhalter 3">
            <a:extLst>
              <a:ext uri="{FF2B5EF4-FFF2-40B4-BE49-F238E27FC236}">
                <a16:creationId xmlns:a16="http://schemas.microsoft.com/office/drawing/2014/main" id="{0FBD0617-2A14-7972-9F3C-B0D072AAF55E}"/>
              </a:ext>
            </a:extLst>
          </p:cNvPr>
          <p:cNvSpPr>
            <a:spLocks noGrp="1"/>
          </p:cNvSpPr>
          <p:nvPr>
            <p:ph idx="1"/>
          </p:nvPr>
        </p:nvSpPr>
        <p:spPr>
          <a:xfrm>
            <a:off x="628650" y="2439756"/>
            <a:ext cx="7886700" cy="3907369"/>
          </a:xfrm>
        </p:spPr>
        <p:txBody>
          <a:bodyPr>
            <a:normAutofit/>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p:txBody>
      </p:sp>
      <p:pic>
        <p:nvPicPr>
          <p:cNvPr id="3" name="Grafik 2">
            <a:extLst>
              <a:ext uri="{FF2B5EF4-FFF2-40B4-BE49-F238E27FC236}">
                <a16:creationId xmlns:a16="http://schemas.microsoft.com/office/drawing/2014/main" id="{F328E320-584A-DC56-97BF-5DADE6EF0692}"/>
              </a:ext>
            </a:extLst>
          </p:cNvPr>
          <p:cNvPicPr>
            <a:picLocks noChangeAspect="1"/>
          </p:cNvPicPr>
          <p:nvPr/>
        </p:nvPicPr>
        <p:blipFill>
          <a:blip r:embed="rId2"/>
          <a:stretch>
            <a:fillRect/>
          </a:stretch>
        </p:blipFill>
        <p:spPr>
          <a:xfrm>
            <a:off x="4199883" y="628823"/>
            <a:ext cx="4944117" cy="5760000"/>
          </a:xfrm>
          <a:prstGeom prst="rect">
            <a:avLst/>
          </a:prstGeom>
        </p:spPr>
      </p:pic>
    </p:spTree>
    <p:extLst>
      <p:ext uri="{BB962C8B-B14F-4D97-AF65-F5344CB8AC3E}">
        <p14:creationId xmlns:p14="http://schemas.microsoft.com/office/powerpoint/2010/main" val="3242437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7E89F-9D59-F867-DFF4-37E13C913B7D}"/>
            </a:ext>
          </a:extLst>
        </p:cNvPr>
        <p:cNvGrpSpPr/>
        <p:nvPr/>
      </p:nvGrpSpPr>
      <p:grpSpPr>
        <a:xfrm>
          <a:off x="0" y="0"/>
          <a:ext cx="0" cy="0"/>
          <a:chOff x="0" y="0"/>
          <a:chExt cx="0" cy="0"/>
        </a:xfrm>
      </p:grpSpPr>
      <p:sp>
        <p:nvSpPr>
          <p:cNvPr id="4" name="Inhaltsplatzhalter 3">
            <a:extLst>
              <a:ext uri="{FF2B5EF4-FFF2-40B4-BE49-F238E27FC236}">
                <a16:creationId xmlns:a16="http://schemas.microsoft.com/office/drawing/2014/main" id="{2FD98425-9278-C428-C3E3-1CD06EBD520F}"/>
              </a:ext>
            </a:extLst>
          </p:cNvPr>
          <p:cNvSpPr>
            <a:spLocks noGrp="1"/>
          </p:cNvSpPr>
          <p:nvPr>
            <p:ph idx="1"/>
          </p:nvPr>
        </p:nvSpPr>
        <p:spPr>
          <a:xfrm>
            <a:off x="681739" y="1136526"/>
            <a:ext cx="7886700" cy="3907369"/>
          </a:xfrm>
        </p:spPr>
        <p:txBody>
          <a:bodyPr>
            <a:noAutofit/>
          </a:bodyPr>
          <a:lstStyle/>
          <a:p>
            <a:pPr>
              <a:spcAft>
                <a:spcPts val="800"/>
              </a:spcAft>
            </a:pPr>
            <a:r>
              <a:rPr lang="de-DE" sz="2200" kern="100" dirty="0">
                <a:effectLst/>
                <a:ea typeface="Calibri" panose="020F0502020204030204" pitchFamily="34" charset="0"/>
                <a:cs typeface="Times New Roman" panose="02020603050405020304" pitchFamily="18" charset="0"/>
              </a:rPr>
              <a:t>Charlotte Kerner: „Alle Schönheit des Himmels“. Die Lebensgeschichte der Hildegard von Bingen, Weinheim und Basel 1993 (Beltz Verlag, 1998 bereits in der 8. Auflage)</a:t>
            </a:r>
          </a:p>
          <a:p>
            <a:pPr>
              <a:spcAft>
                <a:spcPts val="800"/>
              </a:spcAft>
            </a:pPr>
            <a:r>
              <a:rPr lang="de-DE" sz="2200" kern="100" dirty="0">
                <a:effectLst/>
                <a:ea typeface="Calibri" panose="020F0502020204030204" pitchFamily="34" charset="0"/>
                <a:cs typeface="Times New Roman" panose="02020603050405020304" pitchFamily="18" charset="0"/>
              </a:rPr>
              <a:t>Heinrich </a:t>
            </a:r>
            <a:r>
              <a:rPr lang="de-DE" sz="2200" kern="100" dirty="0" err="1">
                <a:effectLst/>
                <a:ea typeface="Calibri" panose="020F0502020204030204" pitchFamily="34" charset="0"/>
                <a:cs typeface="Times New Roman" panose="02020603050405020304" pitchFamily="18" charset="0"/>
              </a:rPr>
              <a:t>Schipperges</a:t>
            </a:r>
            <a:r>
              <a:rPr lang="de-DE" sz="2200" kern="100" dirty="0">
                <a:effectLst/>
                <a:ea typeface="Calibri" panose="020F0502020204030204" pitchFamily="34" charset="0"/>
                <a:cs typeface="Times New Roman" panose="02020603050405020304" pitchFamily="18" charset="0"/>
              </a:rPr>
              <a:t>: Hildegard von Bingen (C.H. Beck WISSEN), München 1995 (3. ergänzte Auflage 1997)</a:t>
            </a:r>
          </a:p>
          <a:p>
            <a:pPr>
              <a:spcAft>
                <a:spcPts val="800"/>
              </a:spcAft>
            </a:pPr>
            <a:r>
              <a:rPr lang="de-DE" sz="2200" kern="100" dirty="0">
                <a:effectLst/>
                <a:ea typeface="Calibri" panose="020F0502020204030204" pitchFamily="34" charset="0"/>
                <a:cs typeface="Times New Roman" panose="02020603050405020304" pitchFamily="18" charset="0"/>
              </a:rPr>
              <a:t>Helene M. </a:t>
            </a:r>
            <a:r>
              <a:rPr lang="de-DE" sz="2200" kern="100" dirty="0" err="1">
                <a:effectLst/>
                <a:ea typeface="Calibri" panose="020F0502020204030204" pitchFamily="34" charset="0"/>
                <a:cs typeface="Times New Roman" panose="02020603050405020304" pitchFamily="18" charset="0"/>
              </a:rPr>
              <a:t>Kastinger</a:t>
            </a:r>
            <a:r>
              <a:rPr lang="de-DE" sz="2200" kern="100" dirty="0">
                <a:effectLst/>
                <a:ea typeface="Calibri" panose="020F0502020204030204" pitchFamily="34" charset="0"/>
                <a:cs typeface="Times New Roman" panose="02020603050405020304" pitchFamily="18" charset="0"/>
              </a:rPr>
              <a:t> Riley: Hildegard von Bingen (rororo Monographien), </a:t>
            </a:r>
            <a:r>
              <a:rPr lang="de-DE" sz="2200" kern="100" dirty="0" err="1">
                <a:effectLst/>
                <a:ea typeface="Calibri" panose="020F0502020204030204" pitchFamily="34" charset="0"/>
                <a:cs typeface="Times New Roman" panose="02020603050405020304" pitchFamily="18" charset="0"/>
              </a:rPr>
              <a:t>Reinbeck</a:t>
            </a:r>
            <a:r>
              <a:rPr lang="de-DE" sz="2200" kern="100" dirty="0">
                <a:effectLst/>
                <a:ea typeface="Calibri" panose="020F0502020204030204" pitchFamily="34" charset="0"/>
                <a:cs typeface="Times New Roman" panose="02020603050405020304" pitchFamily="18" charset="0"/>
              </a:rPr>
              <a:t> 1997</a:t>
            </a:r>
          </a:p>
          <a:p>
            <a:r>
              <a:rPr lang="de-DE" sz="2200" dirty="0">
                <a:effectLst/>
                <a:ea typeface="Calibri" panose="020F0502020204030204" pitchFamily="34" charset="0"/>
              </a:rPr>
              <a:t>Michaele Diers: Hildegard von Bingen (dtv Porträt), München 1998 (im April 1998 erschienen, im Juli bereits 2. Auflage)</a:t>
            </a:r>
          </a:p>
          <a:p>
            <a:r>
              <a:rPr lang="de-DE" sz="2200" dirty="0">
                <a:effectLst/>
                <a:ea typeface="Calibri" panose="020F0502020204030204" pitchFamily="34" charset="0"/>
              </a:rPr>
              <a:t>Marianne Richert Pfau und Stefan J. </a:t>
            </a:r>
            <a:r>
              <a:rPr lang="de-DE" sz="2200" dirty="0" err="1">
                <a:effectLst/>
                <a:ea typeface="Calibri" panose="020F0502020204030204" pitchFamily="34" charset="0"/>
              </a:rPr>
              <a:t>Morent</a:t>
            </a:r>
            <a:r>
              <a:rPr lang="de-DE" sz="2200" dirty="0">
                <a:effectLst/>
                <a:ea typeface="Calibri" panose="020F0502020204030204" pitchFamily="34" charset="0"/>
              </a:rPr>
              <a:t>: Hildegard von Bingen. Der Klang des Himmels (Europäische Komponistinnen, </a:t>
            </a:r>
            <a:r>
              <a:rPr lang="de-DE" sz="2200" dirty="0" err="1">
                <a:effectLst/>
                <a:ea typeface="Calibri" panose="020F0502020204030204" pitchFamily="34" charset="0"/>
              </a:rPr>
              <a:t>hg</a:t>
            </a:r>
            <a:r>
              <a:rPr lang="de-DE" sz="2200" dirty="0">
                <a:effectLst/>
                <a:ea typeface="Calibri" panose="020F0502020204030204" pitchFamily="34" charset="0"/>
              </a:rPr>
              <a:t>. von Annette </a:t>
            </a:r>
            <a:r>
              <a:rPr lang="de-DE" sz="2200" dirty="0" err="1">
                <a:effectLst/>
                <a:ea typeface="Calibri" panose="020F0502020204030204" pitchFamily="34" charset="0"/>
              </a:rPr>
              <a:t>Kreutziger</a:t>
            </a:r>
            <a:r>
              <a:rPr lang="de-DE" sz="2200" dirty="0">
                <a:effectLst/>
                <a:ea typeface="Calibri" panose="020F0502020204030204" pitchFamily="34" charset="0"/>
              </a:rPr>
              <a:t>-Herr und Melanie Unseld, Bd. 1), Köln, Weimar, Wien 2005</a:t>
            </a:r>
            <a:endParaRPr lang="de-DE" sz="2200" dirty="0"/>
          </a:p>
        </p:txBody>
      </p:sp>
    </p:spTree>
    <p:extLst>
      <p:ext uri="{BB962C8B-B14F-4D97-AF65-F5344CB8AC3E}">
        <p14:creationId xmlns:p14="http://schemas.microsoft.com/office/powerpoint/2010/main" val="731288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8BEE-1380-01A3-4B69-6474C97B69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838015-4793-7322-E493-12621BFDCD43}"/>
              </a:ext>
            </a:extLst>
          </p:cNvPr>
          <p:cNvSpPr>
            <a:spLocks noGrp="1"/>
          </p:cNvSpPr>
          <p:nvPr>
            <p:ph type="title"/>
          </p:nvPr>
        </p:nvSpPr>
        <p:spPr>
          <a:xfrm>
            <a:off x="362736" y="1995531"/>
            <a:ext cx="7886700" cy="1042042"/>
          </a:xfrm>
        </p:spPr>
        <p:txBody>
          <a:bodyPr>
            <a:normAutofit fontScale="90000"/>
          </a:bodyPr>
          <a:lstStyle/>
          <a:p>
            <a:r>
              <a:rPr lang="de-DE" sz="3200" dirty="0"/>
              <a:t>Klangbeispiel: </a:t>
            </a:r>
            <a:br>
              <a:rPr lang="de-DE" sz="3200" dirty="0"/>
            </a:br>
            <a:r>
              <a:rPr lang="de-DE" sz="3200" dirty="0"/>
              <a:t>Hildegard von Bingen: </a:t>
            </a:r>
            <a:br>
              <a:rPr lang="de-DE" sz="3200" dirty="0"/>
            </a:br>
            <a:r>
              <a:rPr lang="de-DE" sz="3200" i="1" dirty="0"/>
              <a:t>O Virtus </a:t>
            </a:r>
            <a:r>
              <a:rPr lang="de-DE" sz="3200" i="1" dirty="0" err="1"/>
              <a:t>Sapientie</a:t>
            </a:r>
            <a:endParaRPr lang="de-DE" sz="3200" i="1" dirty="0"/>
          </a:p>
        </p:txBody>
      </p:sp>
      <p:sp>
        <p:nvSpPr>
          <p:cNvPr id="4" name="Inhaltsplatzhalter 3">
            <a:extLst>
              <a:ext uri="{FF2B5EF4-FFF2-40B4-BE49-F238E27FC236}">
                <a16:creationId xmlns:a16="http://schemas.microsoft.com/office/drawing/2014/main" id="{BC89900B-99E2-2412-FD98-3CF1F753A15F}"/>
              </a:ext>
            </a:extLst>
          </p:cNvPr>
          <p:cNvSpPr>
            <a:spLocks noGrp="1"/>
          </p:cNvSpPr>
          <p:nvPr>
            <p:ph idx="1"/>
          </p:nvPr>
        </p:nvSpPr>
        <p:spPr>
          <a:xfrm>
            <a:off x="449000" y="3536409"/>
            <a:ext cx="7886700" cy="3907369"/>
          </a:xfrm>
        </p:spPr>
        <p:txBody>
          <a:bodyPr/>
          <a:lstStyle/>
          <a:p>
            <a:pPr marL="0" indent="0">
              <a:spcBef>
                <a:spcPts val="0"/>
              </a:spcBef>
              <a:buNone/>
            </a:pPr>
            <a:r>
              <a:rPr lang="de-DE" dirty="0"/>
              <a:t>Kronos </a:t>
            </a:r>
            <a:r>
              <a:rPr lang="de-DE" dirty="0" err="1"/>
              <a:t>Quartet</a:t>
            </a:r>
            <a:endParaRPr lang="de-DE" dirty="0"/>
          </a:p>
          <a:p>
            <a:pPr marL="0" indent="0">
              <a:spcBef>
                <a:spcPts val="0"/>
              </a:spcBef>
              <a:buNone/>
            </a:pPr>
            <a:r>
              <a:rPr lang="de-DE" dirty="0"/>
              <a:t>Arrangiert von </a:t>
            </a:r>
          </a:p>
          <a:p>
            <a:pPr marL="0" indent="0">
              <a:spcBef>
                <a:spcPts val="0"/>
              </a:spcBef>
              <a:buNone/>
            </a:pPr>
            <a:r>
              <a:rPr lang="de-DE" dirty="0"/>
              <a:t>Marianne Pfau</a:t>
            </a:r>
          </a:p>
          <a:p>
            <a:pPr marL="0" indent="0">
              <a:spcBef>
                <a:spcPts val="0"/>
              </a:spcBef>
              <a:buNone/>
            </a:pPr>
            <a:r>
              <a:rPr lang="de-DE" dirty="0"/>
              <a:t>Aufnahme 1997</a:t>
            </a:r>
          </a:p>
        </p:txBody>
      </p:sp>
      <p:pic>
        <p:nvPicPr>
          <p:cNvPr id="5" name="Grafik 4">
            <a:extLst>
              <a:ext uri="{FF2B5EF4-FFF2-40B4-BE49-F238E27FC236}">
                <a16:creationId xmlns:a16="http://schemas.microsoft.com/office/drawing/2014/main" id="{7D893D20-1DA2-9A69-1E4C-D9968B85AEB8}"/>
              </a:ext>
            </a:extLst>
          </p:cNvPr>
          <p:cNvPicPr>
            <a:picLocks noChangeAspect="1"/>
          </p:cNvPicPr>
          <p:nvPr/>
        </p:nvPicPr>
        <p:blipFill>
          <a:blip r:embed="rId2"/>
          <a:stretch>
            <a:fillRect/>
          </a:stretch>
        </p:blipFill>
        <p:spPr>
          <a:xfrm>
            <a:off x="3826174" y="189000"/>
            <a:ext cx="5194086" cy="6480000"/>
          </a:xfrm>
          <a:prstGeom prst="rect">
            <a:avLst/>
          </a:prstGeom>
        </p:spPr>
      </p:pic>
    </p:spTree>
    <p:extLst>
      <p:ext uri="{BB962C8B-B14F-4D97-AF65-F5344CB8AC3E}">
        <p14:creationId xmlns:p14="http://schemas.microsoft.com/office/powerpoint/2010/main" val="114785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F8C34-1358-60E2-6132-C21FE509C445}"/>
              </a:ext>
            </a:extLst>
          </p:cNvPr>
          <p:cNvSpPr>
            <a:spLocks noGrp="1"/>
          </p:cNvSpPr>
          <p:nvPr>
            <p:ph type="title"/>
          </p:nvPr>
        </p:nvSpPr>
        <p:spPr>
          <a:xfrm>
            <a:off x="5844923" y="3297526"/>
            <a:ext cx="7886700" cy="1042042"/>
          </a:xfrm>
        </p:spPr>
        <p:txBody>
          <a:bodyPr>
            <a:normAutofit fontScale="90000"/>
          </a:bodyPr>
          <a:lstStyle/>
          <a:p>
            <a:r>
              <a:rPr lang="de-DE" sz="2400" dirty="0"/>
              <a:t>Sachsenspiegel. </a:t>
            </a:r>
            <a:br>
              <a:rPr lang="de-DE" sz="2400" dirty="0"/>
            </a:br>
            <a:r>
              <a:rPr lang="de-DE" sz="2400" dirty="0"/>
              <a:t>Wichtigstes deutsches </a:t>
            </a:r>
            <a:br>
              <a:rPr lang="de-DE" sz="2400" dirty="0"/>
            </a:br>
            <a:r>
              <a:rPr lang="de-DE" sz="2400" dirty="0"/>
              <a:t>Rechtsbuch des späteren </a:t>
            </a:r>
            <a:br>
              <a:rPr lang="de-DE" sz="2400" dirty="0"/>
            </a:br>
            <a:r>
              <a:rPr lang="de-DE" sz="2400" dirty="0"/>
              <a:t>Mittelalters, verfasst </a:t>
            </a:r>
            <a:br>
              <a:rPr lang="de-DE" sz="2400" dirty="0"/>
            </a:br>
            <a:r>
              <a:rPr lang="de-DE" sz="2400" dirty="0"/>
              <a:t>zwischen 1220 und 1235 </a:t>
            </a:r>
            <a:br>
              <a:rPr lang="de-DE" sz="2400" dirty="0"/>
            </a:br>
            <a:r>
              <a:rPr lang="de-DE" sz="2400" dirty="0"/>
              <a:t>von Eike von </a:t>
            </a:r>
            <a:r>
              <a:rPr lang="de-DE" sz="2400" dirty="0" err="1"/>
              <a:t>Repgow</a:t>
            </a:r>
            <a:br>
              <a:rPr lang="de-DE" sz="2400" dirty="0"/>
            </a:br>
            <a:r>
              <a:rPr lang="de-DE" sz="2400" dirty="0"/>
              <a:t>auf Anregung des Grafen</a:t>
            </a:r>
            <a:br>
              <a:rPr lang="de-DE" sz="2400" dirty="0"/>
            </a:br>
            <a:r>
              <a:rPr lang="de-DE" sz="2400" dirty="0"/>
              <a:t>Hoyer von Falkenstein</a:t>
            </a:r>
            <a:br>
              <a:rPr lang="de-DE" sz="2400" dirty="0"/>
            </a:br>
            <a:r>
              <a:rPr lang="de-DE" sz="2400" dirty="0"/>
              <a:t>(Sachsen-Anhalt).</a:t>
            </a:r>
            <a:br>
              <a:rPr lang="de-DE" sz="2400" dirty="0"/>
            </a:br>
            <a:r>
              <a:rPr lang="de-DE" sz="2400" dirty="0"/>
              <a:t>Er blieb teilweise bis </a:t>
            </a:r>
            <a:br>
              <a:rPr lang="de-DE" sz="2400" dirty="0"/>
            </a:br>
            <a:r>
              <a:rPr lang="de-DE" sz="2400" dirty="0"/>
              <a:t>ins 19. Jh. geltendes Recht. </a:t>
            </a:r>
          </a:p>
        </p:txBody>
      </p:sp>
      <p:pic>
        <p:nvPicPr>
          <p:cNvPr id="7" name="Inhaltsplatzhalter 6">
            <a:extLst>
              <a:ext uri="{FF2B5EF4-FFF2-40B4-BE49-F238E27FC236}">
                <a16:creationId xmlns:a16="http://schemas.microsoft.com/office/drawing/2014/main" id="{B4FEE61C-B9B4-CE5C-335F-9878D68D0D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9877" y="0"/>
            <a:ext cx="7200000" cy="7200000"/>
          </a:xfrm>
        </p:spPr>
      </p:pic>
    </p:spTree>
    <p:extLst>
      <p:ext uri="{BB962C8B-B14F-4D97-AF65-F5344CB8AC3E}">
        <p14:creationId xmlns:p14="http://schemas.microsoft.com/office/powerpoint/2010/main" val="31342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F5BE0-EDF9-07A7-2FDA-A63B655C6AFB}"/>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21E87280-6B58-AFBE-4233-EA14F16BDDC9}"/>
              </a:ext>
            </a:extLst>
          </p:cNvPr>
          <p:cNvSpPr>
            <a:spLocks noGrp="1"/>
          </p:cNvSpPr>
          <p:nvPr>
            <p:ph idx="1"/>
          </p:nvPr>
        </p:nvSpPr>
        <p:spPr>
          <a:xfrm>
            <a:off x="825251" y="3768224"/>
            <a:ext cx="7886700" cy="3907369"/>
          </a:xfrm>
        </p:spPr>
        <p:txBody>
          <a:bodyPr>
            <a:normAutofit/>
          </a:bodyPr>
          <a:lstStyle/>
          <a:p>
            <a:pPr marL="0" indent="0">
              <a:buNone/>
            </a:pPr>
            <a:r>
              <a:rPr lang="de-DE" sz="2200" dirty="0"/>
              <a:t>Die Dokumentation „Ein Tag in…Nürnberg 1593 – Der Scharfrichter Frantz Schmidt“ beleuchtet dessen Leben und das seiner Familie und gewährt Einblick in das Rechtssystem der Frühen Neuzeit. </a:t>
            </a:r>
          </a:p>
          <a:p>
            <a:pPr marL="0" indent="0">
              <a:buNone/>
            </a:pPr>
            <a:r>
              <a:rPr lang="de-DE" sz="2200" dirty="0"/>
              <a:t>„Terra X“-Dokumentation (2024) von ZDF und arte mit Dr. Jennifer Oevermann und Dr. Roxanne </a:t>
            </a:r>
            <a:r>
              <a:rPr lang="de-DE" sz="2200" dirty="0" err="1"/>
              <a:t>Narz</a:t>
            </a:r>
            <a:r>
              <a:rPr lang="de-DE" sz="2200" dirty="0"/>
              <a:t> aus dem wissenschaftlichen Team von „Geschichte Für Alle e.V.“ Nürnberg mit. </a:t>
            </a:r>
          </a:p>
          <a:p>
            <a:pPr marL="0" indent="0">
              <a:buNone/>
            </a:pPr>
            <a:r>
              <a:rPr lang="de-DE" sz="2200" dirty="0">
                <a:hlinkClick r:id="rId2">
                  <a:extLst>
                    <a:ext uri="{A12FA001-AC4F-418D-AE19-62706E023703}">
                      <ahyp:hlinkClr xmlns:ahyp="http://schemas.microsoft.com/office/drawing/2018/hyperlinkcolor" val="tx"/>
                    </a:ext>
                  </a:extLst>
                </a:hlinkClick>
              </a:rPr>
              <a:t>ZDF-Mediathek</a:t>
            </a:r>
            <a:endParaRPr lang="de-DE" sz="2200" dirty="0"/>
          </a:p>
          <a:p>
            <a:pPr marL="0" indent="0">
              <a:buNone/>
            </a:pPr>
            <a:endParaRPr lang="de-DE" sz="2200" dirty="0"/>
          </a:p>
          <a:p>
            <a:pPr marL="0" indent="0">
              <a:buNone/>
            </a:pPr>
            <a:endParaRPr lang="de-DE" sz="2200" dirty="0"/>
          </a:p>
        </p:txBody>
      </p:sp>
      <p:pic>
        <p:nvPicPr>
          <p:cNvPr id="5" name="Grafik 4">
            <a:extLst>
              <a:ext uri="{FF2B5EF4-FFF2-40B4-BE49-F238E27FC236}">
                <a16:creationId xmlns:a16="http://schemas.microsoft.com/office/drawing/2014/main" id="{E320300B-D8C4-8243-6398-512DFC1FE4D8}"/>
              </a:ext>
            </a:extLst>
          </p:cNvPr>
          <p:cNvPicPr>
            <a:picLocks noChangeAspect="1"/>
          </p:cNvPicPr>
          <p:nvPr/>
        </p:nvPicPr>
        <p:blipFill>
          <a:blip r:embed="rId3"/>
          <a:stretch>
            <a:fillRect/>
          </a:stretch>
        </p:blipFill>
        <p:spPr>
          <a:xfrm>
            <a:off x="0" y="0"/>
            <a:ext cx="9144000" cy="3334512"/>
          </a:xfrm>
          <a:prstGeom prst="rect">
            <a:avLst/>
          </a:prstGeom>
        </p:spPr>
      </p:pic>
    </p:spTree>
    <p:extLst>
      <p:ext uri="{BB962C8B-B14F-4D97-AF65-F5344CB8AC3E}">
        <p14:creationId xmlns:p14="http://schemas.microsoft.com/office/powerpoint/2010/main" val="610555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3CB9E-388D-5E1F-7CCC-A710EB935762}"/>
              </a:ext>
            </a:extLst>
          </p:cNvPr>
          <p:cNvSpPr>
            <a:spLocks noGrp="1"/>
          </p:cNvSpPr>
          <p:nvPr>
            <p:ph type="title"/>
          </p:nvPr>
        </p:nvSpPr>
        <p:spPr>
          <a:xfrm>
            <a:off x="178939" y="2320860"/>
            <a:ext cx="7886700" cy="1042042"/>
          </a:xfrm>
        </p:spPr>
        <p:txBody>
          <a:bodyPr>
            <a:noAutofit/>
          </a:bodyPr>
          <a:lstStyle/>
          <a:p>
            <a:r>
              <a:rPr lang="de-DE" sz="2600" dirty="0"/>
              <a:t>Kreuzzüge</a:t>
            </a:r>
            <a:br>
              <a:rPr lang="de-DE" sz="2600" dirty="0"/>
            </a:br>
            <a:br>
              <a:rPr lang="de-DE" sz="2600" dirty="0"/>
            </a:br>
            <a:r>
              <a:rPr lang="de-DE" sz="2600" dirty="0"/>
              <a:t>zwischen 1095/99 </a:t>
            </a:r>
            <a:br>
              <a:rPr lang="de-DE" sz="2600" dirty="0"/>
            </a:br>
            <a:r>
              <a:rPr lang="de-DE" sz="2600" dirty="0"/>
              <a:t>und dem 13. Jahr-</a:t>
            </a:r>
            <a:br>
              <a:rPr lang="de-DE" sz="2600" dirty="0"/>
            </a:br>
            <a:r>
              <a:rPr lang="de-DE" sz="2600" dirty="0"/>
              <a:t>hundert</a:t>
            </a:r>
          </a:p>
        </p:txBody>
      </p:sp>
      <p:pic>
        <p:nvPicPr>
          <p:cNvPr id="10" name="Inhaltsplatzhalter 9">
            <a:extLst>
              <a:ext uri="{FF2B5EF4-FFF2-40B4-BE49-F238E27FC236}">
                <a16:creationId xmlns:a16="http://schemas.microsoft.com/office/drawing/2014/main" id="{E6BCA6F1-0E89-5CA2-4DA6-9A558D1469A2}"/>
              </a:ext>
            </a:extLst>
          </p:cNvPr>
          <p:cNvPicPr>
            <a:picLocks noGrp="1" noChangeAspect="1"/>
          </p:cNvPicPr>
          <p:nvPr>
            <p:ph idx="1"/>
          </p:nvPr>
        </p:nvPicPr>
        <p:blipFill>
          <a:blip r:embed="rId2"/>
          <a:stretch>
            <a:fillRect/>
          </a:stretch>
        </p:blipFill>
        <p:spPr>
          <a:xfrm>
            <a:off x="2896897" y="2965109"/>
            <a:ext cx="6247103" cy="4320000"/>
          </a:xfrm>
          <a:prstGeom prst="rect">
            <a:avLst/>
          </a:prstGeom>
        </p:spPr>
      </p:pic>
      <p:pic>
        <p:nvPicPr>
          <p:cNvPr id="9" name="Grafik 8">
            <a:extLst>
              <a:ext uri="{FF2B5EF4-FFF2-40B4-BE49-F238E27FC236}">
                <a16:creationId xmlns:a16="http://schemas.microsoft.com/office/drawing/2014/main" id="{4535331E-CC9D-BECD-49CF-775A434DE35E}"/>
              </a:ext>
            </a:extLst>
          </p:cNvPr>
          <p:cNvPicPr>
            <a:picLocks noChangeAspect="1"/>
          </p:cNvPicPr>
          <p:nvPr/>
        </p:nvPicPr>
        <p:blipFill>
          <a:blip r:embed="rId3"/>
          <a:stretch>
            <a:fillRect/>
          </a:stretch>
        </p:blipFill>
        <p:spPr>
          <a:xfrm>
            <a:off x="2896897" y="91049"/>
            <a:ext cx="6236749" cy="2627604"/>
          </a:xfrm>
          <a:prstGeom prst="rect">
            <a:avLst/>
          </a:prstGeom>
        </p:spPr>
      </p:pic>
    </p:spTree>
    <p:extLst>
      <p:ext uri="{BB962C8B-B14F-4D97-AF65-F5344CB8AC3E}">
        <p14:creationId xmlns:p14="http://schemas.microsoft.com/office/powerpoint/2010/main" val="1256020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38568-3EC9-B18E-D7EA-A06458E8E1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79ACF9-AFFB-1C8C-8F8E-DDF5014DDDAB}"/>
              </a:ext>
            </a:extLst>
          </p:cNvPr>
          <p:cNvSpPr>
            <a:spLocks noGrp="1"/>
          </p:cNvSpPr>
          <p:nvPr>
            <p:ph type="title"/>
          </p:nvPr>
        </p:nvSpPr>
        <p:spPr>
          <a:xfrm>
            <a:off x="489527" y="2907979"/>
            <a:ext cx="7886700" cy="1042042"/>
          </a:xfrm>
        </p:spPr>
        <p:txBody>
          <a:bodyPr>
            <a:noAutofit/>
          </a:bodyPr>
          <a:lstStyle/>
          <a:p>
            <a:r>
              <a:rPr lang="de-DE" sz="2800" i="0" dirty="0">
                <a:effectLst/>
                <a:latin typeface="+mn-lt"/>
              </a:rPr>
              <a:t>Petrus </a:t>
            </a:r>
            <a:r>
              <a:rPr lang="de-DE" sz="2800" i="0" dirty="0" err="1">
                <a:effectLst/>
                <a:latin typeface="+mn-lt"/>
              </a:rPr>
              <a:t>Abaelardus</a:t>
            </a:r>
            <a:r>
              <a:rPr lang="de-DE" sz="2800" i="0" dirty="0">
                <a:effectLst/>
                <a:latin typeface="+mn-lt"/>
              </a:rPr>
              <a:t>, </a:t>
            </a:r>
            <a:br>
              <a:rPr lang="de-DE" sz="2800" i="0" dirty="0">
                <a:effectLst/>
                <a:latin typeface="+mn-lt"/>
              </a:rPr>
            </a:br>
            <a:r>
              <a:rPr lang="de-DE" sz="2800" i="0" dirty="0">
                <a:effectLst/>
                <a:latin typeface="+mn-lt"/>
              </a:rPr>
              <a:t>kurz: Abaelard </a:t>
            </a:r>
            <a:br>
              <a:rPr lang="de-DE" sz="2800" i="0" dirty="0">
                <a:effectLst/>
                <a:latin typeface="+mn-lt"/>
              </a:rPr>
            </a:br>
            <a:r>
              <a:rPr lang="de-DE" sz="2800" i="0" dirty="0">
                <a:effectLst/>
                <a:latin typeface="+mn-lt"/>
              </a:rPr>
              <a:t>(1079-1142)</a:t>
            </a:r>
            <a:br>
              <a:rPr lang="de-DE" sz="2800" i="0" dirty="0">
                <a:effectLst/>
                <a:latin typeface="+mn-lt"/>
              </a:rPr>
            </a:br>
            <a:r>
              <a:rPr lang="de-DE" sz="2800" i="0" dirty="0">
                <a:effectLst/>
                <a:latin typeface="+mn-lt"/>
              </a:rPr>
              <a:t>französischer Theologe, </a:t>
            </a:r>
            <a:br>
              <a:rPr lang="de-DE" sz="2800" i="0" dirty="0">
                <a:effectLst/>
                <a:latin typeface="+mn-lt"/>
              </a:rPr>
            </a:br>
            <a:r>
              <a:rPr lang="de-DE" sz="2800" i="0" dirty="0">
                <a:effectLst/>
                <a:latin typeface="+mn-lt"/>
              </a:rPr>
              <a:t>Philosoph und </a:t>
            </a:r>
            <a:br>
              <a:rPr lang="de-DE" sz="2800" i="0" dirty="0">
                <a:effectLst/>
                <a:latin typeface="+mn-lt"/>
              </a:rPr>
            </a:br>
            <a:r>
              <a:rPr lang="de-DE" sz="2800" i="0" dirty="0">
                <a:effectLst/>
                <a:latin typeface="+mn-lt"/>
              </a:rPr>
              <a:t>Frühscholastiker,</a:t>
            </a:r>
            <a:br>
              <a:rPr lang="de-DE" sz="2800" i="0" dirty="0">
                <a:effectLst/>
                <a:latin typeface="+mn-lt"/>
              </a:rPr>
            </a:br>
            <a:r>
              <a:rPr lang="de-DE" sz="2800" i="0" dirty="0">
                <a:effectLst/>
                <a:latin typeface="+mn-lt"/>
              </a:rPr>
              <a:t>lehrte in Paris</a:t>
            </a:r>
            <a:endParaRPr lang="de-DE" sz="2800" dirty="0"/>
          </a:p>
        </p:txBody>
      </p:sp>
      <p:pic>
        <p:nvPicPr>
          <p:cNvPr id="7" name="Inhaltsplatzhalter 6">
            <a:extLst>
              <a:ext uri="{FF2B5EF4-FFF2-40B4-BE49-F238E27FC236}">
                <a16:creationId xmlns:a16="http://schemas.microsoft.com/office/drawing/2014/main" id="{41C72BFA-5A96-44A8-F51F-AB056C538F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5389" y="0"/>
            <a:ext cx="4708799" cy="7200000"/>
          </a:xfrm>
        </p:spPr>
      </p:pic>
    </p:spTree>
    <p:extLst>
      <p:ext uri="{BB962C8B-B14F-4D97-AF65-F5344CB8AC3E}">
        <p14:creationId xmlns:p14="http://schemas.microsoft.com/office/powerpoint/2010/main" val="338531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0003F-2CE6-453D-F6AC-A4D442DE29BC}"/>
              </a:ext>
            </a:extLst>
          </p:cNvPr>
          <p:cNvSpPr>
            <a:spLocks noGrp="1"/>
          </p:cNvSpPr>
          <p:nvPr>
            <p:ph type="title"/>
          </p:nvPr>
        </p:nvSpPr>
        <p:spPr>
          <a:xfrm>
            <a:off x="628650" y="1068421"/>
            <a:ext cx="7886700" cy="1042042"/>
          </a:xfrm>
        </p:spPr>
        <p:txBody>
          <a:bodyPr>
            <a:normAutofit fontScale="90000"/>
          </a:bodyPr>
          <a:lstStyle/>
          <a:p>
            <a:pPr algn="ctr"/>
            <a:br>
              <a:rPr lang="de-DE" sz="2800" dirty="0"/>
            </a:br>
            <a:r>
              <a:rPr lang="de-DE" sz="2800" dirty="0"/>
              <a:t>Mittelalterliche Mehrstimmigkeit:</a:t>
            </a:r>
            <a:br>
              <a:rPr lang="de-DE" sz="2800" dirty="0"/>
            </a:br>
            <a:r>
              <a:rPr lang="de-DE" sz="2800" dirty="0"/>
              <a:t> Klangliche Erweiterungen des gregorianischen Chorals</a:t>
            </a:r>
            <a:br>
              <a:rPr lang="de-DE" sz="2800" dirty="0"/>
            </a:br>
            <a:endParaRPr lang="de-DE" sz="2800" dirty="0"/>
          </a:p>
        </p:txBody>
      </p:sp>
      <p:sp>
        <p:nvSpPr>
          <p:cNvPr id="3" name="Inhaltsplatzhalter 2">
            <a:extLst>
              <a:ext uri="{FF2B5EF4-FFF2-40B4-BE49-F238E27FC236}">
                <a16:creationId xmlns:a16="http://schemas.microsoft.com/office/drawing/2014/main" id="{3F64B40D-8978-03E2-49C2-DF0C5277996F}"/>
              </a:ext>
            </a:extLst>
          </p:cNvPr>
          <p:cNvSpPr>
            <a:spLocks noGrp="1"/>
          </p:cNvSpPr>
          <p:nvPr>
            <p:ph idx="1"/>
          </p:nvPr>
        </p:nvSpPr>
        <p:spPr>
          <a:xfrm>
            <a:off x="738987" y="2362117"/>
            <a:ext cx="7886700" cy="3907369"/>
          </a:xfrm>
        </p:spPr>
        <p:txBody>
          <a:bodyPr>
            <a:normAutofit fontScale="77500" lnSpcReduction="20000"/>
          </a:bodyPr>
          <a:lstStyle/>
          <a:p>
            <a:pPr marL="0" indent="0">
              <a:buNone/>
            </a:pPr>
            <a:r>
              <a:rPr lang="de-DE" dirty="0"/>
              <a:t>- </a:t>
            </a:r>
            <a:r>
              <a:rPr lang="de-DE" b="1" dirty="0"/>
              <a:t>Organum</a:t>
            </a:r>
            <a:r>
              <a:rPr lang="de-DE" dirty="0"/>
              <a:t> (bis zur Vierstimmigkeit: </a:t>
            </a:r>
            <a:r>
              <a:rPr lang="de-DE" dirty="0" err="1"/>
              <a:t>Quadruplum</a:t>
            </a:r>
            <a:r>
              <a:rPr lang="de-DE" dirty="0"/>
              <a:t>): seit dem 9. Jahrhundert dokumentierte älteste Form europäischer Mehrstimmigkeit, ursprünglich improvisiert, in zahlreichen Handschriften niedergelegt (z. B. </a:t>
            </a:r>
            <a:r>
              <a:rPr lang="de-DE" i="1" dirty="0" err="1"/>
              <a:t>Musica</a:t>
            </a:r>
            <a:r>
              <a:rPr lang="de-DE" i="1" dirty="0"/>
              <a:t> </a:t>
            </a:r>
            <a:r>
              <a:rPr lang="de-DE" i="1" dirty="0" err="1"/>
              <a:t>Enchiriadis</a:t>
            </a:r>
            <a:r>
              <a:rPr lang="de-DE" dirty="0"/>
              <a:t>, um 800; </a:t>
            </a:r>
            <a:r>
              <a:rPr lang="de-DE" i="1" dirty="0"/>
              <a:t>Winchester </a:t>
            </a:r>
            <a:r>
              <a:rPr lang="de-DE" i="1" dirty="0" err="1"/>
              <a:t>Tropar</a:t>
            </a:r>
            <a:r>
              <a:rPr lang="de-DE" dirty="0"/>
              <a:t>, um 1050)</a:t>
            </a:r>
          </a:p>
          <a:p>
            <a:pPr marL="0" indent="0">
              <a:buNone/>
            </a:pPr>
            <a:r>
              <a:rPr lang="de-DE" dirty="0"/>
              <a:t>- </a:t>
            </a:r>
            <a:r>
              <a:rPr lang="de-DE" b="1" dirty="0"/>
              <a:t>Conductus</a:t>
            </a:r>
            <a:r>
              <a:rPr lang="de-DE" dirty="0"/>
              <a:t> (von lat. "</a:t>
            </a:r>
            <a:r>
              <a:rPr lang="de-DE" dirty="0" err="1"/>
              <a:t>conducere</a:t>
            </a:r>
            <a:r>
              <a:rPr lang="de-DE" dirty="0"/>
              <a:t>", führen oder geleiten), in seiner Anfangszeit im frühen 12. Jahrhundert eine vokale Begleit- oder Geleitmusik, die im Gottesdienst z.B. gesungen wurde, während der Diakon zum Lesepult schritt. Um 1200 löste sich der Conductus aus dem gottesdienstlichen Rahmen und wurde zu einer musikalischen Gattung im Lebensbereich der Kleriker jenseits der Liturgie - in Schule, Gemeinschaft und bei Festlichkeiten. Text und Melodie wurden neu erfunden und speisten sich - anders als im Organum - nicht aus präexistenten Choralbeständen</a:t>
            </a:r>
          </a:p>
          <a:p>
            <a:pPr marL="0" indent="0">
              <a:buNone/>
            </a:pPr>
            <a:endParaRPr lang="de-DE" dirty="0"/>
          </a:p>
        </p:txBody>
      </p:sp>
    </p:spTree>
    <p:extLst>
      <p:ext uri="{BB962C8B-B14F-4D97-AF65-F5344CB8AC3E}">
        <p14:creationId xmlns:p14="http://schemas.microsoft.com/office/powerpoint/2010/main" val="2042511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0EA41-4781-B200-C739-6FD6EA89BBDE}"/>
              </a:ext>
            </a:extLst>
          </p:cNvPr>
          <p:cNvSpPr>
            <a:spLocks noGrp="1"/>
          </p:cNvSpPr>
          <p:nvPr>
            <p:ph type="title"/>
          </p:nvPr>
        </p:nvSpPr>
        <p:spPr>
          <a:xfrm>
            <a:off x="566458" y="1646391"/>
            <a:ext cx="7886700" cy="1042042"/>
          </a:xfrm>
        </p:spPr>
        <p:txBody>
          <a:bodyPr>
            <a:noAutofit/>
          </a:bodyPr>
          <a:lstStyle/>
          <a:p>
            <a:r>
              <a:rPr lang="de-DE" sz="2800" dirty="0"/>
              <a:t>2. Das „Ereignis </a:t>
            </a:r>
            <a:br>
              <a:rPr lang="de-DE" sz="2800" dirty="0"/>
            </a:br>
            <a:r>
              <a:rPr lang="de-DE" sz="2800" dirty="0"/>
              <a:t>Notre Dame“</a:t>
            </a:r>
            <a:br>
              <a:rPr lang="de-DE" sz="2800" dirty="0"/>
            </a:br>
            <a:br>
              <a:rPr lang="de-DE" sz="2800" dirty="0"/>
            </a:br>
            <a:r>
              <a:rPr lang="de-DE" sz="2800" dirty="0"/>
              <a:t>Wiedereröffnung </a:t>
            </a:r>
            <a:br>
              <a:rPr lang="de-DE" sz="2800" dirty="0"/>
            </a:br>
            <a:r>
              <a:rPr lang="de-DE" sz="2800" dirty="0"/>
              <a:t>Juni 2025</a:t>
            </a:r>
          </a:p>
        </p:txBody>
      </p:sp>
      <p:pic>
        <p:nvPicPr>
          <p:cNvPr id="11" name="Inhaltsplatzhalter 10">
            <a:extLst>
              <a:ext uri="{FF2B5EF4-FFF2-40B4-BE49-F238E27FC236}">
                <a16:creationId xmlns:a16="http://schemas.microsoft.com/office/drawing/2014/main" id="{F43A54B1-4714-29B7-A329-811632728889}"/>
              </a:ext>
            </a:extLst>
          </p:cNvPr>
          <p:cNvPicPr>
            <a:picLocks noGrp="1" noChangeAspect="1"/>
          </p:cNvPicPr>
          <p:nvPr>
            <p:ph idx="1"/>
          </p:nvPr>
        </p:nvPicPr>
        <p:blipFill>
          <a:blip r:embed="rId2"/>
          <a:stretch>
            <a:fillRect/>
          </a:stretch>
        </p:blipFill>
        <p:spPr>
          <a:xfrm>
            <a:off x="0" y="3602743"/>
            <a:ext cx="5767316" cy="3237257"/>
          </a:xfrm>
          <a:prstGeom prst="rect">
            <a:avLst/>
          </a:prstGeom>
        </p:spPr>
      </p:pic>
      <p:pic>
        <p:nvPicPr>
          <p:cNvPr id="10" name="Grafik 9">
            <a:extLst>
              <a:ext uri="{FF2B5EF4-FFF2-40B4-BE49-F238E27FC236}">
                <a16:creationId xmlns:a16="http://schemas.microsoft.com/office/drawing/2014/main" id="{CFF5B58B-8A89-9F24-4ACD-D5901DB19803}"/>
              </a:ext>
            </a:extLst>
          </p:cNvPr>
          <p:cNvPicPr>
            <a:picLocks noChangeAspect="1"/>
          </p:cNvPicPr>
          <p:nvPr/>
        </p:nvPicPr>
        <p:blipFill>
          <a:blip r:embed="rId3"/>
          <a:stretch>
            <a:fillRect/>
          </a:stretch>
        </p:blipFill>
        <p:spPr>
          <a:xfrm>
            <a:off x="3749395" y="18000"/>
            <a:ext cx="5394605" cy="3600000"/>
          </a:xfrm>
          <a:prstGeom prst="rect">
            <a:avLst/>
          </a:prstGeom>
        </p:spPr>
      </p:pic>
    </p:spTree>
    <p:extLst>
      <p:ext uri="{BB962C8B-B14F-4D97-AF65-F5344CB8AC3E}">
        <p14:creationId xmlns:p14="http://schemas.microsoft.com/office/powerpoint/2010/main" val="192345880"/>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1652</Words>
  <Application>Microsoft Office PowerPoint</Application>
  <PresentationFormat>Bildschirmpräsentation (4:3)</PresentationFormat>
  <Paragraphs>119</Paragraphs>
  <Slides>34</Slides>
  <Notes>0</Notes>
  <HiddenSlides>0</HiddenSlides>
  <MMClips>0</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34</vt:i4>
      </vt:variant>
    </vt:vector>
  </HeadingPairs>
  <TitlesOfParts>
    <vt:vector size="45" baseType="lpstr">
      <vt:lpstr>Arial</vt:lpstr>
      <vt:lpstr>Brandon Grotesque Bold</vt:lpstr>
      <vt:lpstr>Brandon Grotesque Light</vt:lpstr>
      <vt:lpstr>Brandon Grotesque Medium</vt:lpstr>
      <vt:lpstr>Brandon Grotesque Regular</vt:lpstr>
      <vt:lpstr>Calibri</vt:lpstr>
      <vt:lpstr>Calibri Light</vt:lpstr>
      <vt:lpstr>Benutzerdefiniertes Design</vt:lpstr>
      <vt:lpstr>3_Benutzerdefiniertes Design</vt:lpstr>
      <vt:lpstr>1_Benutzerdefiniertes Design</vt:lpstr>
      <vt:lpstr>2_Benutzerdefiniertes Design</vt:lpstr>
      <vt:lpstr>PowerPoint-Präsentation</vt:lpstr>
      <vt:lpstr>Musikgeschichte – welche Musikgeschichte?</vt:lpstr>
      <vt:lpstr>1. Zum historischen Kontext</vt:lpstr>
      <vt:lpstr>Sachsenspiegel.  Wichtigstes deutsches  Rechtsbuch des späteren  Mittelalters, verfasst  zwischen 1220 und 1235  von Eike von Repgow auf Anregung des Grafen Hoyer von Falkenstein (Sachsen-Anhalt). Er blieb teilweise bis  ins 19. Jh. geltendes Recht. </vt:lpstr>
      <vt:lpstr>PowerPoint-Präsentation</vt:lpstr>
      <vt:lpstr>Kreuzzüge  zwischen 1095/99  und dem 13. Jahr- hundert</vt:lpstr>
      <vt:lpstr>Petrus Abaelardus,  kurz: Abaelard  (1079-1142) französischer Theologe,  Philosoph und  Frühscholastiker, lehrte in Paris</vt:lpstr>
      <vt:lpstr> Mittelalterliche Mehrstimmigkeit:  Klangliche Erweiterungen des gregorianischen Chorals </vt:lpstr>
      <vt:lpstr>2. Das „Ereignis  Notre Dame“  Wiedereröffnung  Juni 2025</vt:lpstr>
      <vt:lpstr>Klangbeispiel: Leoninus: Propter vertitatem Notre Dame </vt:lpstr>
      <vt:lpstr>Magnus Liber Organi de Gradali et Antiphonario pro servito divino multiplicando</vt:lpstr>
      <vt:lpstr>PowerPoint-Präsentation</vt:lpstr>
      <vt:lpstr>Magnus liber organi  de graduali et Antiphonario pro servitio divino Cod. Guelf. 628 Helmstedt: [W1]</vt:lpstr>
      <vt:lpstr>Cod. Guelf. 1099 Helmstedt [W2]</vt:lpstr>
      <vt:lpstr>Dreistimmiger Conductus "Salvatoris hodie" (13. Jh.) Handschrift W2  (Wolfenbüttel, Herzog August Bibliothek  Cod. Guelf. 1099 Helmst.,  fol. 31 r Im 13. Jahrhundert im Umkreis der Kathedrale Notre-Dame entwickelt sich Notation, die  unterschiedliche Notenwerte  anzeigen kann. </vt:lpstr>
      <vt:lpstr>PowerPoint-Präsentation</vt:lpstr>
      <vt:lpstr>Perotinus Magnus,  hg. von  Heinz-Klaus Metzger  und Rainer Riehn  (Musik-Konzepte 107), München 2000,  darin: Jürg Stenzl:  Perotinus Magnus.  Und die Musikfor- schung erschuf den  ersten Komponisten, S. 19-52.</vt:lpstr>
      <vt:lpstr>„Die großen vierstimmigen Organa (Quadrupla) sind ganz exzessive  Gebilde: breite Klangkaskaden spielen  über dem statischen Fundament der wenigen, meist lang ausgehaltenen  Tenor-Töne. Die ursprüngliche Idee  der Mehrstimmigkeit als ausge- schmückter Choralvortrag ist längst verlassen; der Choral, in lange Einzel- töne zerdehnt, ist nur noch Symbol,  geheiligtes Fundament, das Organum  ist wie eine große Kathedrale, die zu  Ehren einer einzigen Reliquie erbaut wurde.“ (Wolfgang Dömling) </vt:lpstr>
      <vt:lpstr>Klangbeispiel:  Perotin: Viderunt omnes (vierstimmiges Organum) Early Music Consort of London, Leitung: David Munrow (1942-1976) (Einspielung 1975) </vt:lpstr>
      <vt:lpstr>Klangbeispiel:  Perotin: Beata visecera (Conductus) Hilliard Ensemble und Jan Garbarek (Saxophon) (Einspielung 1993)</vt:lpstr>
      <vt:lpstr>3. Künstler/Komponist im Mittelalter</vt:lpstr>
      <vt:lpstr>Autun: Kathedrale Saint-Lazare  Kapitelle von Gislebertus</vt:lpstr>
      <vt:lpstr>Autun: Kathedrale  Saint-Lazare   Skulpturen </vt:lpstr>
      <vt:lpstr>Autun: Kathedrale Saint-Lazare Nordportal: Eva (um 1130)</vt:lpstr>
      <vt:lpstr>4. Hildegard von Bingen (1089-1179) und Volmar</vt:lpstr>
      <vt:lpstr>Kloster Rupertsberg bei Bingen</vt:lpstr>
      <vt:lpstr>Hildegard von Bingen Symphonia armonie celestium revelationum (Der Wohlklang himmlischer Offenbarungen)</vt:lpstr>
      <vt:lpstr>Klangbeispiel: Hildegard von Bingen:  Rex noster (Responsorium)</vt:lpstr>
      <vt:lpstr>Hildegard von Bingen: Scivias Treue in der  Versuchung</vt:lpstr>
      <vt:lpstr>Hildegard von Bingen: Ordo virtutum (Tugendordnung)</vt:lpstr>
      <vt:lpstr>Der Rupertsberger  Scivias-Kodex (Wisse die Wege)</vt:lpstr>
      <vt:lpstr>Klangbeispiel:  Hildegard von Bingen:  Ordo virtutum   Fassung nach Scivias Konzeption: Stefan Morent  Aufnahme 1997  in der Klosterkirche  Alpirsbach</vt:lpstr>
      <vt:lpstr>PowerPoint-Präsentation</vt:lpstr>
      <vt:lpstr>Klangbeispiel:  Hildegard von Bingen:  O Virtus Sapientie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julius kasper</cp:lastModifiedBy>
  <cp:revision>16</cp:revision>
  <dcterms:created xsi:type="dcterms:W3CDTF">2024-10-17T15:33:41Z</dcterms:created>
  <dcterms:modified xsi:type="dcterms:W3CDTF">2025-11-11T12:18:40Z</dcterms:modified>
</cp:coreProperties>
</file>