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25"/>
  </p:notesMasterIdLst>
  <p:sldIdLst>
    <p:sldId id="260" r:id="rId5"/>
    <p:sldId id="318" r:id="rId6"/>
    <p:sldId id="330" r:id="rId7"/>
    <p:sldId id="273" r:id="rId8"/>
    <p:sldId id="331" r:id="rId9"/>
    <p:sldId id="319" r:id="rId10"/>
    <p:sldId id="333" r:id="rId11"/>
    <p:sldId id="325" r:id="rId12"/>
    <p:sldId id="321" r:id="rId13"/>
    <p:sldId id="326" r:id="rId14"/>
    <p:sldId id="334" r:id="rId15"/>
    <p:sldId id="308" r:id="rId16"/>
    <p:sldId id="309" r:id="rId17"/>
    <p:sldId id="310" r:id="rId18"/>
    <p:sldId id="313" r:id="rId19"/>
    <p:sldId id="327" r:id="rId20"/>
    <p:sldId id="322" r:id="rId21"/>
    <p:sldId id="328" r:id="rId22"/>
    <p:sldId id="335" r:id="rId23"/>
    <p:sldId id="329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18"/>
            <p14:sldId id="330"/>
            <p14:sldId id="273"/>
            <p14:sldId id="331"/>
            <p14:sldId id="319"/>
            <p14:sldId id="333"/>
            <p14:sldId id="325"/>
            <p14:sldId id="321"/>
            <p14:sldId id="326"/>
          </p14:sldIdLst>
        </p14:section>
        <p14:section name="Abschnitt ohne Titel" id="{C464A0A4-E9EC-438F-B5E0-9D92C98D0DB2}">
          <p14:sldIdLst>
            <p14:sldId id="334"/>
            <p14:sldId id="308"/>
            <p14:sldId id="309"/>
            <p14:sldId id="310"/>
            <p14:sldId id="313"/>
            <p14:sldId id="327"/>
            <p14:sldId id="322"/>
            <p14:sldId id="328"/>
            <p14:sldId id="335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1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552545" y="3516726"/>
            <a:ext cx="64807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11.11.2024: „Ereignis“ Notre Dame. Hildegard von Bingen</a:t>
            </a:r>
          </a:p>
        </p:txBody>
      </p:sp>
      <p:sp>
        <p:nvSpPr>
          <p:cNvPr id="22" name="Textfeld 21"/>
          <p:cNvSpPr txBox="1"/>
          <p:nvPr/>
        </p:nvSpPr>
        <p:spPr>
          <a:xfrm rot="21000000">
            <a:off x="588923" y="4180153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Light" panose="020B03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11E5A-53D7-610F-FF45-CDC698E64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7D9F6F-87BD-7C73-07A2-5968E2C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1146233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Klangbeispiel: </a:t>
            </a:r>
            <a:br>
              <a:rPr lang="de-DE" sz="3200" dirty="0"/>
            </a:br>
            <a:r>
              <a:rPr lang="de-DE" sz="3200" dirty="0" err="1"/>
              <a:t>Perotin</a:t>
            </a:r>
            <a:r>
              <a:rPr lang="de-DE" sz="3200" dirty="0"/>
              <a:t>: </a:t>
            </a:r>
            <a:r>
              <a:rPr lang="de-DE" sz="3200" i="1" dirty="0" err="1"/>
              <a:t>Viderunt</a:t>
            </a:r>
            <a:r>
              <a:rPr lang="de-DE" sz="3200" i="1" dirty="0"/>
              <a:t> omnes </a:t>
            </a:r>
            <a:r>
              <a:rPr lang="de-DE" sz="3200" dirty="0"/>
              <a:t>(vierstimmiges Organum)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B806F5-AFD6-FBED-01CC-DCA7FADB5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94" y="2428777"/>
            <a:ext cx="7886700" cy="39073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Early Music Consort </a:t>
            </a:r>
            <a:r>
              <a:rPr lang="de-DE" dirty="0" err="1"/>
              <a:t>of</a:t>
            </a:r>
            <a:r>
              <a:rPr lang="de-DE" dirty="0"/>
              <a:t> London, Leitung: David </a:t>
            </a:r>
            <a:r>
              <a:rPr lang="de-DE" dirty="0" err="1"/>
              <a:t>Munrow</a:t>
            </a:r>
            <a:r>
              <a:rPr lang="de-DE" dirty="0"/>
              <a:t> (1942-1976) (Einspielung 1975)</a:t>
            </a:r>
          </a:p>
          <a:p>
            <a:pPr marL="0" indent="0">
              <a:buNone/>
            </a:pPr>
            <a:r>
              <a:rPr lang="de-DE" sz="2700" dirty="0"/>
              <a:t>„Die großen vierstimmigen Organa (</a:t>
            </a:r>
            <a:r>
              <a:rPr lang="de-DE" sz="2700" dirty="0" err="1"/>
              <a:t>Quadrupla</a:t>
            </a:r>
            <a:r>
              <a:rPr lang="de-DE" sz="2700" dirty="0"/>
              <a:t>) sind ganz exzessive Gebilde: breite Klangkaskaden spielen über dem statischen Fundament der wenigen, meist lang </a:t>
            </a:r>
            <a:r>
              <a:rPr lang="de-DE" sz="2700" dirty="0" err="1"/>
              <a:t>ausge</a:t>
            </a:r>
            <a:r>
              <a:rPr lang="de-DE" sz="2700" dirty="0"/>
              <a:t>- </a:t>
            </a:r>
            <a:r>
              <a:rPr lang="de-DE" sz="2700" dirty="0" err="1"/>
              <a:t>haltenen</a:t>
            </a:r>
            <a:r>
              <a:rPr lang="de-DE" sz="2700" dirty="0"/>
              <a:t> Tenor-Töne. Die ursprüngliche Idee der Mehr- </a:t>
            </a:r>
            <a:r>
              <a:rPr lang="de-DE" sz="2700" dirty="0" err="1"/>
              <a:t>stimmigkeit</a:t>
            </a:r>
            <a:r>
              <a:rPr lang="de-DE" sz="2700" dirty="0"/>
              <a:t> als ausgeschmückter Choralvortrag ist längst verlassen; der Choral, in lange Einzeltöne zerdehnt, ist nur noch Symbol, geheiligtes Fundament, das Organum ist wie eine große Kathedrale, die zu Ehren einer einzigen Reliquie erbaut wurde.“ (Wolfgang </a:t>
            </a:r>
            <a:r>
              <a:rPr lang="de-DE" sz="2700" dirty="0" err="1"/>
              <a:t>Dömling</a:t>
            </a:r>
            <a:r>
              <a:rPr lang="de-DE" sz="27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7950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F486-67A3-D83D-3538-871004626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A919DA-7D33-48AD-E5E1-467D85F11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Bruno Reudenbach: Die Kunst des Mittelalters, 2. Auflage, München 2023 (C.H. Beck WISSEN)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darin: Künstler und Kunstverständnis, S. 45-78.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40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ACA8F-9F8A-F69C-558C-A3A0EC34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30" y="104463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Kathedrale Saint-Lazare in </a:t>
            </a:r>
            <a:r>
              <a:rPr lang="de-DE" sz="3400" dirty="0" err="1"/>
              <a:t>Autun</a:t>
            </a:r>
            <a:r>
              <a:rPr lang="de-DE" sz="3400" dirty="0"/>
              <a:t>: </a:t>
            </a:r>
            <a:br>
              <a:rPr lang="de-DE" sz="3400" dirty="0"/>
            </a:br>
            <a:r>
              <a:rPr lang="de-DE" sz="3400" dirty="0"/>
              <a:t>Kapitelle von </a:t>
            </a:r>
            <a:r>
              <a:rPr lang="de-DE" sz="3400" dirty="0" err="1"/>
              <a:t>Gislebertus</a:t>
            </a:r>
            <a:endParaRPr lang="de-DE" sz="3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7CE9FFF-0B80-1F90-35BD-392CE052B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9" y="2178000"/>
            <a:ext cx="8308461" cy="4680000"/>
          </a:xfrm>
        </p:spPr>
      </p:pic>
    </p:spTree>
    <p:extLst>
      <p:ext uri="{BB962C8B-B14F-4D97-AF65-F5344CB8AC3E}">
        <p14:creationId xmlns:p14="http://schemas.microsoft.com/office/powerpoint/2010/main" val="2773442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621CC-115E-3CB5-3203-7FE90EE1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39" y="2907979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dirty="0"/>
              <a:t>Kathedrale </a:t>
            </a:r>
            <a:br>
              <a:rPr lang="de-DE" sz="3400" dirty="0"/>
            </a:br>
            <a:r>
              <a:rPr lang="de-DE" sz="3400" dirty="0"/>
              <a:t>Saint-Lazare </a:t>
            </a:r>
            <a:br>
              <a:rPr lang="de-DE" sz="3400" dirty="0"/>
            </a:br>
            <a:r>
              <a:rPr lang="de-DE" sz="3400" dirty="0"/>
              <a:t>in </a:t>
            </a:r>
            <a:r>
              <a:rPr lang="de-DE" sz="3400" dirty="0" err="1"/>
              <a:t>Autun</a:t>
            </a:r>
            <a:r>
              <a:rPr lang="de-DE" sz="3400" dirty="0"/>
              <a:t>: </a:t>
            </a:r>
            <a:br>
              <a:rPr lang="de-DE" sz="3400" dirty="0"/>
            </a:br>
            <a:r>
              <a:rPr lang="de-DE" sz="3400" dirty="0"/>
              <a:t>Skulpturen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5583D7-6063-2F5F-DE94-A10D5A23E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01" y="189000"/>
            <a:ext cx="6461999" cy="6480000"/>
          </a:xfrm>
        </p:spPr>
      </p:pic>
    </p:spTree>
    <p:extLst>
      <p:ext uri="{BB962C8B-B14F-4D97-AF65-F5344CB8AC3E}">
        <p14:creationId xmlns:p14="http://schemas.microsoft.com/office/powerpoint/2010/main" val="4569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CDD29-2BA8-0248-F10F-5BA2085E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520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Kathedrale Saint-Lazare in </a:t>
            </a:r>
            <a:r>
              <a:rPr lang="de-DE" sz="3400" dirty="0" err="1"/>
              <a:t>Autun</a:t>
            </a:r>
            <a:r>
              <a:rPr lang="de-DE" sz="3400" dirty="0"/>
              <a:t>, Nordportal: Eva (um 1130)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A1C2930-A599-C0AF-71E4-900F814AC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0" y="2022907"/>
            <a:ext cx="8172973" cy="5040000"/>
          </a:xfrm>
        </p:spPr>
      </p:pic>
    </p:spTree>
    <p:extLst>
      <p:ext uri="{BB962C8B-B14F-4D97-AF65-F5344CB8AC3E}">
        <p14:creationId xmlns:p14="http://schemas.microsoft.com/office/powerpoint/2010/main" val="3011174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56DE3-8D04-F075-3E8B-76202F0B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48" y="2074542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400" dirty="0"/>
              <a:t>Hildegard von Bingen</a:t>
            </a:r>
            <a:br>
              <a:rPr lang="de-DE" sz="3400" dirty="0"/>
            </a:br>
            <a:r>
              <a:rPr lang="de-DE" sz="3400" dirty="0"/>
              <a:t>(1089-1179)</a:t>
            </a:r>
            <a:br>
              <a:rPr lang="de-DE" sz="3400" dirty="0"/>
            </a:br>
            <a:r>
              <a:rPr lang="de-DE" sz="3400" dirty="0"/>
              <a:t>und </a:t>
            </a:r>
            <a:r>
              <a:rPr lang="de-DE" sz="3400" dirty="0" err="1"/>
              <a:t>Volmar</a:t>
            </a:r>
            <a:endParaRPr lang="de-DE" sz="3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9029D7-1A81-AB7D-5637-585EF41F1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92364"/>
            <a:ext cx="4677454" cy="6840000"/>
          </a:xfrm>
        </p:spPr>
      </p:pic>
    </p:spTree>
    <p:extLst>
      <p:ext uri="{BB962C8B-B14F-4D97-AF65-F5344CB8AC3E}">
        <p14:creationId xmlns:p14="http://schemas.microsoft.com/office/powerpoint/2010/main" val="105364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749B1-E86D-F507-222D-62390AA17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8DAEA-7278-6A69-FC16-FF75BD50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1146233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dirty="0"/>
              <a:t>Klangbeispiel: Hildegard von Bingen: </a:t>
            </a:r>
            <a:br>
              <a:rPr lang="de-DE" sz="3200" dirty="0"/>
            </a:br>
            <a:r>
              <a:rPr lang="de-DE" sz="3200" i="1" dirty="0"/>
              <a:t>Rex </a:t>
            </a:r>
            <a:r>
              <a:rPr lang="de-DE" sz="3200" i="1" dirty="0" err="1"/>
              <a:t>noster</a:t>
            </a:r>
            <a:r>
              <a:rPr lang="de-DE" sz="3200" i="1" dirty="0"/>
              <a:t> </a:t>
            </a:r>
            <a:r>
              <a:rPr lang="de-DE" sz="3200" dirty="0"/>
              <a:t>(Responsorium)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11A797-9B7C-9B97-98F9-96C1C743D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Fadua</a:t>
            </a:r>
            <a:r>
              <a:rPr lang="de-DE" dirty="0"/>
              <a:t> El-Hage (geb. 1962 in Beirut, </a:t>
            </a:r>
          </a:p>
          <a:p>
            <a:pPr marL="0" indent="0">
              <a:buNone/>
            </a:pPr>
            <a:r>
              <a:rPr lang="de-DE" dirty="0"/>
              <a:t>	Gesangssolistin im Libanon und Jordanien)</a:t>
            </a:r>
          </a:p>
          <a:p>
            <a:pPr marL="0" indent="0">
              <a:buNone/>
            </a:pPr>
            <a:r>
              <a:rPr lang="de-DE" dirty="0"/>
              <a:t>Belinda Sykes (Gesangsunterricht bei traditionellen</a:t>
            </a:r>
          </a:p>
          <a:p>
            <a:pPr marL="0" indent="0">
              <a:buNone/>
            </a:pPr>
            <a:r>
              <a:rPr lang="de-DE" dirty="0"/>
              <a:t>	bulgarischen Sängerinnen, Feldforschung in 	Bulgarien, Marokko, Spanien, Ungarn, Indien)</a:t>
            </a:r>
          </a:p>
          <a:p>
            <a:pPr marL="0" indent="0">
              <a:buNone/>
            </a:pPr>
            <a:r>
              <a:rPr lang="de-DE" dirty="0"/>
              <a:t>Marianne Kirch (geb. 1970 in München)</a:t>
            </a:r>
          </a:p>
          <a:p>
            <a:pPr marL="0" indent="0">
              <a:buNone/>
            </a:pPr>
            <a:r>
              <a:rPr lang="de-DE" dirty="0"/>
              <a:t>Osnabrücker Jugendchor, Leitung: Johannes Rahe</a:t>
            </a:r>
          </a:p>
        </p:txBody>
      </p:sp>
    </p:spTree>
    <p:extLst>
      <p:ext uri="{BB962C8B-B14F-4D97-AF65-F5344CB8AC3E}">
        <p14:creationId xmlns:p14="http://schemas.microsoft.com/office/powerpoint/2010/main" val="1693292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5BDA7-E483-0322-2E35-B6CC6DF3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02" y="256406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400" dirty="0"/>
              <a:t>Hildegard von Bingen:</a:t>
            </a:r>
            <a:br>
              <a:rPr lang="de-DE" sz="3400" dirty="0"/>
            </a:br>
            <a:r>
              <a:rPr lang="de-DE" sz="3400" i="1" dirty="0"/>
              <a:t>Scivias</a:t>
            </a:r>
            <a:br>
              <a:rPr lang="de-DE" sz="3400" dirty="0"/>
            </a:br>
            <a:r>
              <a:rPr lang="de-DE" sz="3400" dirty="0"/>
              <a:t>Treue in der </a:t>
            </a:r>
            <a:br>
              <a:rPr lang="de-DE" sz="3400" dirty="0"/>
            </a:br>
            <a:r>
              <a:rPr lang="de-DE" sz="3400" dirty="0"/>
              <a:t>Versuchung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8218687-DF58-52A6-B5E6-905B98C13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64" y="-171000"/>
            <a:ext cx="4889236" cy="7200000"/>
          </a:xfrm>
        </p:spPr>
      </p:pic>
    </p:spTree>
    <p:extLst>
      <p:ext uri="{BB962C8B-B14F-4D97-AF65-F5344CB8AC3E}">
        <p14:creationId xmlns:p14="http://schemas.microsoft.com/office/powerpoint/2010/main" val="391894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D4E78-6308-6B94-0DA0-5A4FE7D2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B2C56-EFB6-1103-C332-10B13C20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1146233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dirty="0"/>
              <a:t>Klangbeispiel: Hildegard von Bingen: </a:t>
            </a:r>
            <a:br>
              <a:rPr lang="de-DE" sz="3200" dirty="0"/>
            </a:br>
            <a:r>
              <a:rPr lang="de-DE" sz="3200" i="1" dirty="0"/>
              <a:t>Ordo </a:t>
            </a:r>
            <a:r>
              <a:rPr lang="de-DE" sz="3200" i="1" dirty="0" err="1"/>
              <a:t>virtutum</a:t>
            </a:r>
            <a:endParaRPr lang="de-DE" sz="3200" i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BD0617-2A14-7972-9F3C-B0D072AAF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Fassung nach </a:t>
            </a:r>
            <a:r>
              <a:rPr lang="de-DE" i="1" dirty="0"/>
              <a:t>Scivias</a:t>
            </a:r>
          </a:p>
          <a:p>
            <a:pPr marL="0" indent="0">
              <a:buNone/>
            </a:pPr>
            <a:r>
              <a:rPr lang="de-DE" dirty="0"/>
              <a:t>Konzeption: Stefan Johannes </a:t>
            </a:r>
            <a:r>
              <a:rPr lang="de-DE" dirty="0" err="1"/>
              <a:t>Morent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Aufnahme 1997 in der Klosterkirche Alpirsbach</a:t>
            </a:r>
          </a:p>
        </p:txBody>
      </p:sp>
    </p:spTree>
    <p:extLst>
      <p:ext uri="{BB962C8B-B14F-4D97-AF65-F5344CB8AC3E}">
        <p14:creationId xmlns:p14="http://schemas.microsoft.com/office/powerpoint/2010/main" val="3242437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7E89F-9D59-F867-DFF4-37E13C913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D98425-9278-C428-C3E3-1CD06EBD5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39" y="1136526"/>
            <a:ext cx="7886700" cy="3907369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Charlotte Kerner: „Alle Schönheit des Himmels“. Die Lebensgeschichte der Hildegard von Bingen Weinheim und Basel 1993 (Beltz Verlag, 1998 bereits in der 8. Auflage)</a:t>
            </a:r>
          </a:p>
          <a:p>
            <a:pPr>
              <a:spcAft>
                <a:spcPts val="800"/>
              </a:spcAft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Heinrich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Schipperges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Hildegard von Bingen (C.H. Beck WISSEN), München 1995 (3. ergänzte Auflage 1997)</a:t>
            </a:r>
          </a:p>
          <a:p>
            <a:pPr>
              <a:spcAft>
                <a:spcPts val="800"/>
              </a:spcAft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Helene M.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Kastinger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Riley: Hildegard von Bingen (rororo Monographien),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Reinbeck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1997</a:t>
            </a:r>
          </a:p>
          <a:p>
            <a:r>
              <a:rPr lang="de-DE" sz="2200" dirty="0">
                <a:effectLst/>
                <a:ea typeface="Calibri" panose="020F0502020204030204" pitchFamily="34" charset="0"/>
              </a:rPr>
              <a:t>Michaele Diers: Hildegard von Bingen (dtv Porträt), München 1998 (im April 1998 erschienen, im Juli bereits 2. Auflage)</a:t>
            </a:r>
          </a:p>
          <a:p>
            <a:r>
              <a:rPr lang="de-DE" sz="2200" dirty="0">
                <a:effectLst/>
                <a:ea typeface="Calibri" panose="020F0502020204030204" pitchFamily="34" charset="0"/>
              </a:rPr>
              <a:t>Richert Pfau und Stefan J. 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Morent</a:t>
            </a:r>
            <a:r>
              <a:rPr lang="de-DE" sz="2200" dirty="0">
                <a:effectLst/>
                <a:ea typeface="Calibri" panose="020F0502020204030204" pitchFamily="34" charset="0"/>
              </a:rPr>
              <a:t>: Hildegard von Bingen. Der Klang des Himmels (Europäische Komponistinnen, 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200" dirty="0">
                <a:effectLst/>
                <a:ea typeface="Calibri" panose="020F0502020204030204" pitchFamily="34" charset="0"/>
              </a:rPr>
              <a:t>. von Annette 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Kreutziger</a:t>
            </a:r>
            <a:r>
              <a:rPr lang="de-DE" sz="2200" dirty="0">
                <a:effectLst/>
                <a:ea typeface="Calibri" panose="020F0502020204030204" pitchFamily="34" charset="0"/>
              </a:rPr>
              <a:t>-Herr und Melanie Unseld, Bd. 1), Köln, Weimar, Wien 2005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73128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F8C34-1358-60E2-6132-C21FE509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923" y="3297526"/>
            <a:ext cx="7886700" cy="1042042"/>
          </a:xfrm>
        </p:spPr>
        <p:txBody>
          <a:bodyPr>
            <a:normAutofit/>
          </a:bodyPr>
          <a:lstStyle/>
          <a:p>
            <a:r>
              <a:rPr lang="de-DE" sz="2900" dirty="0"/>
              <a:t>Sachsenspiegel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4FEE61C-B9B4-CE5C-335F-9878D68D0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77" y="0"/>
            <a:ext cx="7200000" cy="7200000"/>
          </a:xfrm>
        </p:spPr>
      </p:pic>
    </p:spTree>
    <p:extLst>
      <p:ext uri="{BB962C8B-B14F-4D97-AF65-F5344CB8AC3E}">
        <p14:creationId xmlns:p14="http://schemas.microsoft.com/office/powerpoint/2010/main" val="313428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8BEE-1380-01A3-4B69-6474C97B6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38015-4793-7322-E493-12621BFD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21" y="2012784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Klangbeispiel: </a:t>
            </a:r>
            <a:br>
              <a:rPr lang="de-DE" sz="3200" dirty="0"/>
            </a:br>
            <a:r>
              <a:rPr lang="de-DE" sz="3200" dirty="0"/>
              <a:t>Hildegard von Bingen: </a:t>
            </a:r>
            <a:br>
              <a:rPr lang="de-DE" sz="3200" dirty="0"/>
            </a:br>
            <a:r>
              <a:rPr lang="de-DE" sz="3200" i="1" dirty="0"/>
              <a:t>O Virtus </a:t>
            </a:r>
            <a:r>
              <a:rPr lang="de-DE" sz="3200" i="1" dirty="0" err="1"/>
              <a:t>Sapientie</a:t>
            </a:r>
            <a:endParaRPr lang="de-DE" sz="3200" i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89900B-99E2-2412-FD98-3CF1F753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21" y="3536409"/>
            <a:ext cx="7886700" cy="39073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dirty="0"/>
              <a:t>Kronos </a:t>
            </a:r>
            <a:r>
              <a:rPr lang="de-DE" dirty="0" err="1"/>
              <a:t>Quartet</a:t>
            </a:r>
            <a:endParaRPr lang="de-DE" dirty="0"/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Arrangiert von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Marianne Pfau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Aufnahme 1997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72C96F-2F48-9E2A-A55F-5A53C072D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3" y="1264638"/>
            <a:ext cx="482714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38568-3EC9-B18E-D7EA-A06458E8E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9ACF9-AFFB-1C8C-8F8E-DDF5014D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27" y="2907979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i="0" dirty="0">
                <a:effectLst/>
                <a:latin typeface="+mn-lt"/>
              </a:rPr>
              <a:t>Petrus </a:t>
            </a:r>
            <a:r>
              <a:rPr lang="de-DE" sz="2800" i="0" dirty="0" err="1">
                <a:effectLst/>
                <a:latin typeface="+mn-lt"/>
              </a:rPr>
              <a:t>Abaelardus</a:t>
            </a:r>
            <a:r>
              <a:rPr lang="de-DE" sz="2800" i="0" dirty="0">
                <a:effectLst/>
                <a:latin typeface="+mn-lt"/>
              </a:rPr>
              <a:t>, 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kurz: Abaelard 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(1079-1142)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französischer Theologe, 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Philosoph und 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Frühscholastiker,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lehrte in Paris</a:t>
            </a:r>
            <a:endParaRPr lang="de-DE" sz="28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1C72BFA-5A96-44A8-F51F-AB056C538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89" y="0"/>
            <a:ext cx="4708799" cy="7200000"/>
          </a:xfrm>
        </p:spPr>
      </p:pic>
    </p:spTree>
    <p:extLst>
      <p:ext uri="{BB962C8B-B14F-4D97-AF65-F5344CB8AC3E}">
        <p14:creationId xmlns:p14="http://schemas.microsoft.com/office/powerpoint/2010/main" val="338531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4F7FC-8245-B0A7-33AD-637ABFD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298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Klangbeispiel: </a:t>
            </a:r>
            <a:br>
              <a:rPr lang="de-DE" sz="3200" dirty="0"/>
            </a:br>
            <a:r>
              <a:rPr lang="de-DE" sz="3200" dirty="0" err="1"/>
              <a:t>Leoninus</a:t>
            </a:r>
            <a:r>
              <a:rPr lang="de-DE" sz="3200" dirty="0"/>
              <a:t>: </a:t>
            </a:r>
            <a:br>
              <a:rPr lang="de-DE" sz="3200" dirty="0"/>
            </a:br>
            <a:r>
              <a:rPr lang="de-DE" sz="3200" i="1" dirty="0" err="1"/>
              <a:t>Propter</a:t>
            </a:r>
            <a:r>
              <a:rPr lang="de-DE" sz="3200" i="1" dirty="0"/>
              <a:t> </a:t>
            </a:r>
            <a:r>
              <a:rPr lang="de-DE" sz="3200" i="1" dirty="0" err="1"/>
              <a:t>vertitatem</a:t>
            </a:r>
            <a:endParaRPr lang="de-DE" sz="3200" i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DC814B-276E-C1D1-7969-D40220DA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Paris,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Notre Dame,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Innenraum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BA91CA-E545-7B64-00DE-CCA5F398B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635" y="1098000"/>
            <a:ext cx="552636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66310-69F3-2FA8-1C85-9C59FA46D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49380-4DFC-B7B7-371C-8092C265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2595563"/>
            <a:ext cx="7886700" cy="1042042"/>
          </a:xfrm>
        </p:spPr>
        <p:txBody>
          <a:bodyPr>
            <a:normAutofit/>
          </a:bodyPr>
          <a:lstStyle/>
          <a:p>
            <a:r>
              <a:rPr lang="de-DE" sz="2900" dirty="0"/>
              <a:t>Cod. </a:t>
            </a:r>
            <a:r>
              <a:rPr lang="de-DE" sz="2900" dirty="0" err="1"/>
              <a:t>Guelf</a:t>
            </a:r>
            <a:r>
              <a:rPr lang="de-DE" sz="2900" dirty="0"/>
              <a:t>. 628 Helmstedt:</a:t>
            </a:r>
            <a:br>
              <a:rPr lang="de-DE" sz="2900" dirty="0"/>
            </a:br>
            <a:r>
              <a:rPr lang="de-DE" sz="2900" dirty="0"/>
              <a:t>Magnus Liber </a:t>
            </a:r>
            <a:r>
              <a:rPr lang="de-DE" sz="2900" dirty="0" err="1"/>
              <a:t>Organi</a:t>
            </a:r>
            <a:r>
              <a:rPr lang="de-DE" sz="2900" dirty="0"/>
              <a:t> [W1]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E8EDAEB-16CE-4A90-4E82-56D0655A4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91" y="-891000"/>
            <a:ext cx="6768127" cy="8640000"/>
          </a:xfrm>
        </p:spPr>
      </p:pic>
    </p:spTree>
    <p:extLst>
      <p:ext uri="{BB962C8B-B14F-4D97-AF65-F5344CB8AC3E}">
        <p14:creationId xmlns:p14="http://schemas.microsoft.com/office/powerpoint/2010/main" val="382748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9EF11-330D-9AE3-FF90-31830951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34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Cod. </a:t>
            </a:r>
            <a:r>
              <a:rPr lang="de-DE" sz="3200" dirty="0" err="1"/>
              <a:t>Guelf</a:t>
            </a:r>
            <a:r>
              <a:rPr lang="de-DE" sz="3200" dirty="0"/>
              <a:t>. 1099 Helmstedt [W2]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F54AE5-91D7-6294-F92E-2FA268722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835980"/>
            <a:ext cx="5217098" cy="6660000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CE9FE2A4-0839-823D-7FC0-8C279CCC9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66" y="835980"/>
            <a:ext cx="5217098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7E182-5CAA-6509-5C8A-BAF95F50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30" y="1671395"/>
            <a:ext cx="7886700" cy="3907369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7000" dirty="0">
                <a:effectLst/>
                <a:ea typeface="Calibri" panose="020F0502020204030204" pitchFamily="34" charset="0"/>
              </a:rPr>
              <a:t>Anonymus 4 in der kritischen Neuausgabe und Übersetzung von Fritz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Reckow</a:t>
            </a:r>
            <a:r>
              <a:rPr lang="de-DE" sz="7000" dirty="0">
                <a:effectLst/>
                <a:ea typeface="Calibri" panose="020F0502020204030204" pitchFamily="34" charset="0"/>
              </a:rPr>
              <a:t> (1967):„Und merke dir,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daß</a:t>
            </a:r>
            <a:r>
              <a:rPr lang="de-DE" sz="7000" dirty="0">
                <a:effectLst/>
                <a:ea typeface="Calibri" panose="020F0502020204030204" pitchFamily="34" charset="0"/>
              </a:rPr>
              <a:t> der Magister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Leoninus</a:t>
            </a:r>
            <a:r>
              <a:rPr lang="de-DE" sz="7000" dirty="0">
                <a:effectLst/>
                <a:ea typeface="Calibri" panose="020F0502020204030204" pitchFamily="34" charset="0"/>
              </a:rPr>
              <a:t>, wie berichtet wurde, der beste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Organista</a:t>
            </a:r>
            <a:r>
              <a:rPr lang="de-DE" sz="7000" dirty="0">
                <a:effectLst/>
                <a:ea typeface="Calibri" panose="020F0502020204030204" pitchFamily="34" charset="0"/>
              </a:rPr>
              <a:t> gewesen ist; er verfertigte den </a:t>
            </a:r>
            <a:r>
              <a:rPr lang="de-DE" sz="7000" i="1" dirty="0">
                <a:effectLst/>
                <a:ea typeface="Calibri" panose="020F0502020204030204" pitchFamily="34" charset="0"/>
              </a:rPr>
              <a:t>Magnus Liber </a:t>
            </a:r>
            <a:r>
              <a:rPr lang="de-DE" sz="7000" i="1" dirty="0" err="1">
                <a:effectLst/>
                <a:ea typeface="Calibri" panose="020F0502020204030204" pitchFamily="34" charset="0"/>
              </a:rPr>
              <a:t>Organi</a:t>
            </a:r>
            <a:r>
              <a:rPr lang="de-DE" sz="7000" i="1" dirty="0">
                <a:effectLst/>
                <a:ea typeface="Calibri" panose="020F0502020204030204" pitchFamily="34" charset="0"/>
              </a:rPr>
              <a:t> de </a:t>
            </a:r>
            <a:r>
              <a:rPr lang="de-DE" sz="7000" i="1" dirty="0" err="1">
                <a:effectLst/>
                <a:ea typeface="Calibri" panose="020F0502020204030204" pitchFamily="34" charset="0"/>
              </a:rPr>
              <a:t>Graduali</a:t>
            </a:r>
            <a:r>
              <a:rPr lang="de-DE" sz="7000" i="1" dirty="0">
                <a:effectLst/>
                <a:ea typeface="Calibri" panose="020F0502020204030204" pitchFamily="34" charset="0"/>
              </a:rPr>
              <a:t> et </a:t>
            </a:r>
            <a:r>
              <a:rPr lang="de-DE" sz="7000" i="1" dirty="0" err="1">
                <a:effectLst/>
                <a:ea typeface="Calibri" panose="020F0502020204030204" pitchFamily="34" charset="0"/>
              </a:rPr>
              <a:t>Antiphonario</a:t>
            </a:r>
            <a:r>
              <a:rPr lang="de-DE" sz="7000" dirty="0">
                <a:effectLst/>
                <a:ea typeface="Calibri" panose="020F0502020204030204" pitchFamily="34" charset="0"/>
              </a:rPr>
              <a:t> zur Bereicherung des Gottesdienstes. Und dieses Buch blieb in Gebrauch bis zur Zeit des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Perotinus</a:t>
            </a:r>
            <a:r>
              <a:rPr lang="de-DE" sz="7000" dirty="0">
                <a:effectLst/>
                <a:ea typeface="Calibri" panose="020F0502020204030204" pitchFamily="34" charset="0"/>
              </a:rPr>
              <a:t> Magnus, der dasselbe gekürzt hat und viel bessere Klauseln oder Punkte schuf, weil er der beste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Discantor</a:t>
            </a:r>
            <a:r>
              <a:rPr lang="de-DE" sz="7000" dirty="0">
                <a:effectLst/>
                <a:ea typeface="Calibri" panose="020F0502020204030204" pitchFamily="34" charset="0"/>
              </a:rPr>
              <a:t> war und besser als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Leoninus</a:t>
            </a:r>
            <a:r>
              <a:rPr lang="de-DE" sz="7000" dirty="0">
                <a:effectLst/>
                <a:ea typeface="Calibri" panose="020F0502020204030204" pitchFamily="34" charset="0"/>
              </a:rPr>
              <a:t> […]. Dieser Magister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Perotinus</a:t>
            </a:r>
            <a:r>
              <a:rPr lang="de-DE" sz="7000" dirty="0">
                <a:effectLst/>
                <a:ea typeface="Calibri" panose="020F0502020204030204" pitchFamily="34" charset="0"/>
              </a:rPr>
              <a:t> schuf beste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Quadrupla</a:t>
            </a:r>
            <a:r>
              <a:rPr lang="de-DE" sz="7000" dirty="0">
                <a:effectLst/>
                <a:ea typeface="Calibri" panose="020F0502020204030204" pitchFamily="34" charset="0"/>
              </a:rPr>
              <a:t> wie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Viderunt</a:t>
            </a:r>
            <a:r>
              <a:rPr lang="de-DE" sz="7000" dirty="0">
                <a:effectLst/>
                <a:ea typeface="Calibri" panose="020F0502020204030204" pitchFamily="34" charset="0"/>
              </a:rPr>
              <a:t>, </a:t>
            </a:r>
            <a:r>
              <a:rPr lang="de-DE" sz="7000" dirty="0" err="1">
                <a:effectLst/>
                <a:ea typeface="Calibri" panose="020F0502020204030204" pitchFamily="34" charset="0"/>
              </a:rPr>
              <a:t>Sederunt</a:t>
            </a:r>
            <a:r>
              <a:rPr lang="de-DE" sz="7000" dirty="0">
                <a:effectLst/>
                <a:ea typeface="Calibri" panose="020F0502020204030204" pitchFamily="34" charset="0"/>
              </a:rPr>
              <a:t> mit großem Reichtum an Farben in der Kunst der harmonischen Kunst […].“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5858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BC04C-0D90-E279-A47A-0442F735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26D63-8BD7-730A-AC85-B591D08D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52" y="3355404"/>
            <a:ext cx="7886700" cy="1042042"/>
          </a:xfrm>
        </p:spPr>
        <p:txBody>
          <a:bodyPr>
            <a:noAutofit/>
          </a:bodyPr>
          <a:lstStyle/>
          <a:p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Perotinus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Magnus,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Heinz-Klaus Metzger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 Rainer 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Riehn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(Musik-Konzepte 107),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München 2000,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darin: Jürg Stenzl: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Perotinus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Magnus.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 die 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Musikfor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schung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erschuf den 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ersten Komponisten,</a:t>
            </a:r>
            <a:b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19-52.</a:t>
            </a:r>
            <a:endParaRPr lang="de-DE" sz="2400" i="1" dirty="0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F12ABCCA-A705-9E35-4BF3-C6F6026A0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2176" y="1458000"/>
            <a:ext cx="603182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6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8FD84-1A5A-6C32-3721-F03EBD75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243EB4-C057-49AC-247F-320516A51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336" y="-110692"/>
            <a:ext cx="5922111" cy="7560000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3CC1F0-AE24-002A-8AE1-5E8BD127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90" y="-110692"/>
            <a:ext cx="5920623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09061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672</Words>
  <Application>Microsoft Office PowerPoint</Application>
  <PresentationFormat>Bildschirmpräsentation (4:3)</PresentationFormat>
  <Paragraphs>48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Sachsenspiegel</vt:lpstr>
      <vt:lpstr>Petrus Abaelardus,  kurz: Abaelard  (1079-1142) französischer Theologe,  Philosoph und  Frühscholastiker, lehrte in Paris</vt:lpstr>
      <vt:lpstr>Klangbeispiel:  Leoninus:  Propter vertitatem</vt:lpstr>
      <vt:lpstr>Cod. Guelf. 628 Helmstedt: Magnus Liber Organi [W1]</vt:lpstr>
      <vt:lpstr>Cod. Guelf. 1099 Helmstedt [W2]</vt:lpstr>
      <vt:lpstr>PowerPoint-Präsentation</vt:lpstr>
      <vt:lpstr>Perotinus Magnus,  hg. von  Heinz-Klaus Metzger  und Rainer Riehn  (Musik-Konzepte 107), München 2000,  darin: Jürg Stenzl:  Perotinus Magnus.  Und die Musikfor- schung erschuf den  ersten Komponisten, S. 19-52.</vt:lpstr>
      <vt:lpstr>PowerPoint-Präsentation</vt:lpstr>
      <vt:lpstr>Klangbeispiel:  Perotin: Viderunt omnes (vierstimmiges Organum)</vt:lpstr>
      <vt:lpstr>PowerPoint-Präsentation</vt:lpstr>
      <vt:lpstr>Kathedrale Saint-Lazare in Autun:  Kapitelle von Gislebertus</vt:lpstr>
      <vt:lpstr>Kathedrale  Saint-Lazare  in Autun:  Skulpturen </vt:lpstr>
      <vt:lpstr>Kathedrale Saint-Lazare in Autun, Nordportal: Eva (um 1130)</vt:lpstr>
      <vt:lpstr>Hildegard von Bingen (1089-1179) und Volmar</vt:lpstr>
      <vt:lpstr>Klangbeispiel: Hildegard von Bingen:  Rex noster (Responsorium)</vt:lpstr>
      <vt:lpstr>Hildegard von Bingen: Scivias Treue in der  Versuchung</vt:lpstr>
      <vt:lpstr>Klangbeispiel: Hildegard von Bingen:  Ordo virtutum</vt:lpstr>
      <vt:lpstr>PowerPoint-Präsentation</vt:lpstr>
      <vt:lpstr>Klangbeispiel:  Hildegard von Bingen:  O Virtus Sapientie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12</cp:revision>
  <dcterms:created xsi:type="dcterms:W3CDTF">2024-10-17T15:33:41Z</dcterms:created>
  <dcterms:modified xsi:type="dcterms:W3CDTF">2025-04-06T08:05:53Z</dcterms:modified>
</cp:coreProperties>
</file>