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  <p:sldMasterId id="2147483680" r:id="rId4"/>
  </p:sldMasterIdLst>
  <p:notesMasterIdLst>
    <p:notesMasterId r:id="rId31"/>
  </p:notesMasterIdLst>
  <p:sldIdLst>
    <p:sldId id="260" r:id="rId5"/>
    <p:sldId id="313" r:id="rId6"/>
    <p:sldId id="320" r:id="rId7"/>
    <p:sldId id="319" r:id="rId8"/>
    <p:sldId id="308" r:id="rId9"/>
    <p:sldId id="299" r:id="rId10"/>
    <p:sldId id="311" r:id="rId11"/>
    <p:sldId id="294" r:id="rId12"/>
    <p:sldId id="293" r:id="rId13"/>
    <p:sldId id="312" r:id="rId14"/>
    <p:sldId id="321" r:id="rId15"/>
    <p:sldId id="314" r:id="rId16"/>
    <p:sldId id="303" r:id="rId17"/>
    <p:sldId id="322" r:id="rId18"/>
    <p:sldId id="309" r:id="rId19"/>
    <p:sldId id="315" r:id="rId20"/>
    <p:sldId id="277" r:id="rId21"/>
    <p:sldId id="302" r:id="rId22"/>
    <p:sldId id="324" r:id="rId23"/>
    <p:sldId id="316" r:id="rId24"/>
    <p:sldId id="318" r:id="rId25"/>
    <p:sldId id="287" r:id="rId26"/>
    <p:sldId id="298" r:id="rId27"/>
    <p:sldId id="292" r:id="rId28"/>
    <p:sldId id="317" r:id="rId29"/>
    <p:sldId id="323" r:id="rId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260"/>
            <p14:sldId id="313"/>
            <p14:sldId id="320"/>
            <p14:sldId id="319"/>
            <p14:sldId id="308"/>
            <p14:sldId id="299"/>
            <p14:sldId id="311"/>
            <p14:sldId id="294"/>
            <p14:sldId id="293"/>
            <p14:sldId id="312"/>
            <p14:sldId id="321"/>
            <p14:sldId id="314"/>
            <p14:sldId id="303"/>
            <p14:sldId id="322"/>
            <p14:sldId id="309"/>
            <p14:sldId id="315"/>
            <p14:sldId id="277"/>
            <p14:sldId id="302"/>
            <p14:sldId id="324"/>
            <p14:sldId id="316"/>
            <p14:sldId id="318"/>
            <p14:sldId id="287"/>
            <p14:sldId id="298"/>
            <p14:sldId id="292"/>
            <p14:sldId id="317"/>
            <p14:sldId id="323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e-Breymann" initials="R" lastIdx="1" clrIdx="0">
    <p:extLst>
      <p:ext uri="{19B8F6BF-5375-455C-9EA6-DF929625EA0E}">
        <p15:presenceInfo xmlns:p15="http://schemas.microsoft.com/office/powerpoint/2012/main" userId="Rode-Brey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5" autoAdjust="0"/>
    <p:restoredTop sz="94660" autoAdjust="0"/>
  </p:normalViewPr>
  <p:slideViewPr>
    <p:cSldViewPr snapToGrid="0" showGuides="1">
      <p:cViewPr varScale="1">
        <p:scale>
          <a:sx n="127" d="100"/>
          <a:sy n="127" d="100"/>
        </p:scale>
        <p:origin x="90" y="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961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720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74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40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9325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7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74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0398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706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689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06.04.2025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24CCA-E626-4C9C-9330-8F72E7471D67}" type="datetimeFigureOut">
              <a:rPr lang="de-DE" smtClean="0"/>
              <a:t>06.04.2025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5224E-BFAC-4F9E-A337-F843C64E85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36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9451" r="-145" b="34891"/>
          <a:stretch/>
        </p:blipFill>
        <p:spPr>
          <a:xfrm>
            <a:off x="0" y="0"/>
            <a:ext cx="6909818" cy="408611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1300000">
            <a:off x="329984" y="4664175"/>
            <a:ext cx="9297907" cy="553998"/>
          </a:xfrm>
          <a:custGeom>
            <a:avLst/>
            <a:gdLst>
              <a:gd name="connsiteX0" fmla="*/ 0 w 7704856"/>
              <a:gd name="connsiteY0" fmla="*/ 0 h 369332"/>
              <a:gd name="connsiteX1" fmla="*/ 7704856 w 7704856"/>
              <a:gd name="connsiteY1" fmla="*/ 0 h 369332"/>
              <a:gd name="connsiteX2" fmla="*/ 7704856 w 7704856"/>
              <a:gd name="connsiteY2" fmla="*/ 369332 h 369332"/>
              <a:gd name="connsiteX3" fmla="*/ 0 w 7704856"/>
              <a:gd name="connsiteY3" fmla="*/ 369332 h 369332"/>
              <a:gd name="connsiteX4" fmla="*/ 0 w 7704856"/>
              <a:gd name="connsiteY4" fmla="*/ 0 h 369332"/>
              <a:gd name="connsiteX0" fmla="*/ 0 w 7704856"/>
              <a:gd name="connsiteY0" fmla="*/ 0 h 796052"/>
              <a:gd name="connsiteX1" fmla="*/ 7704856 w 7704856"/>
              <a:gd name="connsiteY1" fmla="*/ 0 h 796052"/>
              <a:gd name="connsiteX2" fmla="*/ 7704856 w 7704856"/>
              <a:gd name="connsiteY2" fmla="*/ 369332 h 796052"/>
              <a:gd name="connsiteX3" fmla="*/ 132080 w 7704856"/>
              <a:gd name="connsiteY3" fmla="*/ 796052 h 796052"/>
              <a:gd name="connsiteX4" fmla="*/ 0 w 7704856"/>
              <a:gd name="connsiteY4" fmla="*/ 0 h 796052"/>
              <a:gd name="connsiteX0" fmla="*/ 0 w 7603256"/>
              <a:gd name="connsiteY0" fmla="*/ 365760 h 796052"/>
              <a:gd name="connsiteX1" fmla="*/ 7603256 w 7603256"/>
              <a:gd name="connsiteY1" fmla="*/ 0 h 796052"/>
              <a:gd name="connsiteX2" fmla="*/ 7603256 w 7603256"/>
              <a:gd name="connsiteY2" fmla="*/ 369332 h 796052"/>
              <a:gd name="connsiteX3" fmla="*/ 30480 w 7603256"/>
              <a:gd name="connsiteY3" fmla="*/ 796052 h 796052"/>
              <a:gd name="connsiteX4" fmla="*/ 0 w 7603256"/>
              <a:gd name="connsiteY4" fmla="*/ 365760 h 796052"/>
              <a:gd name="connsiteX0" fmla="*/ 0 w 7603256"/>
              <a:gd name="connsiteY0" fmla="*/ 934720 h 1365012"/>
              <a:gd name="connsiteX1" fmla="*/ 7471176 w 7603256"/>
              <a:gd name="connsiteY1" fmla="*/ 0 h 1365012"/>
              <a:gd name="connsiteX2" fmla="*/ 7603256 w 7603256"/>
              <a:gd name="connsiteY2" fmla="*/ 938292 h 1365012"/>
              <a:gd name="connsiteX3" fmla="*/ 30480 w 7603256"/>
              <a:gd name="connsiteY3" fmla="*/ 1365012 h 1365012"/>
              <a:gd name="connsiteX4" fmla="*/ 0 w 7603256"/>
              <a:gd name="connsiteY4" fmla="*/ 934720 h 136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3256" h="1365012">
                <a:moveTo>
                  <a:pt x="0" y="934720"/>
                </a:moveTo>
                <a:lnTo>
                  <a:pt x="7471176" y="0"/>
                </a:lnTo>
                <a:lnTo>
                  <a:pt x="7603256" y="938292"/>
                </a:lnTo>
                <a:lnTo>
                  <a:pt x="30480" y="1365012"/>
                </a:lnTo>
                <a:lnTo>
                  <a:pt x="0" y="93472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Medium" panose="020B0603020203060202" pitchFamily="34" charset="0"/>
                <a:ea typeface="+mn-ea"/>
                <a:cs typeface="+mn-cs"/>
              </a:rPr>
              <a:t>HIER IST PLTZ FÜR TITEL ODER BEGRÜSSUNG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03" y="347346"/>
            <a:ext cx="1440167" cy="144016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 rot="21088414">
            <a:off x="5583128" y="3817763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Bold" panose="020B0803020203060202" pitchFamily="34" charset="0"/>
                <a:ea typeface="+mn-ea"/>
                <a:cs typeface="+mn-cs"/>
              </a:rPr>
              <a:t>Titel Fett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27"/>
            <a:ext cx="9144000" cy="4276279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21000000">
            <a:off x="489532" y="3567010"/>
            <a:ext cx="64807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800" dirty="0">
                <a:solidFill>
                  <a:prstClr val="white"/>
                </a:solidFill>
                <a:latin typeface="Brandon Grotesque Bold" panose="020B0803020203060202" pitchFamily="34" charset="0"/>
              </a:rPr>
              <a:t>Musikgeschichte im Überblick 1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Bold" panose="020B0803020203060202" pitchFamily="34" charset="0"/>
              <a:ea typeface="+mn-ea"/>
              <a:cs typeface="+mn-cs"/>
            </a:endParaRPr>
          </a:p>
        </p:txBody>
      </p:sp>
      <p:sp>
        <p:nvSpPr>
          <p:cNvPr id="22" name="Textfeld 21"/>
          <p:cNvSpPr txBox="1"/>
          <p:nvPr/>
        </p:nvSpPr>
        <p:spPr>
          <a:xfrm rot="21000000">
            <a:off x="588923" y="4180153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ndon Grotesque Light" panose="020B0303020203060202" pitchFamily="34" charset="0"/>
                <a:ea typeface="+mn-ea"/>
                <a:cs typeface="+mn-cs"/>
              </a:rPr>
              <a:t>4.11.2024: Notation und Codex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randon Grotesque Light" panose="020B03030202030602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14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C892E-9A80-C328-8C03-50C320050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6DB51-A03F-EF67-D0CB-A31A76CB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31" y="2605578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Cod. </a:t>
            </a:r>
            <a:r>
              <a:rPr lang="de-DE" sz="3200" dirty="0" err="1"/>
              <a:t>Guelf</a:t>
            </a:r>
            <a:r>
              <a:rPr lang="de-DE" sz="3200" dirty="0"/>
              <a:t>. 865 </a:t>
            </a:r>
            <a:br>
              <a:rPr lang="de-DE" sz="3200" dirty="0"/>
            </a:br>
            <a:r>
              <a:rPr lang="de-DE" sz="3200" dirty="0"/>
              <a:t>Helmstedt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Herzog August </a:t>
            </a:r>
            <a:br>
              <a:rPr lang="de-DE" sz="3200" dirty="0"/>
            </a:br>
            <a:r>
              <a:rPr lang="de-DE" sz="3200" dirty="0"/>
              <a:t>Bibliothek </a:t>
            </a:r>
            <a:br>
              <a:rPr lang="de-DE" sz="3200" dirty="0"/>
            </a:br>
            <a:r>
              <a:rPr lang="de-DE" sz="3200" dirty="0"/>
              <a:t>Wolfenbüttel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64F836C3-CE3F-A8C5-2901-A0942169A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82" y="-891000"/>
            <a:ext cx="6768127" cy="8640000"/>
          </a:xfrm>
        </p:spPr>
      </p:pic>
    </p:spTree>
    <p:extLst>
      <p:ext uri="{BB962C8B-B14F-4D97-AF65-F5344CB8AC3E}">
        <p14:creationId xmlns:p14="http://schemas.microsoft.com/office/powerpoint/2010/main" val="3447736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5BFFA-A035-9A07-2C71-16E79F5F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012" y="393889"/>
            <a:ext cx="7886700" cy="1042042"/>
          </a:xfrm>
        </p:spPr>
        <p:txBody>
          <a:bodyPr>
            <a:normAutofit/>
          </a:bodyPr>
          <a:lstStyle/>
          <a:p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4BF190-A26E-49E3-84CA-01C92210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b="1" dirty="0"/>
              <a:t>Modalnotation (ab spätem 12. Jahrhundert)</a:t>
            </a:r>
          </a:p>
          <a:p>
            <a:pPr marL="0" indent="0">
              <a:buNone/>
            </a:pPr>
            <a:r>
              <a:rPr lang="de-DE" dirty="0"/>
              <a:t>Wandel von Memorierschrift zu </a:t>
            </a:r>
            <a:r>
              <a:rPr lang="de-DE" dirty="0" err="1"/>
              <a:t>Komponierschrift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Modi und Ligaturen</a:t>
            </a:r>
          </a:p>
        </p:txBody>
      </p:sp>
    </p:spTree>
    <p:extLst>
      <p:ext uri="{BB962C8B-B14F-4D97-AF65-F5344CB8AC3E}">
        <p14:creationId xmlns:p14="http://schemas.microsoft.com/office/powerpoint/2010/main" val="1856089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F8C34-1358-60E2-6132-C21FE509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6" y="2595563"/>
            <a:ext cx="7886700" cy="1042042"/>
          </a:xfrm>
        </p:spPr>
        <p:txBody>
          <a:bodyPr>
            <a:normAutofit/>
          </a:bodyPr>
          <a:lstStyle/>
          <a:p>
            <a:r>
              <a:rPr lang="de-DE" sz="2900" dirty="0"/>
              <a:t>Cod. </a:t>
            </a:r>
            <a:r>
              <a:rPr lang="de-DE" sz="2900" dirty="0" err="1"/>
              <a:t>Guelf</a:t>
            </a:r>
            <a:r>
              <a:rPr lang="de-DE" sz="2900" dirty="0"/>
              <a:t>. 628 Helmstedt:</a:t>
            </a:r>
            <a:br>
              <a:rPr lang="de-DE" sz="2900" dirty="0"/>
            </a:br>
            <a:r>
              <a:rPr lang="de-DE" sz="2900" dirty="0"/>
              <a:t>Magnus Liber </a:t>
            </a:r>
            <a:r>
              <a:rPr lang="de-DE" sz="2900" dirty="0" err="1"/>
              <a:t>Organi</a:t>
            </a:r>
            <a:r>
              <a:rPr lang="de-DE" sz="2900" dirty="0"/>
              <a:t> [W1]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4508668-EB9A-2E57-12C0-E3A2C86FA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591" y="-891000"/>
            <a:ext cx="6768127" cy="8640000"/>
          </a:xfrm>
        </p:spPr>
      </p:pic>
    </p:spTree>
    <p:extLst>
      <p:ext uri="{BB962C8B-B14F-4D97-AF65-F5344CB8AC3E}">
        <p14:creationId xmlns:p14="http://schemas.microsoft.com/office/powerpoint/2010/main" val="31342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FBC91-D7A8-F6B5-7A4F-2BA6E0B04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E33C3-45E6-60AC-648E-83CEC2B36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94" y="2660997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Modalnotation</a:t>
            </a:r>
            <a:br>
              <a:rPr lang="de-DE" sz="3200" dirty="0"/>
            </a:br>
            <a:r>
              <a:rPr lang="de-DE" sz="3200" dirty="0" err="1"/>
              <a:t>Antiphonarium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Kloster Einsiedeln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BA84E66-8EC9-69E6-01C0-18FE9023A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1" y="-73891"/>
            <a:ext cx="13051034" cy="7200000"/>
          </a:xfrm>
        </p:spPr>
      </p:pic>
    </p:spTree>
    <p:extLst>
      <p:ext uri="{BB962C8B-B14F-4D97-AF65-F5344CB8AC3E}">
        <p14:creationId xmlns:p14="http://schemas.microsoft.com/office/powerpoint/2010/main" val="1010018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5BFFA-A035-9A07-2C71-16E79F5F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012" y="393889"/>
            <a:ext cx="7886700" cy="1042042"/>
          </a:xfrm>
        </p:spPr>
        <p:txBody>
          <a:bodyPr>
            <a:normAutofit/>
          </a:bodyPr>
          <a:lstStyle/>
          <a:p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4BF190-A26E-49E3-84CA-01C92210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b="1" dirty="0" err="1"/>
              <a:t>Vorfranconische</a:t>
            </a:r>
            <a:r>
              <a:rPr lang="de-DE" sz="3200" b="1" dirty="0"/>
              <a:t> und </a:t>
            </a:r>
            <a:r>
              <a:rPr lang="de-DE" sz="3200" b="1" dirty="0" err="1"/>
              <a:t>franconische</a:t>
            </a:r>
            <a:r>
              <a:rPr lang="de-DE" sz="3200" b="1" dirty="0"/>
              <a:t> Notation</a:t>
            </a:r>
          </a:p>
          <a:p>
            <a:pPr marL="0" indent="0">
              <a:buNone/>
            </a:pPr>
            <a:r>
              <a:rPr lang="de-DE" dirty="0"/>
              <a:t>Franco von Köln: </a:t>
            </a:r>
            <a:r>
              <a:rPr lang="de-DE" i="1" dirty="0"/>
              <a:t>Ars </a:t>
            </a:r>
            <a:r>
              <a:rPr lang="de-DE" i="1" dirty="0" err="1"/>
              <a:t>cantus</a:t>
            </a:r>
            <a:r>
              <a:rPr lang="de-DE" i="1" dirty="0"/>
              <a:t> </a:t>
            </a:r>
            <a:r>
              <a:rPr lang="de-DE" i="1" dirty="0" err="1"/>
              <a:t>mensurabilis</a:t>
            </a:r>
            <a:r>
              <a:rPr lang="de-DE" i="1" dirty="0"/>
              <a:t> </a:t>
            </a:r>
            <a:r>
              <a:rPr lang="de-DE" dirty="0"/>
              <a:t>(um 1280)</a:t>
            </a:r>
          </a:p>
        </p:txBody>
      </p:sp>
    </p:spTree>
    <p:extLst>
      <p:ext uri="{BB962C8B-B14F-4D97-AF65-F5344CB8AC3E}">
        <p14:creationId xmlns:p14="http://schemas.microsoft.com/office/powerpoint/2010/main" val="2893167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98EA2-4509-F7AB-9277-5B73534E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Codex </a:t>
            </a:r>
            <a:br>
              <a:rPr lang="de-DE" dirty="0"/>
            </a:br>
            <a:r>
              <a:rPr lang="de-DE" dirty="0"/>
              <a:t>Bamberg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AE773B-F2B2-F364-62CC-2CC480380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27" y="-341602"/>
            <a:ext cx="6452845" cy="8640000"/>
          </a:xfrm>
        </p:spPr>
      </p:pic>
    </p:spTree>
    <p:extLst>
      <p:ext uri="{BB962C8B-B14F-4D97-AF65-F5344CB8AC3E}">
        <p14:creationId xmlns:p14="http://schemas.microsoft.com/office/powerpoint/2010/main" val="2096261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98907-F1D2-8275-0D3C-DD1DF5F7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E9BC78-810A-38C3-C08A-5015755A1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03" y="-1163639"/>
            <a:ext cx="9738637" cy="8640000"/>
          </a:xfrm>
        </p:spPr>
      </p:pic>
    </p:spTree>
    <p:extLst>
      <p:ext uri="{BB962C8B-B14F-4D97-AF65-F5344CB8AC3E}">
        <p14:creationId xmlns:p14="http://schemas.microsoft.com/office/powerpoint/2010/main" val="1445285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5D92F-5833-A15C-96EF-283C3854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93" y="2642524"/>
            <a:ext cx="7886700" cy="1042042"/>
          </a:xfrm>
        </p:spPr>
        <p:txBody>
          <a:bodyPr>
            <a:noAutofit/>
          </a:bodyPr>
          <a:lstStyle/>
          <a:p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Klangbeispiele: 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Codex </a:t>
            </a:r>
            <a:r>
              <a:rPr lang="de-DE" sz="3200" dirty="0">
                <a:latin typeface="+mn-lt"/>
              </a:rPr>
              <a:t>Bamberg:</a:t>
            </a:r>
            <a:br>
              <a:rPr lang="de-DE" sz="3200" dirty="0">
                <a:latin typeface="+mn-lt"/>
              </a:rPr>
            </a:br>
            <a:r>
              <a:rPr lang="de-DE" sz="3200" i="1" dirty="0">
                <a:effectLst/>
                <a:latin typeface="+mn-lt"/>
                <a:ea typeface="Calibri" panose="020F0502020204030204" pitchFamily="34" charset="0"/>
              </a:rPr>
              <a:t>El </a:t>
            </a:r>
            <a:r>
              <a:rPr lang="de-DE" sz="3200" i="1" dirty="0" err="1">
                <a:effectLst/>
                <a:latin typeface="+mn-lt"/>
                <a:ea typeface="Calibri" panose="020F0502020204030204" pitchFamily="34" charset="0"/>
              </a:rPr>
              <a:t>mois</a:t>
            </a:r>
            <a:r>
              <a:rPr lang="de-DE" sz="3200" i="1" dirty="0">
                <a:effectLst/>
                <a:latin typeface="+mn-lt"/>
                <a:ea typeface="Calibri" panose="020F0502020204030204" pitchFamily="34" charset="0"/>
              </a:rPr>
              <a:t> de </a:t>
            </a:r>
            <a:r>
              <a:rPr lang="de-DE" sz="3200" i="1" dirty="0" err="1">
                <a:effectLst/>
                <a:latin typeface="+mn-lt"/>
                <a:ea typeface="Calibri" panose="020F0502020204030204" pitchFamily="34" charset="0"/>
              </a:rPr>
              <a:t>mai</a:t>
            </a:r>
            <a:br>
              <a:rPr lang="de-DE" sz="3200" dirty="0">
                <a:latin typeface="+mn-lt"/>
              </a:rPr>
            </a:br>
            <a:br>
              <a:rPr lang="de-DE" sz="3200" dirty="0">
                <a:latin typeface="+mn-lt"/>
              </a:rPr>
            </a:br>
            <a:r>
              <a:rPr lang="de-DE" sz="3200" dirty="0">
                <a:latin typeface="+mn-lt"/>
              </a:rPr>
              <a:t>Codex Montpellier: </a:t>
            </a:r>
            <a:br>
              <a:rPr lang="de-DE" sz="3200" dirty="0">
                <a:latin typeface="+mn-lt"/>
              </a:rPr>
            </a:br>
            <a:r>
              <a:rPr lang="de-DE" sz="3200" i="1" dirty="0" err="1">
                <a:effectLst/>
                <a:latin typeface="+mn-lt"/>
                <a:ea typeface="Calibri" panose="020F0502020204030204" pitchFamily="34" charset="0"/>
              </a:rPr>
              <a:t>S’on</a:t>
            </a:r>
            <a:r>
              <a:rPr lang="de-DE" sz="32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3200" i="1" dirty="0" err="1">
                <a:effectLst/>
                <a:latin typeface="+mn-lt"/>
                <a:ea typeface="Calibri" panose="020F0502020204030204" pitchFamily="34" charset="0"/>
              </a:rPr>
              <a:t>me</a:t>
            </a:r>
            <a:r>
              <a:rPr lang="de-DE" sz="3200" i="1" dirty="0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de-DE" sz="3200" i="1" dirty="0" err="1">
                <a:effectLst/>
                <a:latin typeface="+mn-lt"/>
                <a:ea typeface="Calibri" panose="020F0502020204030204" pitchFamily="34" charset="0"/>
              </a:rPr>
              <a:t>regarde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6C80892-AA36-F793-83E9-142B28A2E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4000" y="896071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0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9746E-70CB-3D96-377E-85BD2922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2" y="3240161"/>
            <a:ext cx="7886700" cy="1042042"/>
          </a:xfrm>
        </p:spPr>
        <p:txBody>
          <a:bodyPr>
            <a:noAutofit/>
          </a:bodyPr>
          <a:lstStyle/>
          <a:p>
            <a:pPr algn="ctr"/>
            <a:r>
              <a:rPr lang="de-DE" sz="2400" i="1" dirty="0" err="1"/>
              <a:t>Cantigas</a:t>
            </a:r>
            <a:br>
              <a:rPr lang="de-DE" sz="2400" i="1" dirty="0"/>
            </a:br>
            <a:r>
              <a:rPr lang="de-DE" sz="2400" i="1" dirty="0"/>
              <a:t> de Santa </a:t>
            </a:r>
            <a:br>
              <a:rPr lang="de-DE" sz="2400" i="1" dirty="0"/>
            </a:br>
            <a:r>
              <a:rPr lang="de-DE" sz="2400" i="1" dirty="0"/>
              <a:t>Maria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Lieder-</a:t>
            </a:r>
            <a:br>
              <a:rPr lang="de-DE" sz="2400" dirty="0"/>
            </a:br>
            <a:r>
              <a:rPr lang="de-DE" sz="2400" dirty="0" err="1"/>
              <a:t>sammlung</a:t>
            </a:r>
            <a:br>
              <a:rPr lang="de-DE" sz="2400" dirty="0"/>
            </a:br>
            <a:r>
              <a:rPr lang="de-DE" sz="2400" dirty="0"/>
              <a:t>des Mittel-</a:t>
            </a:r>
            <a:br>
              <a:rPr lang="de-DE" sz="2400" dirty="0"/>
            </a:br>
            <a:r>
              <a:rPr lang="de-DE" sz="2400" dirty="0"/>
              <a:t>alters</a:t>
            </a:r>
            <a:br>
              <a:rPr lang="de-DE" sz="2400" dirty="0"/>
            </a:br>
            <a:br>
              <a:rPr lang="de-DE" sz="2400" dirty="0"/>
            </a:br>
            <a:r>
              <a:rPr lang="de-DE" sz="2400" dirty="0"/>
              <a:t>mit</a:t>
            </a:r>
            <a:br>
              <a:rPr lang="de-DE" sz="2400" dirty="0"/>
            </a:br>
            <a:r>
              <a:rPr lang="de-DE" sz="2400" dirty="0"/>
              <a:t>Miniaturen</a:t>
            </a:r>
            <a:br>
              <a:rPr lang="de-DE" sz="2400" dirty="0"/>
            </a:br>
            <a:r>
              <a:rPr lang="de-DE" sz="2400" dirty="0"/>
              <a:t>von</a:t>
            </a:r>
            <a:br>
              <a:rPr lang="de-DE" sz="2400" dirty="0"/>
            </a:br>
            <a:r>
              <a:rPr lang="de-DE" sz="2400" dirty="0"/>
              <a:t>Musik-</a:t>
            </a:r>
            <a:br>
              <a:rPr lang="de-DE" sz="2400" dirty="0"/>
            </a:br>
            <a:r>
              <a:rPr lang="de-DE" sz="2400" dirty="0" err="1"/>
              <a:t>instrumenten</a:t>
            </a:r>
            <a:endParaRPr lang="de-DE" sz="24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B5C8329-EE4B-FA0B-705B-BC528A118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" y="74997"/>
            <a:ext cx="3420000" cy="34200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757FA1-BB7A-E5EE-803D-2F5395F0F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71" y="9924"/>
            <a:ext cx="3598048" cy="34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11D907-C680-61C3-ABF5-E5CEF8932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771" y="3428076"/>
            <a:ext cx="3706223" cy="34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13BFCBD-E84F-FD98-566F-7E69A7AC6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7" y="3512455"/>
            <a:ext cx="3595565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4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5BFFA-A035-9A07-2C71-16E79F5F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012" y="393889"/>
            <a:ext cx="7886700" cy="1042042"/>
          </a:xfrm>
        </p:spPr>
        <p:txBody>
          <a:bodyPr>
            <a:normAutofit/>
          </a:bodyPr>
          <a:lstStyle/>
          <a:p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4BF190-A26E-49E3-84CA-01C92210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b="1" dirty="0"/>
              <a:t>Mensuralnotation</a:t>
            </a:r>
          </a:p>
          <a:p>
            <a:pPr marL="0" indent="0">
              <a:buNone/>
            </a:pPr>
            <a:r>
              <a:rPr lang="de-DE" dirty="0"/>
              <a:t>Entwicklungsprozess im 12. bis 14. Jahrhundert (schwarze Mensuralnotation)  und weiße Mensuralnotation bis Ende 16. Jahrhundert</a:t>
            </a:r>
          </a:p>
        </p:txBody>
      </p:sp>
    </p:spTree>
    <p:extLst>
      <p:ext uri="{BB962C8B-B14F-4D97-AF65-F5344CB8AC3E}">
        <p14:creationId xmlns:p14="http://schemas.microsoft.com/office/powerpoint/2010/main" val="416998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5BFFA-A035-9A07-2C71-16E79F5F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1014676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b="1" dirty="0"/>
              <a:t>Neumen – Modalnotation – Mesuralnotation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2052CF-7833-488E-B9AE-DC31D1570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Begriffsdefinition (Andreas </a:t>
            </a:r>
            <a:r>
              <a:rPr lang="de-DE" dirty="0" err="1"/>
              <a:t>Waczkat</a:t>
            </a:r>
            <a:r>
              <a:rPr lang="de-DE" dirty="0"/>
              <a:t>):</a:t>
            </a:r>
          </a:p>
          <a:p>
            <a:pPr marL="0" indent="0">
              <a:buNone/>
            </a:pPr>
            <a:r>
              <a:rPr lang="de-DE" dirty="0"/>
              <a:t>Tonhöhen in vertikaler Ordnung (Liniensystem)</a:t>
            </a:r>
          </a:p>
          <a:p>
            <a:pPr marL="0" indent="0">
              <a:buNone/>
            </a:pPr>
            <a:r>
              <a:rPr lang="de-DE" dirty="0"/>
              <a:t>Tondauern in horizontaler Ordnung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Cheironomie</a:t>
            </a:r>
          </a:p>
        </p:txBody>
      </p:sp>
    </p:spTree>
    <p:extLst>
      <p:ext uri="{BB962C8B-B14F-4D97-AF65-F5344CB8AC3E}">
        <p14:creationId xmlns:p14="http://schemas.microsoft.com/office/powerpoint/2010/main" val="290447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C268B-3561-69E5-5601-46EA589F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93" y="1866669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dirty="0">
                <a:effectLst/>
                <a:latin typeface="Brandon Grotesque Medium"/>
                <a:ea typeface="Calibri" panose="020F0502020204030204" pitchFamily="34" charset="0"/>
              </a:rPr>
              <a:t>Wolfenbütteler Chansonnier</a:t>
            </a:r>
            <a:br>
              <a:rPr lang="de-DE" sz="3200" dirty="0">
                <a:effectLst/>
                <a:latin typeface="Brandon Grotesque Medium"/>
                <a:ea typeface="Calibri" panose="020F0502020204030204" pitchFamily="34" charset="0"/>
              </a:rPr>
            </a:br>
            <a:endParaRPr lang="de-DE" sz="3200" dirty="0">
              <a:latin typeface="Brandon Grotesque Medium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9E6F7B8-EB12-AA53-ACFB-0D2FE20B3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98" y="-988146"/>
            <a:ext cx="6768127" cy="8640000"/>
          </a:xfrm>
        </p:spPr>
      </p:pic>
    </p:spTree>
    <p:extLst>
      <p:ext uri="{BB962C8B-B14F-4D97-AF65-F5344CB8AC3E}">
        <p14:creationId xmlns:p14="http://schemas.microsoft.com/office/powerpoint/2010/main" val="1616901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ABEB3-987D-19BD-E5C0-B9EA0DC83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Codex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80554D5-8E86-3E2E-B9D8-25A1845CB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80" y="-369310"/>
            <a:ext cx="5857620" cy="8280000"/>
          </a:xfrm>
        </p:spPr>
      </p:pic>
    </p:spTree>
    <p:extLst>
      <p:ext uri="{BB962C8B-B14F-4D97-AF65-F5344CB8AC3E}">
        <p14:creationId xmlns:p14="http://schemas.microsoft.com/office/powerpoint/2010/main" val="1934664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993A9C-910E-FC0E-77D2-1D72C134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Herstellung von </a:t>
            </a:r>
            <a:r>
              <a:rPr lang="de-DE" dirty="0" err="1"/>
              <a:t>Codices</a:t>
            </a:r>
            <a:r>
              <a:rPr lang="de-DE" dirty="0"/>
              <a:t> in Frauenklöstern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35A96A-8619-3E6D-B80A-0292304B6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709466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dirty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de-D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elmar Härtel: Fromme Frauen als Buchschreiberinnen und Buchmalerinnen im Sachsen des 12. und 13. Jahrhunderts im Spiegel ihrer kulturellen Schöpfungen, in : Fromme Frauen als gelehrte Frauen. Internationale Tagung (Libelli </a:t>
            </a:r>
            <a:r>
              <a:rPr lang="de-DE" sz="2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Rhenani</a:t>
            </a:r>
            <a:r>
              <a:rPr lang="de-DE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37), 2010, S. 151-192.</a:t>
            </a:r>
            <a:endParaRPr lang="de-DE" sz="22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Rosenkränze und Seelengärten. Bildung und Frömmigkeit in niedersächsischen Frauenklöstern,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Britta-Juliane Kruse, Ausstellungskatalog der Herzog August Bibliothek Nr. 96, Wolfenbüttel 2013.</a:t>
            </a:r>
          </a:p>
        </p:txBody>
      </p:sp>
    </p:spTree>
    <p:extLst>
      <p:ext uri="{BB962C8B-B14F-4D97-AF65-F5344CB8AC3E}">
        <p14:creationId xmlns:p14="http://schemas.microsoft.com/office/powerpoint/2010/main" val="2989271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BA1CF-9E17-2365-E4CD-E9AE8E8EF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FE9369-6721-697C-54EE-803BC828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49" y="3278395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Cod. </a:t>
            </a:r>
            <a:r>
              <a:rPr lang="de-DE" sz="3200" dirty="0" err="1"/>
              <a:t>Guelf</a:t>
            </a:r>
            <a:r>
              <a:rPr lang="de-DE" sz="3200" dirty="0"/>
              <a:t>. 1121 </a:t>
            </a:r>
            <a:br>
              <a:rPr lang="de-DE" sz="3200" dirty="0"/>
            </a:br>
            <a:r>
              <a:rPr lang="de-DE" sz="3200" dirty="0"/>
              <a:t>Helmstedt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aus dem </a:t>
            </a:r>
            <a:br>
              <a:rPr lang="de-DE" sz="3200" dirty="0"/>
            </a:br>
            <a:r>
              <a:rPr lang="de-DE" sz="3200" dirty="0"/>
              <a:t>Benediktinerinnen-</a:t>
            </a:r>
            <a:br>
              <a:rPr lang="de-DE" sz="3200" dirty="0"/>
            </a:br>
            <a:r>
              <a:rPr lang="de-DE" sz="3200" dirty="0"/>
              <a:t>Kloster </a:t>
            </a:r>
            <a:r>
              <a:rPr lang="de-DE" sz="3200" dirty="0" err="1"/>
              <a:t>Lamspringe</a:t>
            </a:r>
            <a:br>
              <a:rPr lang="de-DE" sz="3200" dirty="0"/>
            </a:br>
            <a:r>
              <a:rPr lang="de-DE" sz="3200" dirty="0"/>
              <a:t>(Landkreis Hildesheim)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heute in der</a:t>
            </a:r>
            <a:br>
              <a:rPr lang="de-DE" sz="3200" dirty="0"/>
            </a:br>
            <a:r>
              <a:rPr lang="de-DE" sz="3200" dirty="0"/>
              <a:t>Herzog August Bibliothek</a:t>
            </a:r>
            <a:br>
              <a:rPr lang="de-DE" sz="3200" dirty="0"/>
            </a:br>
            <a:r>
              <a:rPr lang="de-DE" sz="3200" dirty="0"/>
              <a:t>Wolfenbüttel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F0B2018-CC98-414D-9A20-0D8193B4E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71000"/>
            <a:ext cx="4838399" cy="7200000"/>
          </a:xfrm>
        </p:spPr>
      </p:pic>
    </p:spTree>
    <p:extLst>
      <p:ext uri="{BB962C8B-B14F-4D97-AF65-F5344CB8AC3E}">
        <p14:creationId xmlns:p14="http://schemas.microsoft.com/office/powerpoint/2010/main" val="3617661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DAFD5-99E3-F091-1C61-5BD497534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8A76F-E6D6-118A-67FE-B511DE4C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74" y="3337769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Cod. </a:t>
            </a:r>
            <a:r>
              <a:rPr lang="de-DE" sz="3200" dirty="0" err="1"/>
              <a:t>Guelf</a:t>
            </a:r>
            <a:r>
              <a:rPr lang="de-DE" sz="3200" dirty="0"/>
              <a:t>. 511</a:t>
            </a:r>
            <a:br>
              <a:rPr lang="de-DE" sz="3200" dirty="0"/>
            </a:br>
            <a:r>
              <a:rPr lang="de-DE" sz="3200" dirty="0"/>
              <a:t>Helmstedt</a:t>
            </a:r>
            <a:br>
              <a:rPr lang="de-DE" sz="3200" dirty="0"/>
            </a:br>
            <a:r>
              <a:rPr lang="de-DE" sz="3200" dirty="0"/>
              <a:t>Ende 12. Jh.</a:t>
            </a:r>
            <a:br>
              <a:rPr lang="de-DE" sz="3200" dirty="0"/>
            </a:br>
            <a:r>
              <a:rPr lang="de-DE" sz="3200" dirty="0"/>
              <a:t>aus dem </a:t>
            </a:r>
            <a:r>
              <a:rPr lang="de-DE" sz="3200" dirty="0" err="1"/>
              <a:t>Benedik</a:t>
            </a:r>
            <a:r>
              <a:rPr lang="de-DE" sz="3200" dirty="0"/>
              <a:t>-</a:t>
            </a:r>
            <a:br>
              <a:rPr lang="de-DE" sz="3200" dirty="0"/>
            </a:br>
            <a:r>
              <a:rPr lang="de-DE" sz="3200" dirty="0" err="1"/>
              <a:t>tinerinnenkloster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 err="1"/>
              <a:t>Lamspringe</a:t>
            </a:r>
            <a:br>
              <a:rPr lang="de-DE" sz="3200" dirty="0"/>
            </a:br>
            <a:br>
              <a:rPr lang="de-DE" sz="3200" dirty="0"/>
            </a:br>
            <a:r>
              <a:rPr lang="de-DE" sz="3200" i="1" dirty="0"/>
              <a:t>Cantica </a:t>
            </a:r>
            <a:r>
              <a:rPr lang="de-DE" sz="3200" i="1" dirty="0" err="1"/>
              <a:t>canticorum</a:t>
            </a:r>
            <a:br>
              <a:rPr lang="de-DE" sz="3200" dirty="0"/>
            </a:br>
            <a:r>
              <a:rPr lang="de-DE" sz="3200" dirty="0"/>
              <a:t>Das gekrönte Paar, </a:t>
            </a:r>
            <a:br>
              <a:rPr lang="de-DE" sz="3200" dirty="0"/>
            </a:br>
            <a:r>
              <a:rPr lang="de-DE" sz="3200" dirty="0"/>
              <a:t>von dessen Liebe</a:t>
            </a:r>
            <a:br>
              <a:rPr lang="de-DE" sz="3200" dirty="0"/>
            </a:br>
            <a:r>
              <a:rPr lang="de-DE" sz="3200" dirty="0"/>
              <a:t>das Hohelied Salomos</a:t>
            </a:r>
            <a:br>
              <a:rPr lang="de-DE" sz="3200" dirty="0"/>
            </a:br>
            <a:r>
              <a:rPr lang="de-DE" sz="3200" dirty="0"/>
              <a:t>handelt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39D43D90-A52A-0821-7547-3280631E8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79" y="-1449965"/>
            <a:ext cx="8460160" cy="10800000"/>
          </a:xfrm>
        </p:spPr>
      </p:pic>
    </p:spTree>
    <p:extLst>
      <p:ext uri="{BB962C8B-B14F-4D97-AF65-F5344CB8AC3E}">
        <p14:creationId xmlns:p14="http://schemas.microsoft.com/office/powerpoint/2010/main" val="2517592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E4A17-6A9F-8FDA-EAD4-A2DB823F1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BD35B-301F-D4FD-CACB-31C12F77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D070F3-F84A-7D2C-782E-AA8889DC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66" y="2186952"/>
            <a:ext cx="7886700" cy="3907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dirty="0">
                <a:ea typeface="Calibri" panose="020F0502020204030204" pitchFamily="34" charset="0"/>
                <a:cs typeface="Times New Roman" panose="02020603050405020304" pitchFamily="18" charset="0"/>
              </a:rPr>
              <a:t>Ulrike Hascher-Burger: Verborgene Klänge. Inventar der handschriftlich überlieferten Musik aus den Lüneburger Frauenklöstern bis ca. 1550, Hildesheim 2008</a:t>
            </a:r>
          </a:p>
          <a:p>
            <a:pPr marL="0" indent="0">
              <a:buNone/>
            </a:pP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Nonnen, Engel, Fabelwesen. Musikdarstellungen in den Lüneburger Klöstern, </a:t>
            </a:r>
            <a:r>
              <a:rPr lang="de-DE" sz="22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hg</a:t>
            </a:r>
            <a:r>
              <a:rPr lang="de-DE" sz="22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von Ulrike Volkhardt, Hans-Walter Stork, Wolfgang Brandis und der Klosterkammer Hannover, Hildesheim 2011</a:t>
            </a:r>
          </a:p>
          <a:p>
            <a:pPr marL="0" indent="0">
              <a:buNone/>
            </a:pPr>
            <a:r>
              <a:rPr lang="de-DE" sz="2200" dirty="0">
                <a:effectLst/>
                <a:ea typeface="Calibri" panose="020F0502020204030204" pitchFamily="34" charset="0"/>
              </a:rPr>
              <a:t>Gesa Finke und Julia Freund (</a:t>
            </a:r>
            <a:r>
              <a:rPr lang="de-DE" sz="2200" dirty="0" err="1">
                <a:effectLst/>
                <a:ea typeface="Calibri" panose="020F0502020204030204" pitchFamily="34" charset="0"/>
              </a:rPr>
              <a:t>Hg</a:t>
            </a:r>
            <a:r>
              <a:rPr lang="de-DE" sz="2200" dirty="0">
                <a:effectLst/>
                <a:ea typeface="Calibri" panose="020F0502020204030204" pitchFamily="34" charset="0"/>
              </a:rPr>
              <a:t>.): Musikalische Schrift und Gender. Praktiken – Diskurse – Perspektiven (Musik und Klangkultur, Bd. 66), Bielefeld 2024 </a:t>
            </a:r>
            <a:endParaRPr lang="de-DE" sz="22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185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98EA2-4509-F7AB-9277-5B73534EC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Codex </a:t>
            </a:r>
            <a:br>
              <a:rPr lang="de-DE" dirty="0"/>
            </a:br>
            <a:r>
              <a:rPr lang="de-DE" dirty="0"/>
              <a:t>Bamberg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5AE773B-F2B2-F364-62CC-2CC480380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27" y="-341602"/>
            <a:ext cx="6452845" cy="8640000"/>
          </a:xfrm>
        </p:spPr>
      </p:pic>
    </p:spTree>
    <p:extLst>
      <p:ext uri="{BB962C8B-B14F-4D97-AF65-F5344CB8AC3E}">
        <p14:creationId xmlns:p14="http://schemas.microsoft.com/office/powerpoint/2010/main" val="3119488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5BFFA-A035-9A07-2C71-16E79F5F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012" y="393889"/>
            <a:ext cx="7886700" cy="1042042"/>
          </a:xfrm>
        </p:spPr>
        <p:txBody>
          <a:bodyPr>
            <a:normAutofit/>
          </a:bodyPr>
          <a:lstStyle/>
          <a:p>
            <a:endParaRPr lang="de-DE" sz="2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4BF190-A26E-49E3-84CA-01C922105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b="1" dirty="0"/>
              <a:t>Neumen (9. bis 12. Jahrhundert)</a:t>
            </a:r>
          </a:p>
          <a:p>
            <a:pPr marL="0" indent="0">
              <a:buNone/>
            </a:pPr>
            <a:r>
              <a:rPr lang="de-DE" dirty="0"/>
              <a:t>- </a:t>
            </a:r>
            <a:r>
              <a:rPr lang="de-DE" dirty="0" err="1"/>
              <a:t>adiastematische</a:t>
            </a:r>
            <a:r>
              <a:rPr lang="de-DE" dirty="0"/>
              <a:t> Neumen </a:t>
            </a:r>
          </a:p>
          <a:p>
            <a:pPr marL="0" indent="0">
              <a:buNone/>
            </a:pPr>
            <a:r>
              <a:rPr lang="de-DE" dirty="0"/>
              <a:t>- </a:t>
            </a:r>
            <a:r>
              <a:rPr lang="de-DE" dirty="0" err="1"/>
              <a:t>diastematische</a:t>
            </a:r>
            <a:r>
              <a:rPr lang="de-DE" dirty="0"/>
              <a:t> Neumen</a:t>
            </a:r>
          </a:p>
        </p:txBody>
      </p:sp>
    </p:spTree>
    <p:extLst>
      <p:ext uri="{BB962C8B-B14F-4D97-AF65-F5344CB8AC3E}">
        <p14:creationId xmlns:p14="http://schemas.microsoft.com/office/powerpoint/2010/main" val="4034332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5BFFA-A035-9A07-2C71-16E79F5F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012" y="393889"/>
            <a:ext cx="7886700" cy="1042042"/>
          </a:xfrm>
        </p:spPr>
        <p:txBody>
          <a:bodyPr>
            <a:normAutofit/>
          </a:bodyPr>
          <a:lstStyle/>
          <a:p>
            <a:r>
              <a:rPr lang="de-DE" sz="2400" dirty="0" err="1"/>
              <a:t>Adiastematische</a:t>
            </a:r>
            <a:r>
              <a:rPr lang="de-DE" sz="2400" dirty="0"/>
              <a:t> Neumen aus St. Gallen</a:t>
            </a:r>
            <a:br>
              <a:rPr lang="de-DE" sz="2400" dirty="0"/>
            </a:br>
            <a:r>
              <a:rPr lang="de-DE" sz="2400" dirty="0"/>
              <a:t>www.e-codices.unifr.ch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3570C60-B51F-7871-7322-862088FD7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33446" y="1278000"/>
            <a:ext cx="10106674" cy="55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55AB89-05AF-9521-13E2-CD6B8025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327" y="1278000"/>
            <a:ext cx="3455944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87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F57498-F0E5-68D6-92C8-7BF22640D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66" y="2106815"/>
            <a:ext cx="7886700" cy="1042042"/>
          </a:xfrm>
        </p:spPr>
        <p:txBody>
          <a:bodyPr>
            <a:normAutofit/>
          </a:bodyPr>
          <a:lstStyle/>
          <a:p>
            <a:r>
              <a:rPr lang="de-DE" sz="2400" dirty="0"/>
              <a:t>Notker </a:t>
            </a:r>
            <a:r>
              <a:rPr lang="de-DE" sz="2400" dirty="0" err="1"/>
              <a:t>Balbulus</a:t>
            </a:r>
            <a:r>
              <a:rPr lang="de-DE" sz="2400" dirty="0"/>
              <a:t> (840-912)</a:t>
            </a:r>
            <a:br>
              <a:rPr lang="de-DE" sz="2400" dirty="0"/>
            </a:br>
            <a:endParaRPr lang="de-DE" sz="2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00BCC97-63B7-3163-967D-3EE18375A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755" y="189000"/>
            <a:ext cx="5057245" cy="6480000"/>
          </a:xfrm>
        </p:spPr>
      </p:pic>
    </p:spTree>
    <p:extLst>
      <p:ext uri="{BB962C8B-B14F-4D97-AF65-F5344CB8AC3E}">
        <p14:creationId xmlns:p14="http://schemas.microsoft.com/office/powerpoint/2010/main" val="990299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358BA-7931-B63D-9D7C-E9E5295C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5C1CD1-3F52-76B3-B17C-D76ECD8C8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696" y="558713"/>
            <a:ext cx="7886700" cy="1042042"/>
          </a:xfrm>
        </p:spPr>
        <p:txBody>
          <a:bodyPr>
            <a:normAutofit/>
          </a:bodyPr>
          <a:lstStyle/>
          <a:p>
            <a:r>
              <a:rPr lang="de-DE" sz="3200" dirty="0"/>
              <a:t>Codex Msc.li. 6 aus St. Emmeram in Regensburg, heute Bamberg, Staatsbibliothek </a:t>
            </a:r>
          </a:p>
        </p:txBody>
      </p:sp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5D9B01CB-74DF-8EE1-1F4E-4730D55AE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7333" y="1079734"/>
            <a:ext cx="8754665" cy="756000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6687044-0BA1-F762-5DA4-9EACF5285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364" y="2392219"/>
            <a:ext cx="4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0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C0208-BC5F-A571-3107-6F6F6ED0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89AD4A-E5C0-3F6D-2FBD-A8957B5E7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2467033"/>
            <a:ext cx="7886700" cy="1042042"/>
          </a:xfrm>
        </p:spPr>
        <p:txBody>
          <a:bodyPr>
            <a:noAutofit/>
          </a:bodyPr>
          <a:lstStyle/>
          <a:p>
            <a:r>
              <a:rPr lang="de-DE" sz="2400" dirty="0"/>
              <a:t>Mindener Graduale</a:t>
            </a:r>
            <a:br>
              <a:rPr lang="de-DE" sz="2400" dirty="0"/>
            </a:br>
            <a:r>
              <a:rPr lang="de-DE" sz="2400" dirty="0"/>
              <a:t>ca. 1030</a:t>
            </a:r>
            <a:br>
              <a:rPr lang="de-DE" sz="2400" dirty="0"/>
            </a:br>
            <a:r>
              <a:rPr lang="de-DE" sz="2400" dirty="0" err="1"/>
              <a:t>adiastematische</a:t>
            </a:r>
            <a:br>
              <a:rPr lang="de-DE" sz="2400" dirty="0"/>
            </a:br>
            <a:r>
              <a:rPr lang="de-DE" sz="2400" dirty="0"/>
              <a:t>Neumen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2B1D68F-047F-18E5-6EB4-BF81CCFC2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79" y="-1256835"/>
            <a:ext cx="7050132" cy="9000000"/>
          </a:xfrm>
        </p:spPr>
      </p:pic>
    </p:spTree>
    <p:extLst>
      <p:ext uri="{BB962C8B-B14F-4D97-AF65-F5344CB8AC3E}">
        <p14:creationId xmlns:p14="http://schemas.microsoft.com/office/powerpoint/2010/main" val="1215568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FD22F-ECB4-2F7D-CDAB-5A3A63EC2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D5FD2-B673-9142-690F-6F1A3CA6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339" y="2595031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 err="1"/>
              <a:t>Diastematische</a:t>
            </a:r>
            <a:r>
              <a:rPr lang="de-DE" sz="3200" dirty="0"/>
              <a:t> </a:t>
            </a:r>
            <a:br>
              <a:rPr lang="de-DE" sz="3200" dirty="0"/>
            </a:br>
            <a:r>
              <a:rPr lang="de-DE" sz="3200" dirty="0"/>
              <a:t>Neumen </a:t>
            </a:r>
            <a:br>
              <a:rPr lang="de-DE" sz="3200" dirty="0"/>
            </a:br>
            <a:r>
              <a:rPr lang="de-DE" sz="3200" dirty="0"/>
              <a:t>St. Gallen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9786248-075D-4B74-A7FD-F03E8F70B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697" y="0"/>
            <a:ext cx="4706396" cy="7200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F700620-08D9-42DF-E777-ABFC51FB9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98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BFD2D-628E-E90A-A61C-285DF4E9B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82990B-C227-04C4-F709-21BEBC745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77" y="3196705"/>
            <a:ext cx="7886700" cy="1042042"/>
          </a:xfrm>
        </p:spPr>
        <p:txBody>
          <a:bodyPr>
            <a:normAutofit fontScale="90000"/>
          </a:bodyPr>
          <a:lstStyle/>
          <a:p>
            <a:r>
              <a:rPr lang="de-DE" sz="3200" dirty="0"/>
              <a:t>Hufnagelnotation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Cod. </a:t>
            </a:r>
            <a:r>
              <a:rPr lang="de-DE" sz="3200" dirty="0" err="1"/>
              <a:t>Guelf</a:t>
            </a:r>
            <a:r>
              <a:rPr lang="de-DE" sz="3200" dirty="0"/>
              <a:t>. 965 </a:t>
            </a:r>
            <a:br>
              <a:rPr lang="de-DE" sz="3200" dirty="0"/>
            </a:br>
            <a:r>
              <a:rPr lang="de-DE" sz="3200" dirty="0"/>
              <a:t>Helmstedt</a:t>
            </a:r>
            <a:br>
              <a:rPr lang="de-DE" sz="3200" dirty="0"/>
            </a:br>
            <a:br>
              <a:rPr lang="de-DE" sz="3200" dirty="0"/>
            </a:br>
            <a:r>
              <a:rPr lang="de-DE" sz="3200" dirty="0"/>
              <a:t>Herzog August Bibliothek</a:t>
            </a:r>
            <a:br>
              <a:rPr lang="de-DE" sz="3200" dirty="0"/>
            </a:br>
            <a:r>
              <a:rPr lang="de-DE" sz="3200" dirty="0"/>
              <a:t>Wolfenbüttel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8369633C-0EE7-D6FC-88AD-1BB351E1F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45" y="-891000"/>
            <a:ext cx="6768127" cy="8640000"/>
          </a:xfrm>
        </p:spPr>
      </p:pic>
    </p:spTree>
    <p:extLst>
      <p:ext uri="{BB962C8B-B14F-4D97-AF65-F5344CB8AC3E}">
        <p14:creationId xmlns:p14="http://schemas.microsoft.com/office/powerpoint/2010/main" val="229138670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C791E730-FD20-45F2-A38E-AA5261C677A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509</Words>
  <Application>Microsoft Office PowerPoint</Application>
  <PresentationFormat>Bildschirmpräsentation (4:3)</PresentationFormat>
  <Paragraphs>44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26</vt:i4>
      </vt:variant>
    </vt:vector>
  </HeadingPairs>
  <TitlesOfParts>
    <vt:vector size="38" baseType="lpstr">
      <vt:lpstr>Arial</vt:lpstr>
      <vt:lpstr>Brandon Grotesque Bold</vt:lpstr>
      <vt:lpstr>Brandon Grotesque Light</vt:lpstr>
      <vt:lpstr>Brandon Grotesque Medium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2_Benutzerdefiniertes Design</vt:lpstr>
      <vt:lpstr>PowerPoint-Präsentation</vt:lpstr>
      <vt:lpstr>Neumen – Modalnotation – Mesuralnotation</vt:lpstr>
      <vt:lpstr>PowerPoint-Präsentation</vt:lpstr>
      <vt:lpstr>Adiastematische Neumen aus St. Gallen www.e-codices.unifr.ch</vt:lpstr>
      <vt:lpstr>Notker Balbulus (840-912) </vt:lpstr>
      <vt:lpstr>Codex Msc.li. 6 aus St. Emmeram in Regensburg, heute Bamberg, Staatsbibliothek </vt:lpstr>
      <vt:lpstr>Mindener Graduale ca. 1030 adiastematische Neumen</vt:lpstr>
      <vt:lpstr>Diastematische  Neumen  St. Gallen </vt:lpstr>
      <vt:lpstr>Hufnagelnotation  Cod. Guelf. 965  Helmstedt  Herzog August Bibliothek Wolfenbüttel </vt:lpstr>
      <vt:lpstr>Cod. Guelf. 865  Helmstedt  Herzog August  Bibliothek  Wolfenbüttel</vt:lpstr>
      <vt:lpstr>PowerPoint-Präsentation</vt:lpstr>
      <vt:lpstr>Cod. Guelf. 628 Helmstedt: Magnus Liber Organi [W1]</vt:lpstr>
      <vt:lpstr>Modalnotation Antiphonarium  Kloster Einsiedeln</vt:lpstr>
      <vt:lpstr>PowerPoint-Präsentation</vt:lpstr>
      <vt:lpstr>Codex  Bamberg</vt:lpstr>
      <vt:lpstr>PowerPoint-Präsentation</vt:lpstr>
      <vt:lpstr>  Klangbeispiele:   Codex Bamberg: El mois de mai  Codex Montpellier:  S’on me regarde </vt:lpstr>
      <vt:lpstr>Cantigas  de Santa  Maria  Lieder- sammlung des Mittel- alters  mit Miniaturen von Musik- instrumenten</vt:lpstr>
      <vt:lpstr>PowerPoint-Präsentation</vt:lpstr>
      <vt:lpstr>Wolfenbütteler Chansonnier </vt:lpstr>
      <vt:lpstr>Codex</vt:lpstr>
      <vt:lpstr>Herstellung von Codices in Frauenklöstern</vt:lpstr>
      <vt:lpstr>Cod. Guelf. 1121  Helmstedt  aus dem  Benediktinerinnen- Kloster Lamspringe (Landkreis Hildesheim)  heute in der Herzog August Bibliothek Wolfenbüttel</vt:lpstr>
      <vt:lpstr>Cod. Guelf. 511 Helmstedt Ende 12. Jh. aus dem Benedik- tinerinnenkloster  Lamspringe  Cantica canticorum Das gekrönte Paar,  von dessen Liebe das Hohelied Salomos handelt</vt:lpstr>
      <vt:lpstr>PowerPoint-Präsentation</vt:lpstr>
      <vt:lpstr>Codex  Bamberg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Rode-Breymann</dc:creator>
  <cp:lastModifiedBy>Rode-Breymann</cp:lastModifiedBy>
  <cp:revision>20</cp:revision>
  <dcterms:created xsi:type="dcterms:W3CDTF">2024-10-17T15:33:41Z</dcterms:created>
  <dcterms:modified xsi:type="dcterms:W3CDTF">2025-04-06T08:00:02Z</dcterms:modified>
</cp:coreProperties>
</file>