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4" r:id="rId2"/>
    <p:sldMasterId id="2147483668" r:id="rId3"/>
    <p:sldMasterId id="2147483680" r:id="rId4"/>
  </p:sldMasterIdLst>
  <p:notesMasterIdLst>
    <p:notesMasterId r:id="rId25"/>
  </p:notesMasterIdLst>
  <p:sldIdLst>
    <p:sldId id="260" r:id="rId5"/>
    <p:sldId id="288" r:id="rId6"/>
    <p:sldId id="307" r:id="rId7"/>
    <p:sldId id="273" r:id="rId8"/>
    <p:sldId id="292" r:id="rId9"/>
    <p:sldId id="296" r:id="rId10"/>
    <p:sldId id="287" r:id="rId11"/>
    <p:sldId id="293" r:id="rId12"/>
    <p:sldId id="299" r:id="rId13"/>
    <p:sldId id="294" r:id="rId14"/>
    <p:sldId id="300" r:id="rId15"/>
    <p:sldId id="301" r:id="rId16"/>
    <p:sldId id="298" r:id="rId17"/>
    <p:sldId id="275" r:id="rId18"/>
    <p:sldId id="302" r:id="rId19"/>
    <p:sldId id="277" r:id="rId20"/>
    <p:sldId id="304" r:id="rId21"/>
    <p:sldId id="308" r:id="rId22"/>
    <p:sldId id="309" r:id="rId23"/>
    <p:sldId id="295" r:id="rId2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D37F8469-3CBA-4387-B8CB-5D9337A3FFA8}">
          <p14:sldIdLst>
            <p14:sldId id="260"/>
            <p14:sldId id="288"/>
            <p14:sldId id="307"/>
            <p14:sldId id="273"/>
            <p14:sldId id="292"/>
            <p14:sldId id="296"/>
            <p14:sldId id="287"/>
            <p14:sldId id="293"/>
            <p14:sldId id="299"/>
            <p14:sldId id="294"/>
            <p14:sldId id="300"/>
            <p14:sldId id="301"/>
            <p14:sldId id="298"/>
            <p14:sldId id="275"/>
            <p14:sldId id="302"/>
            <p14:sldId id="277"/>
            <p14:sldId id="304"/>
            <p14:sldId id="308"/>
            <p14:sldId id="309"/>
            <p14:sldId id="295"/>
          </p14:sldIdLst>
        </p14:section>
        <p14:section name="Abschnitt ohne Titel" id="{C464A0A4-E9EC-438F-B5E0-9D92C98D0DB2}">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de-Breymann" initials="R" lastIdx="1" clrIdx="0">
    <p:extLst>
      <p:ext uri="{19B8F6BF-5375-455C-9EA6-DF929625EA0E}">
        <p15:presenceInfo xmlns:p15="http://schemas.microsoft.com/office/powerpoint/2012/main" userId="Rode-Breyma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75" autoAdjust="0"/>
    <p:restoredTop sz="94660" autoAdjust="0"/>
  </p:normalViewPr>
  <p:slideViewPr>
    <p:cSldViewPr snapToGrid="0" showGuides="1">
      <p:cViewPr varScale="1">
        <p:scale>
          <a:sx n="127" d="100"/>
          <a:sy n="127" d="100"/>
        </p:scale>
        <p:origin x="90" y="18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52" d="100"/>
          <a:sy n="52" d="100"/>
        </p:scale>
        <p:origin x="2680"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6AA78D-4AC1-4C46-AE72-B463F17DFBC8}" type="datetimeFigureOut">
              <a:rPr lang="de-DE" smtClean="0"/>
              <a:t>06.04.2025</a:t>
            </a:fld>
            <a:endParaRPr lang="de-DE"/>
          </a:p>
        </p:txBody>
      </p:sp>
      <p:sp>
        <p:nvSpPr>
          <p:cNvPr id="4" name="Folienbildplatzhalt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F1E945-E43B-4758-A495-730E19C3E71C}" type="slidenum">
              <a:rPr lang="de-DE" smtClean="0"/>
              <a:t>‹Nr.›</a:t>
            </a:fld>
            <a:endParaRPr lang="de-DE"/>
          </a:p>
        </p:txBody>
      </p:sp>
    </p:spTree>
    <p:extLst>
      <p:ext uri="{BB962C8B-B14F-4D97-AF65-F5344CB8AC3E}">
        <p14:creationId xmlns:p14="http://schemas.microsoft.com/office/powerpoint/2010/main" val="535913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727921" y="2199179"/>
            <a:ext cx="7886700" cy="1042042"/>
          </a:xfrm>
        </p:spPr>
        <p:txBody>
          <a:bodyPr/>
          <a:lstStyle/>
          <a:p>
            <a:r>
              <a:rPr lang="de-DE"/>
              <a:t>Mastertitelformat bearbeiten</a:t>
            </a:r>
          </a:p>
        </p:txBody>
      </p:sp>
    </p:spTree>
    <p:extLst>
      <p:ext uri="{BB962C8B-B14F-4D97-AF65-F5344CB8AC3E}">
        <p14:creationId xmlns:p14="http://schemas.microsoft.com/office/powerpoint/2010/main" val="1989399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3F04ABBD-5CBC-4EC8-A5A1-5BB4050D36BB}" type="datetimeFigureOut">
              <a:rPr lang="de-DE" smtClean="0"/>
              <a:t>06.04.2025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08AA449-3ECD-4993-9410-637236C6C797}" type="slidenum">
              <a:rPr lang="de-DE" smtClean="0"/>
              <a:t>‹Nr.›</a:t>
            </a:fld>
            <a:endParaRPr lang="de-DE"/>
          </a:p>
        </p:txBody>
      </p:sp>
    </p:spTree>
    <p:extLst>
      <p:ext uri="{BB962C8B-B14F-4D97-AF65-F5344CB8AC3E}">
        <p14:creationId xmlns:p14="http://schemas.microsoft.com/office/powerpoint/2010/main" val="2233840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F04ABBD-5CBC-4EC8-A5A1-5BB4050D36BB}" type="datetimeFigureOut">
              <a:rPr lang="de-DE" smtClean="0"/>
              <a:t>06.04.2025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08AA449-3ECD-4993-9410-637236C6C797}" type="slidenum">
              <a:rPr lang="de-DE" smtClean="0"/>
              <a:t>‹Nr.›</a:t>
            </a:fld>
            <a:endParaRPr lang="de-DE"/>
          </a:p>
        </p:txBody>
      </p:sp>
    </p:spTree>
    <p:extLst>
      <p:ext uri="{BB962C8B-B14F-4D97-AF65-F5344CB8AC3E}">
        <p14:creationId xmlns:p14="http://schemas.microsoft.com/office/powerpoint/2010/main" val="2623023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3F04ABBD-5CBC-4EC8-A5A1-5BB4050D36BB}" type="datetimeFigureOut">
              <a:rPr lang="de-DE" smtClean="0"/>
              <a:t>06.04.2025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08AA449-3ECD-4993-9410-637236C6C797}" type="slidenum">
              <a:rPr lang="de-DE" smtClean="0"/>
              <a:t>‹Nr.›</a:t>
            </a:fld>
            <a:endParaRPr lang="de-DE"/>
          </a:p>
        </p:txBody>
      </p:sp>
    </p:spTree>
    <p:extLst>
      <p:ext uri="{BB962C8B-B14F-4D97-AF65-F5344CB8AC3E}">
        <p14:creationId xmlns:p14="http://schemas.microsoft.com/office/powerpoint/2010/main" val="1413054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28650" y="1825625"/>
            <a:ext cx="386715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825625"/>
            <a:ext cx="386715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3F04ABBD-5CBC-4EC8-A5A1-5BB4050D36BB}" type="datetimeFigureOut">
              <a:rPr lang="de-DE" smtClean="0"/>
              <a:t>06.04.2025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08AA449-3ECD-4993-9410-637236C6C797}" type="slidenum">
              <a:rPr lang="de-DE" smtClean="0"/>
              <a:t>‹Nr.›</a:t>
            </a:fld>
            <a:endParaRPr lang="de-DE"/>
          </a:p>
        </p:txBody>
      </p:sp>
    </p:spTree>
    <p:extLst>
      <p:ext uri="{BB962C8B-B14F-4D97-AF65-F5344CB8AC3E}">
        <p14:creationId xmlns:p14="http://schemas.microsoft.com/office/powerpoint/2010/main" val="40758574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630238" y="2505075"/>
            <a:ext cx="386873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3F04ABBD-5CBC-4EC8-A5A1-5BB4050D36BB}" type="datetimeFigureOut">
              <a:rPr lang="de-DE" smtClean="0"/>
              <a:t>06.04.2025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508AA449-3ECD-4993-9410-637236C6C797}" type="slidenum">
              <a:rPr lang="de-DE" smtClean="0"/>
              <a:t>‹Nr.›</a:t>
            </a:fld>
            <a:endParaRPr lang="de-DE"/>
          </a:p>
        </p:txBody>
      </p:sp>
    </p:spTree>
    <p:extLst>
      <p:ext uri="{BB962C8B-B14F-4D97-AF65-F5344CB8AC3E}">
        <p14:creationId xmlns:p14="http://schemas.microsoft.com/office/powerpoint/2010/main" val="2017787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3F04ABBD-5CBC-4EC8-A5A1-5BB4050D36BB}" type="datetimeFigureOut">
              <a:rPr lang="de-DE" smtClean="0"/>
              <a:t>06.04.2025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508AA449-3ECD-4993-9410-637236C6C797}" type="slidenum">
              <a:rPr lang="de-DE" smtClean="0"/>
              <a:t>‹Nr.›</a:t>
            </a:fld>
            <a:endParaRPr lang="de-DE"/>
          </a:p>
        </p:txBody>
      </p:sp>
    </p:spTree>
    <p:extLst>
      <p:ext uri="{BB962C8B-B14F-4D97-AF65-F5344CB8AC3E}">
        <p14:creationId xmlns:p14="http://schemas.microsoft.com/office/powerpoint/2010/main" val="2798906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3F04ABBD-5CBC-4EC8-A5A1-5BB4050D36BB}" type="datetimeFigureOut">
              <a:rPr lang="de-DE" smtClean="0"/>
              <a:t>06.04.2025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508AA449-3ECD-4993-9410-637236C6C797}" type="slidenum">
              <a:rPr lang="de-DE" smtClean="0"/>
              <a:t>‹Nr.›</a:t>
            </a:fld>
            <a:endParaRPr lang="de-DE"/>
          </a:p>
        </p:txBody>
      </p:sp>
    </p:spTree>
    <p:extLst>
      <p:ext uri="{BB962C8B-B14F-4D97-AF65-F5344CB8AC3E}">
        <p14:creationId xmlns:p14="http://schemas.microsoft.com/office/powerpoint/2010/main" val="1755639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F04ABBD-5CBC-4EC8-A5A1-5BB4050D36BB}" type="datetimeFigureOut">
              <a:rPr lang="de-DE" smtClean="0"/>
              <a:t>06.04.2025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08AA449-3ECD-4993-9410-637236C6C797}" type="slidenum">
              <a:rPr lang="de-DE" smtClean="0"/>
              <a:t>‹Nr.›</a:t>
            </a:fld>
            <a:endParaRPr lang="de-DE"/>
          </a:p>
        </p:txBody>
      </p:sp>
    </p:spTree>
    <p:extLst>
      <p:ext uri="{BB962C8B-B14F-4D97-AF65-F5344CB8AC3E}">
        <p14:creationId xmlns:p14="http://schemas.microsoft.com/office/powerpoint/2010/main" val="17821340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3F04ABBD-5CBC-4EC8-A5A1-5BB4050D36BB}" type="datetimeFigureOut">
              <a:rPr lang="de-DE" smtClean="0"/>
              <a:t>06.04.2025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508AA449-3ECD-4993-9410-637236C6C797}" type="slidenum">
              <a:rPr lang="de-DE" smtClean="0"/>
              <a:t>‹Nr.›</a:t>
            </a:fld>
            <a:endParaRPr lang="de-DE"/>
          </a:p>
        </p:txBody>
      </p:sp>
    </p:spTree>
    <p:extLst>
      <p:ext uri="{BB962C8B-B14F-4D97-AF65-F5344CB8AC3E}">
        <p14:creationId xmlns:p14="http://schemas.microsoft.com/office/powerpoint/2010/main" val="1061136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F04ABBD-5CBC-4EC8-A5A1-5BB4050D36BB}" type="datetimeFigureOut">
              <a:rPr lang="de-DE" smtClean="0"/>
              <a:t>06.04.2025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08AA449-3ECD-4993-9410-637236C6C797}" type="slidenum">
              <a:rPr lang="de-DE" smtClean="0"/>
              <a:t>‹Nr.›</a:t>
            </a:fld>
            <a:endParaRPr lang="de-DE"/>
          </a:p>
        </p:txBody>
      </p:sp>
    </p:spTree>
    <p:extLst>
      <p:ext uri="{BB962C8B-B14F-4D97-AF65-F5344CB8AC3E}">
        <p14:creationId xmlns:p14="http://schemas.microsoft.com/office/powerpoint/2010/main" val="3559985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PPT-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99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3F04ABBD-5CBC-4EC8-A5A1-5BB4050D36BB}" type="datetimeFigureOut">
              <a:rPr lang="de-DE" smtClean="0"/>
              <a:t>06.04.2025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508AA449-3ECD-4993-9410-637236C6C797}" type="slidenum">
              <a:rPr lang="de-DE" smtClean="0"/>
              <a:t>‹Nr.›</a:t>
            </a:fld>
            <a:endParaRPr lang="de-DE"/>
          </a:p>
        </p:txBody>
      </p:sp>
    </p:spTree>
    <p:extLst>
      <p:ext uri="{BB962C8B-B14F-4D97-AF65-F5344CB8AC3E}">
        <p14:creationId xmlns:p14="http://schemas.microsoft.com/office/powerpoint/2010/main" val="3652504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D4517924-D5B9-47EF-9550-C6B88F244E72}" type="datetimeFigureOut">
              <a:rPr lang="de-DE" smtClean="0"/>
              <a:t>06.04.2025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19DAF28-1579-4CAA-9B0C-E69C92D08333}" type="slidenum">
              <a:rPr lang="de-DE" smtClean="0"/>
              <a:t>‹Nr.›</a:t>
            </a:fld>
            <a:endParaRPr lang="de-DE"/>
          </a:p>
        </p:txBody>
      </p:sp>
    </p:spTree>
    <p:extLst>
      <p:ext uri="{BB962C8B-B14F-4D97-AF65-F5344CB8AC3E}">
        <p14:creationId xmlns:p14="http://schemas.microsoft.com/office/powerpoint/2010/main" val="14254560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4517924-D5B9-47EF-9550-C6B88F244E72}" type="datetimeFigureOut">
              <a:rPr lang="de-DE" smtClean="0"/>
              <a:t>06.04.2025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19DAF28-1579-4CAA-9B0C-E69C92D08333}" type="slidenum">
              <a:rPr lang="de-DE" smtClean="0"/>
              <a:t>‹Nr.›</a:t>
            </a:fld>
            <a:endParaRPr lang="de-DE"/>
          </a:p>
        </p:txBody>
      </p:sp>
    </p:spTree>
    <p:extLst>
      <p:ext uri="{BB962C8B-B14F-4D97-AF65-F5344CB8AC3E}">
        <p14:creationId xmlns:p14="http://schemas.microsoft.com/office/powerpoint/2010/main" val="994036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D4517924-D5B9-47EF-9550-C6B88F244E72}" type="datetimeFigureOut">
              <a:rPr lang="de-DE" smtClean="0"/>
              <a:t>06.04.2025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19DAF28-1579-4CAA-9B0C-E69C92D08333}" type="slidenum">
              <a:rPr lang="de-DE" smtClean="0"/>
              <a:t>‹Nr.›</a:t>
            </a:fld>
            <a:endParaRPr lang="de-DE"/>
          </a:p>
        </p:txBody>
      </p:sp>
    </p:spTree>
    <p:extLst>
      <p:ext uri="{BB962C8B-B14F-4D97-AF65-F5344CB8AC3E}">
        <p14:creationId xmlns:p14="http://schemas.microsoft.com/office/powerpoint/2010/main" val="1195874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28650" y="1825625"/>
            <a:ext cx="386715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825625"/>
            <a:ext cx="386715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D4517924-D5B9-47EF-9550-C6B88F244E72}" type="datetimeFigureOut">
              <a:rPr lang="de-DE" smtClean="0"/>
              <a:t>06.04.2025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19DAF28-1579-4CAA-9B0C-E69C92D08333}" type="slidenum">
              <a:rPr lang="de-DE" smtClean="0"/>
              <a:t>‹Nr.›</a:t>
            </a:fld>
            <a:endParaRPr lang="de-DE"/>
          </a:p>
        </p:txBody>
      </p:sp>
    </p:spTree>
    <p:extLst>
      <p:ext uri="{BB962C8B-B14F-4D97-AF65-F5344CB8AC3E}">
        <p14:creationId xmlns:p14="http://schemas.microsoft.com/office/powerpoint/2010/main" val="5608823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630238" y="2505075"/>
            <a:ext cx="386873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D4517924-D5B9-47EF-9550-C6B88F244E72}" type="datetimeFigureOut">
              <a:rPr lang="de-DE" smtClean="0"/>
              <a:t>06.04.2025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019DAF28-1579-4CAA-9B0C-E69C92D08333}" type="slidenum">
              <a:rPr lang="de-DE" smtClean="0"/>
              <a:t>‹Nr.›</a:t>
            </a:fld>
            <a:endParaRPr lang="de-DE"/>
          </a:p>
        </p:txBody>
      </p:sp>
    </p:spTree>
    <p:extLst>
      <p:ext uri="{BB962C8B-B14F-4D97-AF65-F5344CB8AC3E}">
        <p14:creationId xmlns:p14="http://schemas.microsoft.com/office/powerpoint/2010/main" val="10575181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D4517924-D5B9-47EF-9550-C6B88F244E72}" type="datetimeFigureOut">
              <a:rPr lang="de-DE" smtClean="0"/>
              <a:t>06.04.2025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19DAF28-1579-4CAA-9B0C-E69C92D08333}" type="slidenum">
              <a:rPr lang="de-DE" smtClean="0"/>
              <a:t>‹Nr.›</a:t>
            </a:fld>
            <a:endParaRPr lang="de-DE"/>
          </a:p>
        </p:txBody>
      </p:sp>
    </p:spTree>
    <p:extLst>
      <p:ext uri="{BB962C8B-B14F-4D97-AF65-F5344CB8AC3E}">
        <p14:creationId xmlns:p14="http://schemas.microsoft.com/office/powerpoint/2010/main" val="22234992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43562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D4517924-D5B9-47EF-9550-C6B88F244E72}" type="datetimeFigureOut">
              <a:rPr lang="de-DE" smtClean="0"/>
              <a:t>06.04.2025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19DAF28-1579-4CAA-9B0C-E69C92D08333}" type="slidenum">
              <a:rPr lang="de-DE" smtClean="0"/>
              <a:t>‹Nr.›</a:t>
            </a:fld>
            <a:endParaRPr lang="de-DE"/>
          </a:p>
        </p:txBody>
      </p:sp>
    </p:spTree>
    <p:extLst>
      <p:ext uri="{BB962C8B-B14F-4D97-AF65-F5344CB8AC3E}">
        <p14:creationId xmlns:p14="http://schemas.microsoft.com/office/powerpoint/2010/main" val="29648558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D4517924-D5B9-47EF-9550-C6B88F244E72}" type="datetimeFigureOut">
              <a:rPr lang="de-DE" smtClean="0"/>
              <a:t>06.04.2025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19DAF28-1579-4CAA-9B0C-E69C92D08333}" type="slidenum">
              <a:rPr lang="de-DE" smtClean="0"/>
              <a:t>‹Nr.›</a:t>
            </a:fld>
            <a:endParaRPr lang="de-DE"/>
          </a:p>
        </p:txBody>
      </p:sp>
    </p:spTree>
    <p:extLst>
      <p:ext uri="{BB962C8B-B14F-4D97-AF65-F5344CB8AC3E}">
        <p14:creationId xmlns:p14="http://schemas.microsoft.com/office/powerpoint/2010/main" val="3676136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078345" y="1353272"/>
            <a:ext cx="6858000" cy="2387600"/>
          </a:xfrm>
        </p:spPr>
        <p:txBody>
          <a:bodyPr anchor="b"/>
          <a:lstStyle>
            <a:lvl1pPr algn="ctr">
              <a:defRPr sz="6000"/>
            </a:lvl1pPr>
          </a:lstStyle>
          <a:p>
            <a:r>
              <a:rPr lang="de-DE"/>
              <a:t>Mastertitelformat bearbeiten</a:t>
            </a:r>
            <a:endParaRPr lang="de-DE" dirty="0"/>
          </a:p>
        </p:txBody>
      </p:sp>
      <p:sp>
        <p:nvSpPr>
          <p:cNvPr id="3" name="Untertitel 2"/>
          <p:cNvSpPr>
            <a:spLocks noGrp="1"/>
          </p:cNvSpPr>
          <p:nvPr>
            <p:ph type="subTitle" idx="1"/>
          </p:nvPr>
        </p:nvSpPr>
        <p:spPr>
          <a:xfrm>
            <a:off x="1078345" y="3860657"/>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de-DE"/>
              <a:t>Master-Untertitelformat bearbeiten</a:t>
            </a:r>
            <a:endParaRPr lang="de-DE" dirty="0"/>
          </a:p>
        </p:txBody>
      </p:sp>
    </p:spTree>
    <p:extLst>
      <p:ext uri="{BB962C8B-B14F-4D97-AF65-F5344CB8AC3E}">
        <p14:creationId xmlns:p14="http://schemas.microsoft.com/office/powerpoint/2010/main" val="42048469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4517924-D5B9-47EF-9550-C6B88F244E72}" type="datetimeFigureOut">
              <a:rPr lang="de-DE" smtClean="0"/>
              <a:t>06.04.2025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19DAF28-1579-4CAA-9B0C-E69C92D08333}" type="slidenum">
              <a:rPr lang="de-DE" smtClean="0"/>
              <a:t>‹Nr.›</a:t>
            </a:fld>
            <a:endParaRPr lang="de-DE"/>
          </a:p>
        </p:txBody>
      </p:sp>
    </p:spTree>
    <p:extLst>
      <p:ext uri="{BB962C8B-B14F-4D97-AF65-F5344CB8AC3E}">
        <p14:creationId xmlns:p14="http://schemas.microsoft.com/office/powerpoint/2010/main" val="28063883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4517924-D5B9-47EF-9550-C6B88F244E72}" type="datetimeFigureOut">
              <a:rPr lang="de-DE" smtClean="0"/>
              <a:t>06.04.2025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19DAF28-1579-4CAA-9B0C-E69C92D08333}" type="slidenum">
              <a:rPr lang="de-DE" smtClean="0"/>
              <a:t>‹Nr.›</a:t>
            </a:fld>
            <a:endParaRPr lang="de-DE"/>
          </a:p>
        </p:txBody>
      </p:sp>
    </p:spTree>
    <p:extLst>
      <p:ext uri="{BB962C8B-B14F-4D97-AF65-F5344CB8AC3E}">
        <p14:creationId xmlns:p14="http://schemas.microsoft.com/office/powerpoint/2010/main" val="34053912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17E24CCA-E626-4C9C-9330-8F72E7471D67}" type="datetimeFigureOut">
              <a:rPr lang="de-DE" smtClean="0"/>
              <a:t>06.04.2025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935224E-BFAC-4F9E-A337-F843C64E8513}" type="slidenum">
              <a:rPr lang="de-DE" smtClean="0"/>
              <a:t>‹Nr.›</a:t>
            </a:fld>
            <a:endParaRPr lang="de-DE"/>
          </a:p>
        </p:txBody>
      </p:sp>
    </p:spTree>
    <p:extLst>
      <p:ext uri="{BB962C8B-B14F-4D97-AF65-F5344CB8AC3E}">
        <p14:creationId xmlns:p14="http://schemas.microsoft.com/office/powerpoint/2010/main" val="22089614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7E24CCA-E626-4C9C-9330-8F72E7471D67}" type="datetimeFigureOut">
              <a:rPr lang="de-DE" smtClean="0"/>
              <a:t>06.04.2025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935224E-BFAC-4F9E-A337-F843C64E8513}" type="slidenum">
              <a:rPr lang="de-DE" smtClean="0"/>
              <a:t>‹Nr.›</a:t>
            </a:fld>
            <a:endParaRPr lang="de-DE"/>
          </a:p>
        </p:txBody>
      </p:sp>
    </p:spTree>
    <p:extLst>
      <p:ext uri="{BB962C8B-B14F-4D97-AF65-F5344CB8AC3E}">
        <p14:creationId xmlns:p14="http://schemas.microsoft.com/office/powerpoint/2010/main" val="20577201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e Placeholder 3"/>
          <p:cNvSpPr>
            <a:spLocks noGrp="1"/>
          </p:cNvSpPr>
          <p:nvPr>
            <p:ph type="dt" sz="half" idx="10"/>
          </p:nvPr>
        </p:nvSpPr>
        <p:spPr/>
        <p:txBody>
          <a:bodyPr/>
          <a:lstStyle/>
          <a:p>
            <a:fld id="{17E24CCA-E626-4C9C-9330-8F72E7471D67}" type="datetimeFigureOut">
              <a:rPr lang="de-DE" smtClean="0"/>
              <a:t>06.04.2025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935224E-BFAC-4F9E-A337-F843C64E8513}" type="slidenum">
              <a:rPr lang="de-DE" smtClean="0"/>
              <a:t>‹Nr.›</a:t>
            </a:fld>
            <a:endParaRPr lang="de-DE"/>
          </a:p>
        </p:txBody>
      </p:sp>
    </p:spTree>
    <p:extLst>
      <p:ext uri="{BB962C8B-B14F-4D97-AF65-F5344CB8AC3E}">
        <p14:creationId xmlns:p14="http://schemas.microsoft.com/office/powerpoint/2010/main" val="953743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17E24CCA-E626-4C9C-9330-8F72E7471D67}" type="datetimeFigureOut">
              <a:rPr lang="de-DE" smtClean="0"/>
              <a:t>06.04.2025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935224E-BFAC-4F9E-A337-F843C64E8513}" type="slidenum">
              <a:rPr lang="de-DE" smtClean="0"/>
              <a:t>‹Nr.›</a:t>
            </a:fld>
            <a:endParaRPr lang="de-DE"/>
          </a:p>
        </p:txBody>
      </p:sp>
    </p:spTree>
    <p:extLst>
      <p:ext uri="{BB962C8B-B14F-4D97-AF65-F5344CB8AC3E}">
        <p14:creationId xmlns:p14="http://schemas.microsoft.com/office/powerpoint/2010/main" val="2132407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Content Placeholder 3"/>
          <p:cNvSpPr>
            <a:spLocks noGrp="1"/>
          </p:cNvSpPr>
          <p:nvPr>
            <p:ph sz="half" idx="2"/>
          </p:nvPr>
        </p:nvSpPr>
        <p:spPr>
          <a:xfrm>
            <a:off x="629842" y="2505075"/>
            <a:ext cx="3868340"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Content Placeholder 5"/>
          <p:cNvSpPr>
            <a:spLocks noGrp="1"/>
          </p:cNvSpPr>
          <p:nvPr>
            <p:ph sz="quarter" idx="4"/>
          </p:nvPr>
        </p:nvSpPr>
        <p:spPr>
          <a:xfrm>
            <a:off x="4629150" y="2505075"/>
            <a:ext cx="3887391"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17E24CCA-E626-4C9C-9330-8F72E7471D67}" type="datetimeFigureOut">
              <a:rPr lang="de-DE" smtClean="0"/>
              <a:t>06.04.2025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B935224E-BFAC-4F9E-A337-F843C64E8513}" type="slidenum">
              <a:rPr lang="de-DE" smtClean="0"/>
              <a:t>‹Nr.›</a:t>
            </a:fld>
            <a:endParaRPr lang="de-DE"/>
          </a:p>
        </p:txBody>
      </p:sp>
    </p:spTree>
    <p:extLst>
      <p:ext uri="{BB962C8B-B14F-4D97-AF65-F5344CB8AC3E}">
        <p14:creationId xmlns:p14="http://schemas.microsoft.com/office/powerpoint/2010/main" val="11993258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4/6/2025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11768760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4/6/2025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‹Nr.›</a:t>
            </a:fld>
            <a:endParaRPr lang="en-US" dirty="0"/>
          </a:p>
        </p:txBody>
      </p:sp>
    </p:spTree>
    <p:extLst>
      <p:ext uri="{BB962C8B-B14F-4D97-AF65-F5344CB8AC3E}">
        <p14:creationId xmlns:p14="http://schemas.microsoft.com/office/powerpoint/2010/main" val="15216414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17E24CCA-E626-4C9C-9330-8F72E7471D67}" type="datetimeFigureOut">
              <a:rPr lang="de-DE" smtClean="0"/>
              <a:t>06.04.2025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935224E-BFAC-4F9E-A337-F843C64E8513}" type="slidenum">
              <a:rPr lang="de-DE" smtClean="0"/>
              <a:t>‹Nr.›</a:t>
            </a:fld>
            <a:endParaRPr lang="de-DE"/>
          </a:p>
        </p:txBody>
      </p:sp>
    </p:spTree>
    <p:extLst>
      <p:ext uri="{BB962C8B-B14F-4D97-AF65-F5344CB8AC3E}">
        <p14:creationId xmlns:p14="http://schemas.microsoft.com/office/powerpoint/2010/main" val="3755748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p>
            <a:fld id="{93D423ED-132E-4A90-B07F-53CD0D783D2B}" type="datetime1">
              <a:rPr lang="de-DE" smtClean="0"/>
              <a:t>06.04.2025</a:t>
            </a:fld>
            <a:endParaRPr lang="de-DE" dirty="0"/>
          </a:p>
        </p:txBody>
      </p:sp>
      <p:sp>
        <p:nvSpPr>
          <p:cNvPr id="4" name="Fußzeilenplatzhalter 3"/>
          <p:cNvSpPr>
            <a:spLocks noGrp="1"/>
          </p:cNvSpPr>
          <p:nvPr>
            <p:ph type="ftr" sz="quarter" idx="11"/>
          </p:nvPr>
        </p:nvSpPr>
        <p:spPr/>
        <p:txBody>
          <a:bodyPr/>
          <a:lstStyle/>
          <a:p>
            <a:r>
              <a:rPr lang="de-DE"/>
              <a:t>Name</a:t>
            </a:r>
            <a:endParaRPr lang="de-DE" dirty="0"/>
          </a:p>
        </p:txBody>
      </p:sp>
    </p:spTree>
    <p:extLst>
      <p:ext uri="{BB962C8B-B14F-4D97-AF65-F5344CB8AC3E}">
        <p14:creationId xmlns:p14="http://schemas.microsoft.com/office/powerpoint/2010/main" val="22732865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e Placeholder 4"/>
          <p:cNvSpPr>
            <a:spLocks noGrp="1"/>
          </p:cNvSpPr>
          <p:nvPr>
            <p:ph type="dt" sz="half" idx="10"/>
          </p:nvPr>
        </p:nvSpPr>
        <p:spPr/>
        <p:txBody>
          <a:bodyPr/>
          <a:lstStyle/>
          <a:p>
            <a:fld id="{17E24CCA-E626-4C9C-9330-8F72E7471D67}" type="datetimeFigureOut">
              <a:rPr lang="de-DE" smtClean="0"/>
              <a:t>06.04.2025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935224E-BFAC-4F9E-A337-F843C64E8513}" type="slidenum">
              <a:rPr lang="de-DE" smtClean="0"/>
              <a:t>‹Nr.›</a:t>
            </a:fld>
            <a:endParaRPr lang="de-DE"/>
          </a:p>
        </p:txBody>
      </p:sp>
    </p:spTree>
    <p:extLst>
      <p:ext uri="{BB962C8B-B14F-4D97-AF65-F5344CB8AC3E}">
        <p14:creationId xmlns:p14="http://schemas.microsoft.com/office/powerpoint/2010/main" val="14290398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7E24CCA-E626-4C9C-9330-8F72E7471D67}" type="datetimeFigureOut">
              <a:rPr lang="de-DE" smtClean="0"/>
              <a:t>06.04.2025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935224E-BFAC-4F9E-A337-F843C64E8513}" type="slidenum">
              <a:rPr lang="de-DE" smtClean="0"/>
              <a:t>‹Nr.›</a:t>
            </a:fld>
            <a:endParaRPr lang="de-DE"/>
          </a:p>
        </p:txBody>
      </p:sp>
    </p:spTree>
    <p:extLst>
      <p:ext uri="{BB962C8B-B14F-4D97-AF65-F5344CB8AC3E}">
        <p14:creationId xmlns:p14="http://schemas.microsoft.com/office/powerpoint/2010/main" val="11287061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17E24CCA-E626-4C9C-9330-8F72E7471D67}" type="datetimeFigureOut">
              <a:rPr lang="de-DE" smtClean="0"/>
              <a:t>06.04.2025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935224E-BFAC-4F9E-A337-F843C64E8513}" type="slidenum">
              <a:rPr lang="de-DE" smtClean="0"/>
              <a:t>‹Nr.›</a:t>
            </a:fld>
            <a:endParaRPr lang="de-DE"/>
          </a:p>
        </p:txBody>
      </p:sp>
    </p:spTree>
    <p:extLst>
      <p:ext uri="{BB962C8B-B14F-4D97-AF65-F5344CB8AC3E}">
        <p14:creationId xmlns:p14="http://schemas.microsoft.com/office/powerpoint/2010/main" val="4172689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764866" y="1404851"/>
            <a:ext cx="7886700" cy="1042042"/>
          </a:xfrm>
        </p:spPr>
        <p:txBody>
          <a:bodyPr/>
          <a:lstStyle/>
          <a:p>
            <a:r>
              <a:rPr lang="de-DE"/>
              <a:t>Mastertitelformat bearbeiten</a:t>
            </a:r>
            <a:endParaRPr lang="de-DE" dirty="0"/>
          </a:p>
        </p:txBody>
      </p:sp>
      <p:sp>
        <p:nvSpPr>
          <p:cNvPr id="3" name="Inhaltsplatzhalter 2"/>
          <p:cNvSpPr>
            <a:spLocks noGrp="1"/>
          </p:cNvSpPr>
          <p:nvPr>
            <p:ph idx="1"/>
          </p:nvPr>
        </p:nvSpPr>
        <p:spPr>
          <a:xfrm>
            <a:off x="764866" y="2595031"/>
            <a:ext cx="7886700" cy="3907369"/>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42723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41"/>
            <a:ext cx="7886700" cy="2852737"/>
          </a:xfr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623888" y="4589466"/>
            <a:ext cx="78867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de-DE"/>
              <a:t>Mastertextformat bearbeiten</a:t>
            </a:r>
          </a:p>
        </p:txBody>
      </p:sp>
    </p:spTree>
    <p:extLst>
      <p:ext uri="{BB962C8B-B14F-4D97-AF65-F5344CB8AC3E}">
        <p14:creationId xmlns:p14="http://schemas.microsoft.com/office/powerpoint/2010/main" val="3289448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986539" y="1349433"/>
            <a:ext cx="7886700" cy="1042042"/>
          </a:xfrm>
        </p:spPr>
        <p:txBody>
          <a:bodyPr/>
          <a:lstStyle/>
          <a:p>
            <a:r>
              <a:rPr lang="de-DE"/>
              <a:t>Mastertitelformat bearbeiten</a:t>
            </a:r>
            <a:endParaRPr lang="de-DE" dirty="0"/>
          </a:p>
        </p:txBody>
      </p:sp>
      <p:sp>
        <p:nvSpPr>
          <p:cNvPr id="3" name="Inhaltsplatzhalter 2"/>
          <p:cNvSpPr>
            <a:spLocks noGrp="1"/>
          </p:cNvSpPr>
          <p:nvPr>
            <p:ph sz="half" idx="1"/>
          </p:nvPr>
        </p:nvSpPr>
        <p:spPr>
          <a:xfrm>
            <a:off x="986539" y="2461188"/>
            <a:ext cx="3886200" cy="400426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Inhaltsplatzhalter 3"/>
          <p:cNvSpPr>
            <a:spLocks noGrp="1"/>
          </p:cNvSpPr>
          <p:nvPr>
            <p:ph sz="half" idx="2"/>
          </p:nvPr>
        </p:nvSpPr>
        <p:spPr>
          <a:xfrm>
            <a:off x="4929889" y="2461188"/>
            <a:ext cx="3886200" cy="400426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2476720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81489" y="1268760"/>
            <a:ext cx="2949178" cy="1600200"/>
          </a:xfrm>
        </p:spPr>
        <p:txBody>
          <a:bodyPr anchor="b"/>
          <a:lstStyle>
            <a:lvl1pPr>
              <a:defRPr sz="3200"/>
            </a:lvl1pPr>
          </a:lstStyle>
          <a:p>
            <a:r>
              <a:rPr lang="de-DE"/>
              <a:t>Mastertitelformat bearbeiten</a:t>
            </a:r>
            <a:endParaRPr lang="de-DE" dirty="0"/>
          </a:p>
        </p:txBody>
      </p:sp>
      <p:sp>
        <p:nvSpPr>
          <p:cNvPr id="3" name="Inhaltsplatzhalter 2"/>
          <p:cNvSpPr>
            <a:spLocks noGrp="1"/>
          </p:cNvSpPr>
          <p:nvPr>
            <p:ph idx="1"/>
          </p:nvPr>
        </p:nvSpPr>
        <p:spPr>
          <a:xfrm>
            <a:off x="3923928" y="1438162"/>
            <a:ext cx="4629150" cy="488568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68109" y="3038361"/>
            <a:ext cx="2949178" cy="3279521"/>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de-DE"/>
              <a:t>Mastertextformat bearbeiten</a:t>
            </a:r>
          </a:p>
        </p:txBody>
      </p:sp>
    </p:spTree>
    <p:extLst>
      <p:ext uri="{BB962C8B-B14F-4D97-AF65-F5344CB8AC3E}">
        <p14:creationId xmlns:p14="http://schemas.microsoft.com/office/powerpoint/2010/main" val="3498943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fM-blanco">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p>
            <a:fld id="{93D423ED-132E-4A90-B07F-53CD0D783D2B}" type="datetime1">
              <a:rPr lang="de-DE" smtClean="0"/>
              <a:t>06.04.2025</a:t>
            </a:fld>
            <a:endParaRPr lang="de-DE" dirty="0"/>
          </a:p>
        </p:txBody>
      </p:sp>
      <p:sp>
        <p:nvSpPr>
          <p:cNvPr id="4" name="Fußzeilenplatzhalter 3"/>
          <p:cNvSpPr>
            <a:spLocks noGrp="1"/>
          </p:cNvSpPr>
          <p:nvPr>
            <p:ph type="ftr" sz="quarter" idx="11"/>
          </p:nvPr>
        </p:nvSpPr>
        <p:spPr/>
        <p:txBody>
          <a:bodyPr/>
          <a:lstStyle/>
          <a:p>
            <a:r>
              <a:rPr lang="de-DE"/>
              <a:t>Name</a:t>
            </a:r>
            <a:endParaRPr lang="de-DE" dirty="0"/>
          </a:p>
        </p:txBody>
      </p:sp>
    </p:spTree>
    <p:extLst>
      <p:ext uri="{BB962C8B-B14F-4D97-AF65-F5344CB8AC3E}">
        <p14:creationId xmlns:p14="http://schemas.microsoft.com/office/powerpoint/2010/main" val="2949895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764866" y="1090815"/>
            <a:ext cx="7886700" cy="1042042"/>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764866" y="2234813"/>
            <a:ext cx="7886700" cy="4032249"/>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764867" y="6298163"/>
            <a:ext cx="164791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D423ED-132E-4A90-B07F-53CD0D783D2B}" type="datetime1">
              <a:rPr lang="de-DE" smtClean="0"/>
              <a:t>06.04.2025</a:t>
            </a:fld>
            <a:endParaRPr lang="de-DE" dirty="0"/>
          </a:p>
        </p:txBody>
      </p:sp>
      <p:sp>
        <p:nvSpPr>
          <p:cNvPr id="5" name="Fußzeilenplatzhalter 4"/>
          <p:cNvSpPr>
            <a:spLocks noGrp="1"/>
          </p:cNvSpPr>
          <p:nvPr>
            <p:ph type="ftr" sz="quarter" idx="3"/>
          </p:nvPr>
        </p:nvSpPr>
        <p:spPr>
          <a:xfrm>
            <a:off x="5671852" y="6298163"/>
            <a:ext cx="297808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Name</a:t>
            </a:r>
          </a:p>
        </p:txBody>
      </p:sp>
      <p:pic>
        <p:nvPicPr>
          <p:cNvPr id="10" name="Grafik 9"/>
          <p:cNvPicPr>
            <a:picLocks noChangeAspect="1"/>
          </p:cNvPicPr>
          <p:nvPr userDrawn="1"/>
        </p:nvPicPr>
        <p:blipFill rotWithShape="1">
          <a:blip r:embed="rId11"/>
          <a:srcRect l="4941"/>
          <a:stretch/>
        </p:blipFill>
        <p:spPr>
          <a:xfrm>
            <a:off x="0" y="1"/>
            <a:ext cx="8285018" cy="977412"/>
          </a:xfrm>
          <a:prstGeom prst="rect">
            <a:avLst/>
          </a:prstGeom>
          <a:gradFill>
            <a:gsLst>
              <a:gs pos="0">
                <a:srgbClr val="A12848"/>
              </a:gs>
              <a:gs pos="33000">
                <a:srgbClr val="B5313C"/>
              </a:gs>
              <a:gs pos="83000">
                <a:srgbClr val="C43632"/>
              </a:gs>
              <a:gs pos="100000">
                <a:srgbClr val="D33C2C"/>
              </a:gs>
            </a:gsLst>
            <a:lin ang="5400000" scaled="1"/>
          </a:gradFill>
        </p:spPr>
      </p:pic>
      <p:pic>
        <p:nvPicPr>
          <p:cNvPr id="6" name="Grafik 5"/>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30895" y="74816"/>
            <a:ext cx="1116676" cy="1116676"/>
          </a:xfrm>
          <a:prstGeom prst="rect">
            <a:avLst/>
          </a:prstGeom>
        </p:spPr>
      </p:pic>
      <p:pic>
        <p:nvPicPr>
          <p:cNvPr id="7" name="Grafik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724298" y="5789196"/>
            <a:ext cx="422215" cy="691529"/>
          </a:xfrm>
          <a:prstGeom prst="rect">
            <a:avLst/>
          </a:prstGeom>
        </p:spPr>
      </p:pic>
    </p:spTree>
    <p:extLst>
      <p:ext uri="{BB962C8B-B14F-4D97-AF65-F5344CB8AC3E}">
        <p14:creationId xmlns:p14="http://schemas.microsoft.com/office/powerpoint/2010/main" val="28499089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92" r:id="rId4"/>
    <p:sldLayoutId id="2147483664" r:id="rId5"/>
    <p:sldLayoutId id="2147483665" r:id="rId6"/>
    <p:sldLayoutId id="2147483666" r:id="rId7"/>
    <p:sldLayoutId id="2147483667" r:id="rId8"/>
    <p:sldLayoutId id="2147483693" r:id="rId9"/>
  </p:sldLayoutIdLst>
  <p:hf sldNum="0" hdr="0" ft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4ABBD-5CBC-4EC8-A5A1-5BB4050D36BB}" type="datetimeFigureOut">
              <a:rPr lang="de-DE" smtClean="0"/>
              <a:t>06.04.2025</a:t>
            </a:fld>
            <a:endParaRPr lang="de-DE"/>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8AA449-3ECD-4993-9410-637236C6C797}" type="slidenum">
              <a:rPr lang="de-DE" smtClean="0"/>
              <a:t>‹Nr.›</a:t>
            </a:fld>
            <a:endParaRPr lang="de-DE"/>
          </a:p>
        </p:txBody>
      </p:sp>
    </p:spTree>
    <p:extLst>
      <p:ext uri="{BB962C8B-B14F-4D97-AF65-F5344CB8AC3E}">
        <p14:creationId xmlns:p14="http://schemas.microsoft.com/office/powerpoint/2010/main" val="143338409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517924-D5B9-47EF-9550-C6B88F244E72}" type="datetimeFigureOut">
              <a:rPr lang="de-DE" smtClean="0"/>
              <a:t>06.04.2025</a:t>
            </a:fld>
            <a:endParaRPr lang="de-DE"/>
          </a:p>
        </p:txBody>
      </p:sp>
      <p:sp>
        <p:nvSpPr>
          <p:cNvPr id="5" name="Fußzeilenplatzhalt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9DAF28-1579-4CAA-9B0C-E69C92D08333}" type="slidenum">
              <a:rPr lang="de-DE" smtClean="0"/>
              <a:t>‹Nr.›</a:t>
            </a:fld>
            <a:endParaRPr lang="de-DE"/>
          </a:p>
        </p:txBody>
      </p:sp>
    </p:spTree>
    <p:extLst>
      <p:ext uri="{BB962C8B-B14F-4D97-AF65-F5344CB8AC3E}">
        <p14:creationId xmlns:p14="http://schemas.microsoft.com/office/powerpoint/2010/main" val="2186233116"/>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E24CCA-E626-4C9C-9330-8F72E7471D67}" type="datetimeFigureOut">
              <a:rPr lang="de-DE" smtClean="0"/>
              <a:t>06.04.2025</a:t>
            </a:fld>
            <a:endParaRPr lang="de-DE"/>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35224E-BFAC-4F9E-A337-F843C64E8513}" type="slidenum">
              <a:rPr lang="de-DE" smtClean="0"/>
              <a:t>‹Nr.›</a:t>
            </a:fld>
            <a:endParaRPr lang="de-DE"/>
          </a:p>
        </p:txBody>
      </p:sp>
    </p:spTree>
    <p:extLst>
      <p:ext uri="{BB962C8B-B14F-4D97-AF65-F5344CB8AC3E}">
        <p14:creationId xmlns:p14="http://schemas.microsoft.com/office/powerpoint/2010/main" val="99436580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3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rotWithShape="1">
          <a:blip r:embed="rId2" cstate="print">
            <a:extLst>
              <a:ext uri="{28A0092B-C50C-407E-A947-70E740481C1C}">
                <a14:useLocalDpi xmlns:a14="http://schemas.microsoft.com/office/drawing/2010/main" val="0"/>
              </a:ext>
            </a:extLst>
          </a:blip>
          <a:srcRect l="145" t="9451" r="-145" b="34891"/>
          <a:stretch/>
        </p:blipFill>
        <p:spPr>
          <a:xfrm>
            <a:off x="0" y="0"/>
            <a:ext cx="6909818" cy="4086113"/>
          </a:xfrm>
          <a:prstGeom prst="rect">
            <a:avLst/>
          </a:prstGeom>
        </p:spPr>
      </p:pic>
      <p:sp>
        <p:nvSpPr>
          <p:cNvPr id="10" name="Textfeld 9"/>
          <p:cNvSpPr txBox="1"/>
          <p:nvPr/>
        </p:nvSpPr>
        <p:spPr>
          <a:xfrm rot="21300000">
            <a:off x="329984" y="4664175"/>
            <a:ext cx="9297907" cy="553998"/>
          </a:xfrm>
          <a:custGeom>
            <a:avLst/>
            <a:gdLst>
              <a:gd name="connsiteX0" fmla="*/ 0 w 7704856"/>
              <a:gd name="connsiteY0" fmla="*/ 0 h 369332"/>
              <a:gd name="connsiteX1" fmla="*/ 7704856 w 7704856"/>
              <a:gd name="connsiteY1" fmla="*/ 0 h 369332"/>
              <a:gd name="connsiteX2" fmla="*/ 7704856 w 7704856"/>
              <a:gd name="connsiteY2" fmla="*/ 369332 h 369332"/>
              <a:gd name="connsiteX3" fmla="*/ 0 w 7704856"/>
              <a:gd name="connsiteY3" fmla="*/ 369332 h 369332"/>
              <a:gd name="connsiteX4" fmla="*/ 0 w 7704856"/>
              <a:gd name="connsiteY4" fmla="*/ 0 h 369332"/>
              <a:gd name="connsiteX0" fmla="*/ 0 w 7704856"/>
              <a:gd name="connsiteY0" fmla="*/ 0 h 796052"/>
              <a:gd name="connsiteX1" fmla="*/ 7704856 w 7704856"/>
              <a:gd name="connsiteY1" fmla="*/ 0 h 796052"/>
              <a:gd name="connsiteX2" fmla="*/ 7704856 w 7704856"/>
              <a:gd name="connsiteY2" fmla="*/ 369332 h 796052"/>
              <a:gd name="connsiteX3" fmla="*/ 132080 w 7704856"/>
              <a:gd name="connsiteY3" fmla="*/ 796052 h 796052"/>
              <a:gd name="connsiteX4" fmla="*/ 0 w 7704856"/>
              <a:gd name="connsiteY4" fmla="*/ 0 h 796052"/>
              <a:gd name="connsiteX0" fmla="*/ 0 w 7603256"/>
              <a:gd name="connsiteY0" fmla="*/ 365760 h 796052"/>
              <a:gd name="connsiteX1" fmla="*/ 7603256 w 7603256"/>
              <a:gd name="connsiteY1" fmla="*/ 0 h 796052"/>
              <a:gd name="connsiteX2" fmla="*/ 7603256 w 7603256"/>
              <a:gd name="connsiteY2" fmla="*/ 369332 h 796052"/>
              <a:gd name="connsiteX3" fmla="*/ 30480 w 7603256"/>
              <a:gd name="connsiteY3" fmla="*/ 796052 h 796052"/>
              <a:gd name="connsiteX4" fmla="*/ 0 w 7603256"/>
              <a:gd name="connsiteY4" fmla="*/ 365760 h 796052"/>
              <a:gd name="connsiteX0" fmla="*/ 0 w 7603256"/>
              <a:gd name="connsiteY0" fmla="*/ 934720 h 1365012"/>
              <a:gd name="connsiteX1" fmla="*/ 7471176 w 7603256"/>
              <a:gd name="connsiteY1" fmla="*/ 0 h 1365012"/>
              <a:gd name="connsiteX2" fmla="*/ 7603256 w 7603256"/>
              <a:gd name="connsiteY2" fmla="*/ 938292 h 1365012"/>
              <a:gd name="connsiteX3" fmla="*/ 30480 w 7603256"/>
              <a:gd name="connsiteY3" fmla="*/ 1365012 h 1365012"/>
              <a:gd name="connsiteX4" fmla="*/ 0 w 7603256"/>
              <a:gd name="connsiteY4" fmla="*/ 934720 h 1365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3256" h="1365012">
                <a:moveTo>
                  <a:pt x="0" y="934720"/>
                </a:moveTo>
                <a:lnTo>
                  <a:pt x="7471176" y="0"/>
                </a:lnTo>
                <a:lnTo>
                  <a:pt x="7603256" y="938292"/>
                </a:lnTo>
                <a:lnTo>
                  <a:pt x="30480" y="1365012"/>
                </a:lnTo>
                <a:lnTo>
                  <a:pt x="0" y="934720"/>
                </a:lnTo>
                <a:close/>
              </a:path>
            </a:pathLst>
          </a:cu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3000" b="0" i="0" u="none" strike="noStrike" kern="1200" cap="none" spc="0" normalizeH="0" baseline="0" noProof="0" dirty="0">
                <a:ln>
                  <a:noFill/>
                </a:ln>
                <a:solidFill>
                  <a:prstClr val="white"/>
                </a:solidFill>
                <a:effectLst/>
                <a:uLnTx/>
                <a:uFillTx/>
                <a:latin typeface="Brandon Grotesque Medium" panose="020B0603020203060202" pitchFamily="34" charset="0"/>
                <a:ea typeface="+mn-ea"/>
                <a:cs typeface="+mn-cs"/>
              </a:rPr>
              <a:t>HIER IST PLTZ FÜR TITEL ODER BEGRÜSSUNG</a:t>
            </a:r>
          </a:p>
        </p:txBody>
      </p:sp>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6003" y="347346"/>
            <a:ext cx="1440167" cy="1440167"/>
          </a:xfrm>
          <a:prstGeom prst="rect">
            <a:avLst/>
          </a:prstGeom>
        </p:spPr>
      </p:pic>
      <p:sp>
        <p:nvSpPr>
          <p:cNvPr id="3" name="Textfeld 2"/>
          <p:cNvSpPr txBox="1"/>
          <p:nvPr/>
        </p:nvSpPr>
        <p:spPr>
          <a:xfrm rot="21088414">
            <a:off x="5583128" y="3817763"/>
            <a:ext cx="6480720" cy="76944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4400" b="0" i="0" u="none" strike="noStrike" kern="1200" cap="none" spc="0" normalizeH="0" baseline="0" noProof="0" dirty="0">
                <a:ln>
                  <a:noFill/>
                </a:ln>
                <a:solidFill>
                  <a:prstClr val="white"/>
                </a:solidFill>
                <a:effectLst/>
                <a:uLnTx/>
                <a:uFillTx/>
                <a:latin typeface="Brandon Grotesque Bold" panose="020B0803020203060202" pitchFamily="34" charset="0"/>
                <a:ea typeface="+mn-ea"/>
                <a:cs typeface="+mn-cs"/>
              </a:rPr>
              <a:t>Titel Fett</a:t>
            </a:r>
          </a:p>
        </p:txBody>
      </p:sp>
      <p:pic>
        <p:nvPicPr>
          <p:cNvPr id="6" name="Grafik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89127"/>
            <a:ext cx="9144000" cy="4276279"/>
          </a:xfrm>
          <a:prstGeom prst="rect">
            <a:avLst/>
          </a:prstGeom>
        </p:spPr>
      </p:pic>
      <p:sp>
        <p:nvSpPr>
          <p:cNvPr id="21" name="Textfeld 20"/>
          <p:cNvSpPr txBox="1"/>
          <p:nvPr/>
        </p:nvSpPr>
        <p:spPr>
          <a:xfrm rot="21000000">
            <a:off x="489532" y="3567010"/>
            <a:ext cx="6480720" cy="67710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de-DE" sz="3800" dirty="0">
                <a:solidFill>
                  <a:prstClr val="white"/>
                </a:solidFill>
                <a:latin typeface="Brandon Grotesque Bold" panose="020B0803020203060202" pitchFamily="34" charset="0"/>
              </a:rPr>
              <a:t>Musikgeschichte im Überblick 1</a:t>
            </a:r>
            <a:endParaRPr kumimoji="0" lang="de-DE" sz="4400" b="0" i="0" u="none" strike="noStrike" kern="1200" cap="none" spc="0" normalizeH="0" baseline="0" noProof="0" dirty="0">
              <a:ln>
                <a:noFill/>
              </a:ln>
              <a:solidFill>
                <a:prstClr val="white"/>
              </a:solidFill>
              <a:effectLst/>
              <a:uLnTx/>
              <a:uFillTx/>
              <a:latin typeface="Brandon Grotesque Bold" panose="020B0803020203060202" pitchFamily="34" charset="0"/>
              <a:ea typeface="+mn-ea"/>
              <a:cs typeface="+mn-cs"/>
            </a:endParaRPr>
          </a:p>
        </p:txBody>
      </p:sp>
      <p:sp>
        <p:nvSpPr>
          <p:cNvPr id="22" name="Textfeld 21"/>
          <p:cNvSpPr txBox="1"/>
          <p:nvPr/>
        </p:nvSpPr>
        <p:spPr>
          <a:xfrm rot="21000000">
            <a:off x="603247" y="3614453"/>
            <a:ext cx="6480720" cy="138499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de-DE" sz="2800" b="0" i="0" u="none" strike="noStrike" kern="1200" cap="none" spc="0" normalizeH="0" baseline="0" noProof="0" dirty="0">
              <a:ln>
                <a:noFill/>
              </a:ln>
              <a:solidFill>
                <a:prstClr val="white"/>
              </a:solidFill>
              <a:effectLst/>
              <a:uLnTx/>
              <a:uFillTx/>
              <a:latin typeface="Brandon Grotesque Light" panose="020B0303020203060202" pitchFamily="34"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2800" b="0" i="0" u="none" strike="noStrike" kern="1200" cap="none" spc="0" normalizeH="0" baseline="0" noProof="0">
                <a:ln>
                  <a:noFill/>
                </a:ln>
                <a:solidFill>
                  <a:prstClr val="white"/>
                </a:solidFill>
                <a:effectLst/>
                <a:uLnTx/>
                <a:uFillTx/>
                <a:latin typeface="Brandon Grotesque Light" panose="020B0303020203060202" pitchFamily="34" charset="0"/>
                <a:ea typeface="+mn-ea"/>
                <a:cs typeface="+mn-cs"/>
              </a:rPr>
              <a:t>28.10.2024: Grundlegung </a:t>
            </a:r>
            <a:r>
              <a:rPr kumimoji="0" lang="de-DE" sz="2800" b="0" i="0" u="none" strike="noStrike" kern="1200" cap="none" spc="0" normalizeH="0" baseline="0" noProof="0" dirty="0">
                <a:ln>
                  <a:noFill/>
                </a:ln>
                <a:solidFill>
                  <a:prstClr val="white"/>
                </a:solidFill>
                <a:effectLst/>
                <a:uLnTx/>
                <a:uFillTx/>
                <a:latin typeface="Brandon Grotesque Light" panose="020B0303020203060202" pitchFamily="34" charset="0"/>
                <a:ea typeface="+mn-ea"/>
                <a:cs typeface="+mn-cs"/>
              </a:rPr>
              <a:t>der europäischen Musikkultur </a:t>
            </a:r>
            <a:r>
              <a:rPr kumimoji="0" lang="de-DE" sz="2800" b="0" i="0" u="none" strike="noStrike" kern="1200" cap="none" spc="0" normalizeH="0" baseline="0" noProof="0">
                <a:ln>
                  <a:noFill/>
                </a:ln>
                <a:solidFill>
                  <a:prstClr val="white"/>
                </a:solidFill>
                <a:effectLst/>
                <a:uLnTx/>
                <a:uFillTx/>
                <a:latin typeface="Brandon Grotesque Light" panose="020B0303020203060202" pitchFamily="34" charset="0"/>
                <a:ea typeface="+mn-ea"/>
                <a:cs typeface="+mn-cs"/>
              </a:rPr>
              <a:t>bis 1100 </a:t>
            </a:r>
            <a:endParaRPr kumimoji="0" lang="de-DE" sz="2800" b="0" i="0" u="none" strike="noStrike" kern="1200" cap="none" spc="0" normalizeH="0" baseline="0" noProof="0" dirty="0">
              <a:ln>
                <a:noFill/>
              </a:ln>
              <a:solidFill>
                <a:prstClr val="white"/>
              </a:solidFill>
              <a:effectLst/>
              <a:uLnTx/>
              <a:uFillTx/>
              <a:latin typeface="Brandon Grotesque Light" panose="020B0303020203060202" pitchFamily="34" charset="0"/>
              <a:ea typeface="+mn-ea"/>
              <a:cs typeface="+mn-cs"/>
            </a:endParaRPr>
          </a:p>
        </p:txBody>
      </p:sp>
    </p:spTree>
    <p:extLst>
      <p:ext uri="{BB962C8B-B14F-4D97-AF65-F5344CB8AC3E}">
        <p14:creationId xmlns:p14="http://schemas.microsoft.com/office/powerpoint/2010/main" val="3983142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D5D92F-5833-A15C-96EF-283C385430E1}"/>
              </a:ext>
            </a:extLst>
          </p:cNvPr>
          <p:cNvSpPr>
            <a:spLocks noGrp="1"/>
          </p:cNvSpPr>
          <p:nvPr>
            <p:ph type="title"/>
          </p:nvPr>
        </p:nvSpPr>
        <p:spPr>
          <a:xfrm>
            <a:off x="940357" y="1044633"/>
            <a:ext cx="7886700" cy="1042042"/>
          </a:xfrm>
        </p:spPr>
        <p:txBody>
          <a:bodyPr>
            <a:noAutofit/>
          </a:bodyPr>
          <a:lstStyle/>
          <a:p>
            <a:br>
              <a:rPr lang="de-DE" sz="3200" dirty="0"/>
            </a:br>
            <a:br>
              <a:rPr lang="de-DE" sz="3200" dirty="0"/>
            </a:br>
            <a:br>
              <a:rPr lang="de-DE" sz="3200" dirty="0"/>
            </a:br>
            <a:br>
              <a:rPr lang="de-DE" sz="3200" dirty="0"/>
            </a:br>
            <a:r>
              <a:rPr lang="de-DE" sz="3200" dirty="0"/>
              <a:t>Klangbeispiel: Communio (</a:t>
            </a:r>
            <a:r>
              <a:rPr lang="de-DE" sz="3200" dirty="0" err="1"/>
              <a:t>aquitanisch</a:t>
            </a:r>
            <a:r>
              <a:rPr lang="de-DE" sz="3200" dirty="0"/>
              <a:t>)</a:t>
            </a:r>
            <a:br>
              <a:rPr lang="de-DE" sz="3200" dirty="0"/>
            </a:br>
            <a:br>
              <a:rPr lang="de-DE" sz="3200" dirty="0"/>
            </a:br>
            <a:br>
              <a:rPr lang="de-DE" sz="3200" dirty="0"/>
            </a:br>
            <a:br>
              <a:rPr lang="de-DE" sz="3200" dirty="0"/>
            </a:br>
            <a:br>
              <a:rPr lang="de-DE" sz="3200" dirty="0"/>
            </a:br>
            <a:endParaRPr lang="de-DE" sz="3200" dirty="0"/>
          </a:p>
        </p:txBody>
      </p:sp>
      <p:sp>
        <p:nvSpPr>
          <p:cNvPr id="3" name="Inhaltsplatzhalter 2">
            <a:extLst>
              <a:ext uri="{FF2B5EF4-FFF2-40B4-BE49-F238E27FC236}">
                <a16:creationId xmlns:a16="http://schemas.microsoft.com/office/drawing/2014/main" id="{19C72100-C90D-DCE7-CE86-F309BFBB8404}"/>
              </a:ext>
            </a:extLst>
          </p:cNvPr>
          <p:cNvSpPr>
            <a:spLocks noGrp="1"/>
          </p:cNvSpPr>
          <p:nvPr>
            <p:ph idx="1"/>
          </p:nvPr>
        </p:nvSpPr>
        <p:spPr/>
        <p:txBody>
          <a:bodyPr>
            <a:normAutofit fontScale="77500" lnSpcReduction="20000"/>
          </a:bodyPr>
          <a:lstStyle/>
          <a:p>
            <a:pPr marL="0" indent="0">
              <a:buNone/>
            </a:pPr>
            <a:endParaRPr lang="de-DE" sz="2200" dirty="0"/>
          </a:p>
          <a:p>
            <a:pPr marL="0" indent="0">
              <a:buNone/>
            </a:pPr>
            <a:endParaRPr lang="de-DE" sz="2200" dirty="0"/>
          </a:p>
          <a:p>
            <a:pPr marL="0" indent="0">
              <a:buNone/>
            </a:pPr>
            <a:endParaRPr lang="de-DE" sz="2200" dirty="0"/>
          </a:p>
          <a:p>
            <a:pPr marL="0" indent="0">
              <a:buNone/>
            </a:pPr>
            <a:endParaRPr lang="de-DE" sz="2200" dirty="0"/>
          </a:p>
          <a:p>
            <a:pPr marL="0" indent="0">
              <a:buNone/>
            </a:pPr>
            <a:endParaRPr lang="de-DE" sz="2200" dirty="0"/>
          </a:p>
          <a:p>
            <a:pPr marL="0" indent="0">
              <a:buNone/>
            </a:pPr>
            <a:endParaRPr lang="de-DE" sz="2200" dirty="0"/>
          </a:p>
          <a:p>
            <a:pPr marL="0" indent="0">
              <a:buNone/>
            </a:pPr>
            <a:endParaRPr lang="de-DE" sz="2200" dirty="0"/>
          </a:p>
          <a:p>
            <a:pPr marL="0" indent="0">
              <a:buNone/>
            </a:pPr>
            <a:endParaRPr lang="de-DE" sz="2200" dirty="0"/>
          </a:p>
          <a:p>
            <a:pPr marL="0" indent="0">
              <a:buNone/>
            </a:pPr>
            <a:endParaRPr lang="de-DE" sz="2200" dirty="0"/>
          </a:p>
          <a:p>
            <a:pPr marL="0" indent="0">
              <a:buNone/>
            </a:pPr>
            <a:endParaRPr lang="de-DE" sz="2200" dirty="0"/>
          </a:p>
          <a:p>
            <a:pPr marL="0" indent="0">
              <a:buNone/>
            </a:pPr>
            <a:endParaRPr lang="de-DE" sz="2200" dirty="0"/>
          </a:p>
          <a:p>
            <a:pPr marL="0" indent="0" algn="ctr">
              <a:buNone/>
            </a:pPr>
            <a:r>
              <a:rPr lang="de-DE" sz="2600" dirty="0" err="1"/>
              <a:t>Aquitanische</a:t>
            </a:r>
            <a:r>
              <a:rPr lang="de-DE" sz="2600" dirty="0"/>
              <a:t> Neumen, Graduale, Paris, </a:t>
            </a:r>
            <a:r>
              <a:rPr lang="de-DE" sz="2600" dirty="0" err="1"/>
              <a:t>Bib</a:t>
            </a:r>
            <a:r>
              <a:rPr lang="de-DE" sz="2600" dirty="0"/>
              <a:t>. Nat. </a:t>
            </a:r>
            <a:r>
              <a:rPr lang="de-DE" sz="2600" dirty="0" err="1"/>
              <a:t>lat</a:t>
            </a:r>
            <a:r>
              <a:rPr lang="de-DE" sz="2600" dirty="0"/>
              <a:t> 776, 11 Jh.</a:t>
            </a:r>
          </a:p>
        </p:txBody>
      </p:sp>
      <p:pic>
        <p:nvPicPr>
          <p:cNvPr id="5" name="Grafik 4">
            <a:extLst>
              <a:ext uri="{FF2B5EF4-FFF2-40B4-BE49-F238E27FC236}">
                <a16:creationId xmlns:a16="http://schemas.microsoft.com/office/drawing/2014/main" id="{722EC698-C4C8-282F-F613-2ACD9AD7AC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7142" y="1648781"/>
            <a:ext cx="5881528" cy="4320000"/>
          </a:xfrm>
          <a:prstGeom prst="rect">
            <a:avLst/>
          </a:prstGeom>
        </p:spPr>
      </p:pic>
    </p:spTree>
    <p:extLst>
      <p:ext uri="{BB962C8B-B14F-4D97-AF65-F5344CB8AC3E}">
        <p14:creationId xmlns:p14="http://schemas.microsoft.com/office/powerpoint/2010/main" val="2856263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D2217-4045-2578-8453-36A2BE9E3F1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EB76D8E-6841-B275-4D70-05F454BF46DE}"/>
              </a:ext>
            </a:extLst>
          </p:cNvPr>
          <p:cNvSpPr>
            <a:spLocks noGrp="1"/>
          </p:cNvSpPr>
          <p:nvPr>
            <p:ph type="title"/>
          </p:nvPr>
        </p:nvSpPr>
        <p:spPr/>
        <p:txBody>
          <a:bodyPr>
            <a:noAutofit/>
          </a:bodyPr>
          <a:lstStyle/>
          <a:p>
            <a:br>
              <a:rPr lang="de-DE" sz="3200" dirty="0"/>
            </a:br>
            <a:br>
              <a:rPr lang="de-DE" sz="3200" dirty="0"/>
            </a:br>
            <a:br>
              <a:rPr lang="de-DE" sz="3200" dirty="0"/>
            </a:br>
            <a:br>
              <a:rPr lang="de-DE" sz="3200" dirty="0"/>
            </a:br>
            <a:br>
              <a:rPr lang="de-DE" sz="3200" dirty="0"/>
            </a:br>
            <a:br>
              <a:rPr lang="de-DE" sz="3200" dirty="0"/>
            </a:br>
            <a:endParaRPr lang="de-DE" sz="3200" dirty="0"/>
          </a:p>
        </p:txBody>
      </p:sp>
      <p:sp>
        <p:nvSpPr>
          <p:cNvPr id="3" name="Inhaltsplatzhalter 2">
            <a:extLst>
              <a:ext uri="{FF2B5EF4-FFF2-40B4-BE49-F238E27FC236}">
                <a16:creationId xmlns:a16="http://schemas.microsoft.com/office/drawing/2014/main" id="{4216AAC3-01D7-33E0-C7C6-7815427D28E6}"/>
              </a:ext>
            </a:extLst>
          </p:cNvPr>
          <p:cNvSpPr>
            <a:spLocks noGrp="1"/>
          </p:cNvSpPr>
          <p:nvPr>
            <p:ph idx="1"/>
          </p:nvPr>
        </p:nvSpPr>
        <p:spPr>
          <a:xfrm>
            <a:off x="681739" y="1710860"/>
            <a:ext cx="7886700" cy="3907369"/>
          </a:xfrm>
        </p:spPr>
        <p:txBody>
          <a:bodyPr>
            <a:normAutofit fontScale="92500"/>
          </a:bodyPr>
          <a:lstStyle/>
          <a:p>
            <a:pPr marL="0" indent="0">
              <a:buNone/>
            </a:pPr>
            <a:r>
              <a:rPr lang="de-DE" sz="2400" b="1" dirty="0"/>
              <a:t>Graduale</a:t>
            </a:r>
            <a:r>
              <a:rPr lang="de-DE" sz="2400" dirty="0"/>
              <a:t> (nach der Epistel) und </a:t>
            </a:r>
            <a:r>
              <a:rPr lang="de-DE" sz="2400" b="1" dirty="0" err="1"/>
              <a:t>Alleluia</a:t>
            </a:r>
            <a:r>
              <a:rPr lang="de-DE" sz="2400" dirty="0"/>
              <a:t> (Einstimmung auf das Evangelium) sind Gesänge zwischen den Lesungen von Epistel und Evangelium. Sie weisen Melismen (längeren Tonfolgen zu einzelnen Silben) auf und wurden von geschulten Sängern ausgeführt; später auch von einem Vorsänger im Wechselgesang mit eher kurzen Einwürfen der Schola (Responsorium, Kantorengesänge)</a:t>
            </a:r>
          </a:p>
          <a:p>
            <a:pPr marL="0" indent="0">
              <a:buNone/>
            </a:pPr>
            <a:r>
              <a:rPr lang="de-DE" sz="2400" b="1" dirty="0"/>
              <a:t>Introitus</a:t>
            </a:r>
            <a:r>
              <a:rPr lang="de-DE" sz="2400" dirty="0"/>
              <a:t> zum Einzug, </a:t>
            </a:r>
            <a:r>
              <a:rPr lang="de-DE" sz="2400" b="1" dirty="0"/>
              <a:t>Offertorium</a:t>
            </a:r>
            <a:r>
              <a:rPr lang="de-DE" sz="2400" dirty="0"/>
              <a:t> zur Gabenbereitung und </a:t>
            </a:r>
            <a:r>
              <a:rPr lang="de-DE" sz="2400" b="1" dirty="0"/>
              <a:t>Communi</a:t>
            </a:r>
            <a:r>
              <a:rPr lang="de-DE" sz="2400" dirty="0"/>
              <a:t>o zur Spendung der Opfergaben waren Begleitgesänge, man nennt sie deshalb auch Handlungsgesänge. Es sind Chorgesänge, die von der Schola gesungen und mit einem Refrain beantwortet wurden (Antiphon, Chorgesänge)</a:t>
            </a:r>
          </a:p>
          <a:p>
            <a:pPr marL="0" indent="0">
              <a:buNone/>
            </a:pPr>
            <a:endParaRPr lang="de-DE" sz="2400" dirty="0"/>
          </a:p>
        </p:txBody>
      </p:sp>
    </p:spTree>
    <p:extLst>
      <p:ext uri="{BB962C8B-B14F-4D97-AF65-F5344CB8AC3E}">
        <p14:creationId xmlns:p14="http://schemas.microsoft.com/office/powerpoint/2010/main" val="871301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F312D-B75B-46D9-548D-EDFFED183AA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3AE819D-A0F4-4E4A-316E-4EBF629EA8B7}"/>
              </a:ext>
            </a:extLst>
          </p:cNvPr>
          <p:cNvSpPr>
            <a:spLocks noGrp="1"/>
          </p:cNvSpPr>
          <p:nvPr>
            <p:ph type="title"/>
          </p:nvPr>
        </p:nvSpPr>
        <p:spPr/>
        <p:txBody>
          <a:bodyPr>
            <a:noAutofit/>
          </a:bodyPr>
          <a:lstStyle/>
          <a:p>
            <a:pPr>
              <a:lnSpc>
                <a:spcPts val="1700"/>
              </a:lnSpc>
            </a:pPr>
            <a:br>
              <a:rPr lang="de-DE" sz="3200" dirty="0"/>
            </a:br>
            <a:r>
              <a:rPr lang="de-DE" sz="3200" dirty="0"/>
              <a:t>Klangbeispiel: </a:t>
            </a:r>
            <a:r>
              <a:rPr lang="de-DE" sz="3200" dirty="0" err="1"/>
              <a:t>Lilium</a:t>
            </a:r>
            <a:r>
              <a:rPr lang="de-DE" sz="3200" dirty="0"/>
              <a:t> </a:t>
            </a:r>
            <a:r>
              <a:rPr lang="de-DE" sz="3200" dirty="0" err="1"/>
              <a:t>floruit</a:t>
            </a:r>
            <a:r>
              <a:rPr lang="de-DE" sz="3200" dirty="0"/>
              <a:t> (spätes 12. Jh.</a:t>
            </a:r>
            <a:r>
              <a:rPr lang="de-DE" sz="3200" dirty="0">
                <a:effectLst/>
                <a:latin typeface="Brandon Grotesque Medium"/>
                <a:ea typeface="Times New Roman" panose="02020603050405020304" pitchFamily="18" charset="0"/>
              </a:rPr>
              <a:t>)</a:t>
            </a:r>
            <a:br>
              <a:rPr lang="de-DE" sz="1800" dirty="0">
                <a:effectLst/>
                <a:latin typeface="Times New Roman" panose="02020603050405020304" pitchFamily="18" charset="0"/>
                <a:ea typeface="Times New Roman" panose="02020603050405020304" pitchFamily="18" charset="0"/>
              </a:rPr>
            </a:br>
            <a:br>
              <a:rPr lang="de-DE" sz="3200" dirty="0"/>
            </a:br>
            <a:endParaRPr lang="de-DE" sz="3200" dirty="0"/>
          </a:p>
        </p:txBody>
      </p:sp>
      <p:pic>
        <p:nvPicPr>
          <p:cNvPr id="5" name="Inhaltsplatzhalter 4">
            <a:extLst>
              <a:ext uri="{FF2B5EF4-FFF2-40B4-BE49-F238E27FC236}">
                <a16:creationId xmlns:a16="http://schemas.microsoft.com/office/drawing/2014/main" id="{4AD72F08-59AF-B852-5D63-78B9F71BBED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5315" y="2391523"/>
            <a:ext cx="5882314" cy="3906837"/>
          </a:xfrm>
        </p:spPr>
      </p:pic>
    </p:spTree>
    <p:extLst>
      <p:ext uri="{BB962C8B-B14F-4D97-AF65-F5344CB8AC3E}">
        <p14:creationId xmlns:p14="http://schemas.microsoft.com/office/powerpoint/2010/main" val="4220803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51A205-0252-4200-4957-8AB16A34657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8416BAF0-5510-1DC0-B581-01E4B12C7812}"/>
              </a:ext>
            </a:extLst>
          </p:cNvPr>
          <p:cNvSpPr>
            <a:spLocks noGrp="1"/>
          </p:cNvSpPr>
          <p:nvPr>
            <p:ph type="title"/>
          </p:nvPr>
        </p:nvSpPr>
        <p:spPr>
          <a:xfrm>
            <a:off x="764866" y="1229360"/>
            <a:ext cx="7886700" cy="1042042"/>
          </a:xfrm>
        </p:spPr>
        <p:txBody>
          <a:bodyPr>
            <a:normAutofit/>
          </a:bodyPr>
          <a:lstStyle/>
          <a:p>
            <a:r>
              <a:rPr lang="de-DE" dirty="0"/>
              <a:t>Schriftlichkeit</a:t>
            </a:r>
          </a:p>
        </p:txBody>
      </p:sp>
      <p:sp>
        <p:nvSpPr>
          <p:cNvPr id="3" name="Inhaltsplatzhalter 2">
            <a:extLst>
              <a:ext uri="{FF2B5EF4-FFF2-40B4-BE49-F238E27FC236}">
                <a16:creationId xmlns:a16="http://schemas.microsoft.com/office/drawing/2014/main" id="{56D25F36-8150-6B6C-9BBB-A5E7093EF955}"/>
              </a:ext>
            </a:extLst>
          </p:cNvPr>
          <p:cNvSpPr>
            <a:spLocks noGrp="1"/>
          </p:cNvSpPr>
          <p:nvPr>
            <p:ph idx="1"/>
          </p:nvPr>
        </p:nvSpPr>
        <p:spPr>
          <a:xfrm>
            <a:off x="764866" y="2409947"/>
            <a:ext cx="7886700" cy="3907369"/>
          </a:xfrm>
        </p:spPr>
        <p:txBody>
          <a:bodyPr>
            <a:normAutofit fontScale="25000" lnSpcReduction="20000"/>
          </a:bodyPr>
          <a:lstStyle/>
          <a:p>
            <a:pPr marL="0" indent="0">
              <a:buNone/>
            </a:pPr>
            <a:endParaRPr lang="de-DE" sz="2400" dirty="0">
              <a:latin typeface="Brandon Grotesque Medium"/>
              <a:ea typeface="Times New Roman" panose="02020603050405020304" pitchFamily="18" charset="0"/>
            </a:endParaRPr>
          </a:p>
          <a:p>
            <a:pPr marL="0" indent="0">
              <a:buNone/>
            </a:pPr>
            <a:r>
              <a:rPr lang="de-DE" sz="9600" dirty="0">
                <a:effectLst/>
                <a:latin typeface="Brandon Grotesque Medium"/>
                <a:ea typeface="Times New Roman" panose="02020603050405020304" pitchFamily="18" charset="0"/>
              </a:rPr>
              <a:t>Dietrich Helms: Die Notenschrift. Eine Schöpfungsgeschichte, in: Verklingend und ewig. Tausend Jahre Musikgedächtnis. 800-1800, hrsg. von Susanne Rode-Breymann und Sven </a:t>
            </a:r>
            <a:r>
              <a:rPr lang="de-DE" sz="9600" dirty="0" err="1">
                <a:effectLst/>
                <a:latin typeface="Brandon Grotesque Medium"/>
                <a:ea typeface="Times New Roman" panose="02020603050405020304" pitchFamily="18" charset="0"/>
              </a:rPr>
              <a:t>Limbeck</a:t>
            </a:r>
            <a:r>
              <a:rPr lang="de-DE" sz="9600" dirty="0">
                <a:effectLst/>
                <a:latin typeface="Brandon Grotesque Medium"/>
                <a:ea typeface="Times New Roman" panose="02020603050405020304" pitchFamily="18" charset="0"/>
              </a:rPr>
              <a:t> (Ausstellungskatalog der Herzog August Bibliothek Nr. 94), Wolfenbüttel 2011, S. 81-86</a:t>
            </a:r>
          </a:p>
          <a:p>
            <a:pPr marL="0" indent="0">
              <a:buNone/>
            </a:pPr>
            <a:endParaRPr lang="de-DE" sz="9600" dirty="0">
              <a:effectLst/>
              <a:latin typeface="Brandon Grotesque Medium"/>
              <a:ea typeface="Times New Roman" panose="02020603050405020304" pitchFamily="18" charset="0"/>
            </a:endParaRPr>
          </a:p>
          <a:p>
            <a:pPr marL="0" indent="0">
              <a:buNone/>
            </a:pPr>
            <a:r>
              <a:rPr lang="de-DE" sz="9600" dirty="0">
                <a:effectLst/>
                <a:latin typeface="Brandon Grotesque Medium"/>
                <a:ea typeface="Times New Roman" panose="02020603050405020304" pitchFamily="18" charset="0"/>
              </a:rPr>
              <a:t>Laurenz </a:t>
            </a:r>
            <a:r>
              <a:rPr lang="de-DE" sz="9600" dirty="0" err="1">
                <a:effectLst/>
                <a:latin typeface="Brandon Grotesque Medium"/>
                <a:ea typeface="Times New Roman" panose="02020603050405020304" pitchFamily="18" charset="0"/>
              </a:rPr>
              <a:t>Lütteken</a:t>
            </a:r>
            <a:r>
              <a:rPr lang="de-DE" sz="9600" dirty="0">
                <a:effectLst/>
                <a:latin typeface="Brandon Grotesque Medium"/>
                <a:ea typeface="Times New Roman" panose="02020603050405020304" pitchFamily="18" charset="0"/>
              </a:rPr>
              <a:t>: Musiktheorie in Handschriften und gedruckten Büchern, in: Verklingend und ewig. Tausend Jahre Musikgedächtnis. 800-1800, hrsg. von Susanne Rode-Breymann und Sven </a:t>
            </a:r>
            <a:r>
              <a:rPr lang="de-DE" sz="9600" dirty="0" err="1">
                <a:effectLst/>
                <a:latin typeface="Brandon Grotesque Medium"/>
                <a:ea typeface="Times New Roman" panose="02020603050405020304" pitchFamily="18" charset="0"/>
              </a:rPr>
              <a:t>Limbeck</a:t>
            </a:r>
            <a:r>
              <a:rPr lang="de-DE" sz="9600" dirty="0">
                <a:effectLst/>
                <a:latin typeface="Brandon Grotesque Medium"/>
                <a:ea typeface="Times New Roman" panose="02020603050405020304" pitchFamily="18" charset="0"/>
              </a:rPr>
              <a:t> (Ausstellungskatalog der Herzog August Bibliothek Nr. 94), Wolfenbüttel 2011, S. 97-104</a:t>
            </a:r>
          </a:p>
          <a:p>
            <a:pPr marL="0" indent="0">
              <a:buNone/>
            </a:pPr>
            <a:endParaRPr lang="de-DE" sz="9600" dirty="0">
              <a:effectLst/>
              <a:latin typeface="Brandon Grotesque Medium"/>
              <a:ea typeface="Times New Roman" panose="02020603050405020304" pitchFamily="18" charset="0"/>
            </a:endParaRPr>
          </a:p>
        </p:txBody>
      </p:sp>
    </p:spTree>
    <p:extLst>
      <p:ext uri="{BB962C8B-B14F-4D97-AF65-F5344CB8AC3E}">
        <p14:creationId xmlns:p14="http://schemas.microsoft.com/office/powerpoint/2010/main" val="2974617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4FED73C-97D2-344F-4DEA-E3A6882D3DA2}"/>
              </a:ext>
            </a:extLst>
          </p:cNvPr>
          <p:cNvSpPr>
            <a:spLocks noGrp="1"/>
          </p:cNvSpPr>
          <p:nvPr>
            <p:ph idx="1"/>
          </p:nvPr>
        </p:nvSpPr>
        <p:spPr>
          <a:xfrm>
            <a:off x="120650" y="1625213"/>
            <a:ext cx="7886700" cy="3907369"/>
          </a:xfrm>
        </p:spPr>
        <p:txBody>
          <a:bodyPr>
            <a:normAutofit/>
          </a:bodyPr>
          <a:lstStyle/>
          <a:p>
            <a:pPr marL="0" indent="0">
              <a:buNone/>
            </a:pPr>
            <a:r>
              <a:rPr lang="de-DE" sz="2000" dirty="0"/>
              <a:t>Neumen </a:t>
            </a:r>
          </a:p>
          <a:p>
            <a:pPr marL="0" indent="0">
              <a:buNone/>
            </a:pPr>
            <a:r>
              <a:rPr lang="de-DE" sz="2000" dirty="0"/>
              <a:t>Kloster Einsiedeln.</a:t>
            </a:r>
          </a:p>
          <a:p>
            <a:pPr marL="0" indent="0">
              <a:buNone/>
            </a:pPr>
            <a:r>
              <a:rPr lang="de-DE" sz="2000" dirty="0"/>
              <a:t>Benediktinerkloster in der Schweiz,</a:t>
            </a:r>
          </a:p>
          <a:p>
            <a:pPr marL="0" indent="0">
              <a:buNone/>
            </a:pPr>
            <a:r>
              <a:rPr lang="de-DE" sz="2000" dirty="0"/>
              <a:t>gegründet 934</a:t>
            </a:r>
          </a:p>
        </p:txBody>
      </p:sp>
      <p:pic>
        <p:nvPicPr>
          <p:cNvPr id="6" name="Grafik 5">
            <a:extLst>
              <a:ext uri="{FF2B5EF4-FFF2-40B4-BE49-F238E27FC236}">
                <a16:creationId xmlns:a16="http://schemas.microsoft.com/office/drawing/2014/main" id="{9F078E0E-1324-2624-72D9-C59A78C9B8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855" y="-171000"/>
            <a:ext cx="13051034" cy="7200000"/>
          </a:xfrm>
          <a:prstGeom prst="rect">
            <a:avLst/>
          </a:prstGeom>
        </p:spPr>
      </p:pic>
      <p:pic>
        <p:nvPicPr>
          <p:cNvPr id="9" name="Grafik 8">
            <a:extLst>
              <a:ext uri="{FF2B5EF4-FFF2-40B4-BE49-F238E27FC236}">
                <a16:creationId xmlns:a16="http://schemas.microsoft.com/office/drawing/2014/main" id="{5CEE929B-6A83-4D40-7CDF-AD4FDEB1DD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5489" y="3618000"/>
            <a:ext cx="5937489" cy="3240000"/>
          </a:xfrm>
          <a:prstGeom prst="rect">
            <a:avLst/>
          </a:prstGeom>
        </p:spPr>
      </p:pic>
    </p:spTree>
    <p:extLst>
      <p:ext uri="{BB962C8B-B14F-4D97-AF65-F5344CB8AC3E}">
        <p14:creationId xmlns:p14="http://schemas.microsoft.com/office/powerpoint/2010/main" val="1330868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74BA9-2D1E-ABE3-CC77-6F63800AEF1C}"/>
            </a:ext>
          </a:extLst>
        </p:cNvPr>
        <p:cNvGrpSpPr/>
        <p:nvPr/>
      </p:nvGrpSpPr>
      <p:grpSpPr>
        <a:xfrm>
          <a:off x="0" y="0"/>
          <a:ext cx="0" cy="0"/>
          <a:chOff x="0" y="0"/>
          <a:chExt cx="0" cy="0"/>
        </a:xfrm>
      </p:grpSpPr>
      <p:sp>
        <p:nvSpPr>
          <p:cNvPr id="3" name="Inhaltsplatzhalter 2">
            <a:extLst>
              <a:ext uri="{FF2B5EF4-FFF2-40B4-BE49-F238E27FC236}">
                <a16:creationId xmlns:a16="http://schemas.microsoft.com/office/drawing/2014/main" id="{0ED1EEA1-47C7-A7DB-E260-A4304F8E95A7}"/>
              </a:ext>
            </a:extLst>
          </p:cNvPr>
          <p:cNvSpPr>
            <a:spLocks noGrp="1"/>
          </p:cNvSpPr>
          <p:nvPr>
            <p:ph idx="1"/>
          </p:nvPr>
        </p:nvSpPr>
        <p:spPr>
          <a:xfrm>
            <a:off x="247630" y="2457903"/>
            <a:ext cx="7886700" cy="3907369"/>
          </a:xfrm>
        </p:spPr>
        <p:txBody>
          <a:bodyPr>
            <a:normAutofit/>
          </a:bodyPr>
          <a:lstStyle/>
          <a:p>
            <a:pPr marL="0" indent="0">
              <a:buNone/>
            </a:pPr>
            <a:endParaRPr lang="de-DE" sz="2000" dirty="0">
              <a:effectLst/>
              <a:latin typeface="Brandon Grotesque Medium"/>
              <a:ea typeface="Times New Roman" panose="02020603050405020304" pitchFamily="18" charset="0"/>
            </a:endParaRPr>
          </a:p>
          <a:p>
            <a:pPr marL="0" indent="0">
              <a:buNone/>
            </a:pPr>
            <a:r>
              <a:rPr lang="de-DE" sz="2000" dirty="0">
                <a:effectLst/>
                <a:latin typeface="Brandon Grotesque Medium"/>
                <a:ea typeface="Times New Roman" panose="02020603050405020304" pitchFamily="18" charset="0"/>
              </a:rPr>
              <a:t>Krönung </a:t>
            </a:r>
          </a:p>
          <a:p>
            <a:pPr marL="0" indent="0">
              <a:buNone/>
            </a:pPr>
            <a:r>
              <a:rPr lang="de-DE" sz="2000" dirty="0">
                <a:effectLst/>
                <a:latin typeface="Brandon Grotesque Medium"/>
                <a:ea typeface="Times New Roman" panose="02020603050405020304" pitchFamily="18" charset="0"/>
              </a:rPr>
              <a:t>Karl des </a:t>
            </a:r>
          </a:p>
          <a:p>
            <a:pPr marL="0" indent="0">
              <a:buNone/>
            </a:pPr>
            <a:r>
              <a:rPr lang="de-DE" sz="2000" dirty="0">
                <a:effectLst/>
                <a:latin typeface="Brandon Grotesque Medium"/>
                <a:ea typeface="Times New Roman" panose="02020603050405020304" pitchFamily="18" charset="0"/>
              </a:rPr>
              <a:t>Großen </a:t>
            </a:r>
          </a:p>
          <a:p>
            <a:pPr marL="0" indent="0">
              <a:buNone/>
            </a:pPr>
            <a:r>
              <a:rPr lang="de-DE" sz="2000" dirty="0">
                <a:effectLst/>
                <a:latin typeface="Brandon Grotesque Medium"/>
                <a:ea typeface="Times New Roman" panose="02020603050405020304" pitchFamily="18" charset="0"/>
              </a:rPr>
              <a:t>durch </a:t>
            </a:r>
          </a:p>
          <a:p>
            <a:pPr marL="0" indent="0">
              <a:buNone/>
            </a:pPr>
            <a:r>
              <a:rPr lang="de-DE" sz="2000" dirty="0">
                <a:effectLst/>
                <a:latin typeface="Brandon Grotesque Medium"/>
                <a:ea typeface="Times New Roman" panose="02020603050405020304" pitchFamily="18" charset="0"/>
              </a:rPr>
              <a:t>Papst </a:t>
            </a:r>
          </a:p>
          <a:p>
            <a:pPr marL="0" indent="0">
              <a:buNone/>
            </a:pPr>
            <a:r>
              <a:rPr lang="de-DE" sz="2000" dirty="0">
                <a:effectLst/>
                <a:latin typeface="Brandon Grotesque Medium"/>
                <a:ea typeface="Times New Roman" panose="02020603050405020304" pitchFamily="18" charset="0"/>
              </a:rPr>
              <a:t>Leo III. </a:t>
            </a:r>
          </a:p>
          <a:p>
            <a:pPr marL="0" indent="0">
              <a:buNone/>
            </a:pPr>
            <a:r>
              <a:rPr lang="de-DE" sz="2000" dirty="0">
                <a:effectLst/>
                <a:latin typeface="Brandon Grotesque Medium"/>
                <a:ea typeface="Times New Roman" panose="02020603050405020304" pitchFamily="18" charset="0"/>
              </a:rPr>
              <a:t>zum Kaiser </a:t>
            </a:r>
          </a:p>
          <a:p>
            <a:pPr marL="0" indent="0">
              <a:buNone/>
            </a:pPr>
            <a:r>
              <a:rPr lang="de-DE" sz="2000" dirty="0">
                <a:effectLst/>
                <a:latin typeface="Brandon Grotesque Medium"/>
                <a:ea typeface="Times New Roman" panose="02020603050405020304" pitchFamily="18" charset="0"/>
              </a:rPr>
              <a:t>(800)</a:t>
            </a:r>
          </a:p>
        </p:txBody>
      </p:sp>
      <p:pic>
        <p:nvPicPr>
          <p:cNvPr id="5" name="Grafik 4">
            <a:extLst>
              <a:ext uri="{FF2B5EF4-FFF2-40B4-BE49-F238E27FC236}">
                <a16:creationId xmlns:a16="http://schemas.microsoft.com/office/drawing/2014/main" id="{08C339B5-C6E4-7C34-8366-DAE9BF3ED2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5094" y="1076108"/>
            <a:ext cx="7714286" cy="5400000"/>
          </a:xfrm>
          <a:prstGeom prst="rect">
            <a:avLst/>
          </a:prstGeom>
        </p:spPr>
      </p:pic>
    </p:spTree>
    <p:extLst>
      <p:ext uri="{BB962C8B-B14F-4D97-AF65-F5344CB8AC3E}">
        <p14:creationId xmlns:p14="http://schemas.microsoft.com/office/powerpoint/2010/main" val="3175406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D5D92F-5833-A15C-96EF-283C385430E1}"/>
              </a:ext>
            </a:extLst>
          </p:cNvPr>
          <p:cNvSpPr>
            <a:spLocks noGrp="1"/>
          </p:cNvSpPr>
          <p:nvPr>
            <p:ph type="title"/>
          </p:nvPr>
        </p:nvSpPr>
        <p:spPr/>
        <p:txBody>
          <a:bodyPr>
            <a:noAutofit/>
          </a:bodyPr>
          <a:lstStyle/>
          <a:p>
            <a:br>
              <a:rPr lang="de-DE" sz="3200" dirty="0"/>
            </a:br>
            <a:br>
              <a:rPr lang="de-DE" sz="3200" dirty="0"/>
            </a:br>
            <a:br>
              <a:rPr lang="de-DE" sz="3200" dirty="0"/>
            </a:br>
            <a:br>
              <a:rPr lang="de-DE" sz="3200" dirty="0"/>
            </a:br>
            <a:br>
              <a:rPr lang="de-DE" sz="3200" dirty="0"/>
            </a:br>
            <a:br>
              <a:rPr lang="de-DE" sz="3200" dirty="0"/>
            </a:br>
            <a:endParaRPr lang="de-DE" sz="3200" dirty="0"/>
          </a:p>
        </p:txBody>
      </p:sp>
      <p:sp>
        <p:nvSpPr>
          <p:cNvPr id="3" name="Inhaltsplatzhalter 2">
            <a:extLst>
              <a:ext uri="{FF2B5EF4-FFF2-40B4-BE49-F238E27FC236}">
                <a16:creationId xmlns:a16="http://schemas.microsoft.com/office/drawing/2014/main" id="{19C72100-C90D-DCE7-CE86-F309BFBB8404}"/>
              </a:ext>
            </a:extLst>
          </p:cNvPr>
          <p:cNvSpPr>
            <a:spLocks noGrp="1"/>
          </p:cNvSpPr>
          <p:nvPr>
            <p:ph idx="1"/>
          </p:nvPr>
        </p:nvSpPr>
        <p:spPr>
          <a:xfrm>
            <a:off x="681739" y="1710860"/>
            <a:ext cx="7886700" cy="3907369"/>
          </a:xfrm>
        </p:spPr>
        <p:txBody>
          <a:bodyPr>
            <a:noAutofit/>
          </a:bodyPr>
          <a:lstStyle/>
          <a:p>
            <a:pPr marL="0" indent="0">
              <a:buNone/>
            </a:pPr>
            <a:r>
              <a:rPr lang="de-DE" sz="2200" kern="0" dirty="0">
                <a:effectLst/>
                <a:latin typeface="Brandon Grotesque Medium"/>
                <a:ea typeface="Times New Roman" panose="02020603050405020304" pitchFamily="18" charset="0"/>
              </a:rPr>
              <a:t>„Wir alle sind Noten in Partituren gewöhnt und wir betrachten sie als Zeichen, durch die Komponisten ihre Werke unmittelbar kodieren, als Anweisungen für Interpreten, als Gegenstand der Analyse […] Wir alle haben deshalb Mühe zu verstehen, wie eine ferne und komplexe Musikkultur, die wir als Vorläufer unserer eigenen ansehen, ohne Noten und Partituren ausgekommen ist.“ Deshalb, so </a:t>
            </a:r>
            <a:r>
              <a:rPr lang="de-DE" sz="2200" b="1" kern="0" dirty="0">
                <a:effectLst/>
                <a:latin typeface="Brandon Grotesque Medium"/>
                <a:ea typeface="Times New Roman" panose="02020603050405020304" pitchFamily="18" charset="0"/>
              </a:rPr>
              <a:t>Leo </a:t>
            </a:r>
            <a:r>
              <a:rPr lang="de-DE" sz="2200" b="1" kern="0" dirty="0" err="1">
                <a:effectLst/>
                <a:latin typeface="Brandon Grotesque Medium"/>
                <a:ea typeface="Times New Roman" panose="02020603050405020304" pitchFamily="18" charset="0"/>
              </a:rPr>
              <a:t>Treitler</a:t>
            </a:r>
            <a:r>
              <a:rPr lang="de-DE" sz="2200" kern="0" dirty="0">
                <a:effectLst/>
                <a:latin typeface="Brandon Grotesque Medium"/>
                <a:ea typeface="Times New Roman" panose="02020603050405020304" pitchFamily="18" charset="0"/>
              </a:rPr>
              <a:t>, bestehe die „Gefahr […], den geschichtlichen Gegenstand aus dem Mittelalter […] modernen Ideen und Erwartungen unterzuordnen. Geprägt von „unserer eigenen Erfahrung der Abhängigkeit von Schrift“ seien wir nicht wirklich in der Lage, „Urteile über Beschaffenheit und Umfang […der] Gedächtniskapazitäten“ von Menschen zu fällen, die „ohne die Stütze der Schrift alles erlernen und sich einprägen.“ </a:t>
            </a:r>
            <a:endParaRPr lang="de-DE" sz="2200" dirty="0">
              <a:latin typeface="Brandon Grotesque Medium"/>
            </a:endParaRPr>
          </a:p>
        </p:txBody>
      </p:sp>
    </p:spTree>
    <p:extLst>
      <p:ext uri="{BB962C8B-B14F-4D97-AF65-F5344CB8AC3E}">
        <p14:creationId xmlns:p14="http://schemas.microsoft.com/office/powerpoint/2010/main" val="3087870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660896-DF74-46CD-D10D-299F64E9E51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EDC5625-4C40-DAFA-FBC9-3D8DBE74155B}"/>
              </a:ext>
            </a:extLst>
          </p:cNvPr>
          <p:cNvSpPr>
            <a:spLocks noGrp="1"/>
          </p:cNvSpPr>
          <p:nvPr>
            <p:ph type="title"/>
          </p:nvPr>
        </p:nvSpPr>
        <p:spPr>
          <a:xfrm>
            <a:off x="628650" y="2790306"/>
            <a:ext cx="7886700" cy="1042042"/>
          </a:xfrm>
        </p:spPr>
        <p:txBody>
          <a:bodyPr>
            <a:noAutofit/>
          </a:bodyPr>
          <a:lstStyle/>
          <a:p>
            <a:pPr>
              <a:lnSpc>
                <a:spcPts val="3400"/>
              </a:lnSpc>
            </a:pPr>
            <a:br>
              <a:rPr lang="de-DE" sz="3200" dirty="0"/>
            </a:br>
            <a:br>
              <a:rPr lang="de-DE" sz="3200" dirty="0"/>
            </a:br>
            <a:r>
              <a:rPr lang="de-DE" sz="3200" dirty="0"/>
              <a:t>Klangbeispiel: </a:t>
            </a:r>
            <a:br>
              <a:rPr lang="de-DE" sz="3200" dirty="0"/>
            </a:br>
            <a:r>
              <a:rPr lang="de-DE" sz="3200" dirty="0"/>
              <a:t>Sequenz: Dies </a:t>
            </a:r>
            <a:r>
              <a:rPr lang="de-DE" sz="3200" dirty="0" err="1"/>
              <a:t>irae</a:t>
            </a:r>
            <a:br>
              <a:rPr lang="de-DE" sz="3200" dirty="0"/>
            </a:br>
            <a:br>
              <a:rPr lang="de-DE" sz="3200" dirty="0"/>
            </a:br>
            <a:r>
              <a:rPr lang="de-DE" sz="2200" dirty="0"/>
              <a:t>Hans Memling:</a:t>
            </a:r>
            <a:br>
              <a:rPr lang="de-DE" sz="2200" dirty="0"/>
            </a:br>
            <a:r>
              <a:rPr lang="de-DE" sz="2200" dirty="0"/>
              <a:t>Das jüngste Gericht</a:t>
            </a:r>
            <a:br>
              <a:rPr lang="de-DE" sz="2200" dirty="0"/>
            </a:br>
            <a:r>
              <a:rPr lang="de-DE" sz="2200" dirty="0"/>
              <a:t>(1467-1471)</a:t>
            </a:r>
            <a:br>
              <a:rPr lang="de-DE" sz="1800" dirty="0">
                <a:effectLst/>
                <a:latin typeface="Times New Roman" panose="02020603050405020304" pitchFamily="18" charset="0"/>
                <a:ea typeface="Times New Roman" panose="02020603050405020304" pitchFamily="18" charset="0"/>
              </a:rPr>
            </a:br>
            <a:br>
              <a:rPr lang="de-DE" sz="3200" dirty="0"/>
            </a:br>
            <a:endParaRPr lang="de-DE" sz="3200" dirty="0"/>
          </a:p>
        </p:txBody>
      </p:sp>
      <p:pic>
        <p:nvPicPr>
          <p:cNvPr id="5" name="Inhaltsplatzhalter 4">
            <a:extLst>
              <a:ext uri="{FF2B5EF4-FFF2-40B4-BE49-F238E27FC236}">
                <a16:creationId xmlns:a16="http://schemas.microsoft.com/office/drawing/2014/main" id="{C022BBFF-234A-5769-913C-0B1A2853465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0650" y="18000"/>
            <a:ext cx="4933350" cy="6840000"/>
          </a:xfrm>
        </p:spPr>
      </p:pic>
    </p:spTree>
    <p:extLst>
      <p:ext uri="{BB962C8B-B14F-4D97-AF65-F5344CB8AC3E}">
        <p14:creationId xmlns:p14="http://schemas.microsoft.com/office/powerpoint/2010/main" val="31209305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B89CF-829D-E604-BA8B-F3C9352C7C3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9586851-AF14-B49E-FB35-C4482D8599AD}"/>
              </a:ext>
            </a:extLst>
          </p:cNvPr>
          <p:cNvSpPr>
            <a:spLocks noGrp="1"/>
          </p:cNvSpPr>
          <p:nvPr>
            <p:ph type="title"/>
          </p:nvPr>
        </p:nvSpPr>
        <p:spPr/>
        <p:txBody>
          <a:bodyPr>
            <a:noAutofit/>
          </a:bodyPr>
          <a:lstStyle/>
          <a:p>
            <a:br>
              <a:rPr lang="de-DE" sz="3200" dirty="0"/>
            </a:br>
            <a:br>
              <a:rPr lang="de-DE" sz="3200" dirty="0"/>
            </a:br>
            <a:br>
              <a:rPr lang="de-DE" sz="3200" dirty="0"/>
            </a:br>
            <a:br>
              <a:rPr lang="de-DE" sz="3200" dirty="0"/>
            </a:br>
            <a:br>
              <a:rPr lang="de-DE" sz="3200" dirty="0"/>
            </a:br>
            <a:br>
              <a:rPr lang="de-DE" sz="3200" dirty="0"/>
            </a:br>
            <a:endParaRPr lang="de-DE" sz="3200" dirty="0"/>
          </a:p>
        </p:txBody>
      </p:sp>
      <p:sp>
        <p:nvSpPr>
          <p:cNvPr id="3" name="Inhaltsplatzhalter 2">
            <a:extLst>
              <a:ext uri="{FF2B5EF4-FFF2-40B4-BE49-F238E27FC236}">
                <a16:creationId xmlns:a16="http://schemas.microsoft.com/office/drawing/2014/main" id="{D3AEC330-BA68-278A-5F35-10175901B39A}"/>
              </a:ext>
            </a:extLst>
          </p:cNvPr>
          <p:cNvSpPr>
            <a:spLocks noGrp="1"/>
          </p:cNvSpPr>
          <p:nvPr>
            <p:ph idx="1"/>
          </p:nvPr>
        </p:nvSpPr>
        <p:spPr>
          <a:xfrm>
            <a:off x="681739" y="1710860"/>
            <a:ext cx="7886700" cy="3907369"/>
          </a:xfrm>
        </p:spPr>
        <p:txBody>
          <a:bodyPr>
            <a:noAutofit/>
          </a:bodyPr>
          <a:lstStyle/>
          <a:p>
            <a:pPr marL="0" indent="0">
              <a:buNone/>
            </a:pPr>
            <a:r>
              <a:rPr lang="de-DE" sz="2200" dirty="0">
                <a:latin typeface="Brandon Grotesque Medium"/>
              </a:rPr>
              <a:t>Die mittelalterlichen Gelehrten „haben gesucht und aufgespürt, ruhelos, ständig unterwegs, jene Gelehrten der düsteren, spärlich beleuchteten Zellen, der engen Kammern des Mittelalters, sind unter endlosen Strapazen der Kunde von Handschriften gefolgt, haben in wochenlang anhaltender Mühe unter hohen Kosten die Texte abgeschrieben, Pergamentblatt um Pergamentblatt, Federkiel um Federkiel, haben das Abgeschriebene ausgelegt, seine Sprache, seine Gedanken, seine Botschaften nachgeahmt, es lehrend und preisend propagiert und ein grenzenloses Interesse, ein unstillbares Verlangen nach seiner aneignenden »Wiedergeburt« geweckt, waren der Neugier und dem </a:t>
            </a:r>
            <a:r>
              <a:rPr lang="de-DE" sz="2200" dirty="0" err="1">
                <a:latin typeface="Brandon Grotesque Medium"/>
              </a:rPr>
              <a:t>Wissenwollen</a:t>
            </a:r>
            <a:r>
              <a:rPr lang="de-DE" sz="2200" dirty="0">
                <a:latin typeface="Brandon Grotesque Medium"/>
              </a:rPr>
              <a:t> verfallen, das sich an den antiken Autoren maß und sie zu übertreffen suchte, offen für alles Neue aus Byzanz, dem Morgenland und der Kultur der Araber.“</a:t>
            </a:r>
          </a:p>
          <a:p>
            <a:pPr marL="0" indent="0">
              <a:buNone/>
            </a:pPr>
            <a:r>
              <a:rPr lang="de-DE" sz="2200" b="1" dirty="0">
                <a:latin typeface="Brandon Grotesque Medium"/>
              </a:rPr>
              <a:t>Johannes Fried und Jonas </a:t>
            </a:r>
            <a:r>
              <a:rPr lang="de-DE" sz="2200" b="1" dirty="0" err="1">
                <a:latin typeface="Brandon Grotesque Medium"/>
              </a:rPr>
              <a:t>Gudian</a:t>
            </a:r>
            <a:endParaRPr lang="de-DE" sz="2200" b="1" dirty="0">
              <a:latin typeface="Brandon Grotesque Medium"/>
            </a:endParaRPr>
          </a:p>
        </p:txBody>
      </p:sp>
    </p:spTree>
    <p:extLst>
      <p:ext uri="{BB962C8B-B14F-4D97-AF65-F5344CB8AC3E}">
        <p14:creationId xmlns:p14="http://schemas.microsoft.com/office/powerpoint/2010/main" val="301230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1EDBBE-DF45-56EF-D99C-9CBD08E50EB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CC17582-5106-1484-F528-55C6A2AA0482}"/>
              </a:ext>
            </a:extLst>
          </p:cNvPr>
          <p:cNvSpPr>
            <a:spLocks noGrp="1"/>
          </p:cNvSpPr>
          <p:nvPr>
            <p:ph type="title"/>
          </p:nvPr>
        </p:nvSpPr>
        <p:spPr/>
        <p:txBody>
          <a:bodyPr>
            <a:noAutofit/>
          </a:bodyPr>
          <a:lstStyle/>
          <a:p>
            <a:pPr>
              <a:lnSpc>
                <a:spcPts val="1700"/>
              </a:lnSpc>
            </a:pPr>
            <a:br>
              <a:rPr lang="de-DE" sz="3200" dirty="0"/>
            </a:br>
            <a:r>
              <a:rPr lang="de-DE" sz="3200" dirty="0"/>
              <a:t>Klangbeispiel: </a:t>
            </a:r>
            <a:r>
              <a:rPr lang="de-DE" sz="3200" dirty="0" err="1"/>
              <a:t>Visitatio</a:t>
            </a:r>
            <a:r>
              <a:rPr lang="de-DE" sz="3200" dirty="0"/>
              <a:t> </a:t>
            </a:r>
            <a:r>
              <a:rPr lang="de-DE" sz="3200" dirty="0" err="1"/>
              <a:t>Sepulchri</a:t>
            </a:r>
            <a:r>
              <a:rPr lang="de-DE" sz="3200" dirty="0"/>
              <a:t> (Osterspiel)</a:t>
            </a:r>
            <a:br>
              <a:rPr lang="de-DE" sz="1800" dirty="0">
                <a:effectLst/>
                <a:latin typeface="Times New Roman" panose="02020603050405020304" pitchFamily="18" charset="0"/>
                <a:ea typeface="Times New Roman" panose="02020603050405020304" pitchFamily="18" charset="0"/>
              </a:rPr>
            </a:br>
            <a:br>
              <a:rPr lang="de-DE" sz="3200" dirty="0"/>
            </a:br>
            <a:endParaRPr lang="de-DE" sz="3200" dirty="0"/>
          </a:p>
        </p:txBody>
      </p:sp>
      <p:pic>
        <p:nvPicPr>
          <p:cNvPr id="6" name="Inhaltsplatzhalter 5">
            <a:extLst>
              <a:ext uri="{FF2B5EF4-FFF2-40B4-BE49-F238E27FC236}">
                <a16:creationId xmlns:a16="http://schemas.microsoft.com/office/drawing/2014/main" id="{DC75E4CA-CAA4-1B32-D26D-0C70177DE859}"/>
              </a:ext>
            </a:extLst>
          </p:cNvPr>
          <p:cNvPicPr>
            <a:picLocks noGrp="1" noChangeAspect="1"/>
          </p:cNvPicPr>
          <p:nvPr>
            <p:ph idx="1"/>
          </p:nvPr>
        </p:nvPicPr>
        <p:blipFill>
          <a:blip r:embed="rId2"/>
          <a:stretch>
            <a:fillRect/>
          </a:stretch>
        </p:blipFill>
        <p:spPr>
          <a:xfrm>
            <a:off x="1568375" y="2159431"/>
            <a:ext cx="5339078" cy="4320000"/>
          </a:xfrm>
          <a:prstGeom prst="rect">
            <a:avLst/>
          </a:prstGeom>
        </p:spPr>
      </p:pic>
    </p:spTree>
    <p:extLst>
      <p:ext uri="{BB962C8B-B14F-4D97-AF65-F5344CB8AC3E}">
        <p14:creationId xmlns:p14="http://schemas.microsoft.com/office/powerpoint/2010/main" val="1293696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4D76906-D0D2-657C-C963-D129B88A7DF3}"/>
              </a:ext>
            </a:extLst>
          </p:cNvPr>
          <p:cNvSpPr>
            <a:spLocks noGrp="1"/>
          </p:cNvSpPr>
          <p:nvPr>
            <p:ph idx="1"/>
          </p:nvPr>
        </p:nvSpPr>
        <p:spPr>
          <a:xfrm>
            <a:off x="455489" y="2697569"/>
            <a:ext cx="7886700" cy="3907369"/>
          </a:xfrm>
        </p:spPr>
        <p:txBody>
          <a:bodyPr>
            <a:normAutofit/>
          </a:bodyPr>
          <a:lstStyle/>
          <a:p>
            <a:pPr marL="0" indent="0">
              <a:buNone/>
            </a:pPr>
            <a:endParaRPr lang="de-DE" sz="2400" dirty="0">
              <a:effectLst/>
              <a:latin typeface="Brandon Grotesque Medium"/>
              <a:ea typeface="Times New Roman" panose="02020603050405020304" pitchFamily="18" charset="0"/>
            </a:endParaRPr>
          </a:p>
          <a:p>
            <a:pPr marL="0" indent="0">
              <a:buNone/>
            </a:pPr>
            <a:r>
              <a:rPr lang="de-DE" sz="2600" dirty="0">
                <a:effectLst/>
                <a:latin typeface="Brandon Grotesque Medium"/>
                <a:ea typeface="Times New Roman" panose="02020603050405020304" pitchFamily="18" charset="0"/>
              </a:rPr>
              <a:t>1: Die Welt um 1000</a:t>
            </a:r>
          </a:p>
          <a:p>
            <a:pPr marL="0" indent="0">
              <a:buNone/>
            </a:pPr>
            <a:r>
              <a:rPr lang="de-DE" sz="2600" dirty="0">
                <a:latin typeface="Brandon Grotesque Medium"/>
                <a:ea typeface="Times New Roman" panose="02020603050405020304" pitchFamily="18" charset="0"/>
              </a:rPr>
              <a:t>2: Musikanschauung: „</a:t>
            </a:r>
            <a:r>
              <a:rPr lang="de-DE" sz="2600" dirty="0" err="1">
                <a:latin typeface="Brandon Grotesque Medium"/>
                <a:ea typeface="Times New Roman" panose="02020603050405020304" pitchFamily="18" charset="0"/>
              </a:rPr>
              <a:t>musicus</a:t>
            </a:r>
            <a:r>
              <a:rPr lang="de-DE" sz="2600" dirty="0">
                <a:latin typeface="Brandon Grotesque Medium"/>
                <a:ea typeface="Times New Roman" panose="02020603050405020304" pitchFamily="18" charset="0"/>
              </a:rPr>
              <a:t>“ und „</a:t>
            </a:r>
            <a:r>
              <a:rPr lang="de-DE" sz="2600" dirty="0" err="1">
                <a:latin typeface="Brandon Grotesque Medium"/>
                <a:ea typeface="Times New Roman" panose="02020603050405020304" pitchFamily="18" charset="0"/>
              </a:rPr>
              <a:t>cantus</a:t>
            </a:r>
            <a:r>
              <a:rPr lang="de-DE" sz="2600" dirty="0">
                <a:latin typeface="Brandon Grotesque Medium"/>
                <a:ea typeface="Times New Roman" panose="02020603050405020304" pitchFamily="18" charset="0"/>
              </a:rPr>
              <a:t>“</a:t>
            </a:r>
          </a:p>
          <a:p>
            <a:pPr marL="0" indent="0">
              <a:buNone/>
            </a:pPr>
            <a:r>
              <a:rPr lang="de-DE" sz="2600" dirty="0">
                <a:effectLst/>
                <a:latin typeface="Brandon Grotesque Medium"/>
                <a:ea typeface="Times New Roman" panose="02020603050405020304" pitchFamily="18" charset="0"/>
              </a:rPr>
              <a:t>	Erster </a:t>
            </a:r>
            <a:r>
              <a:rPr lang="de-DE" sz="2600" dirty="0" err="1">
                <a:effectLst/>
                <a:latin typeface="Brandon Grotesque Medium"/>
                <a:ea typeface="Times New Roman" panose="02020603050405020304" pitchFamily="18" charset="0"/>
              </a:rPr>
              <a:t>Hörteil</a:t>
            </a:r>
            <a:endParaRPr lang="de-DE" sz="2600" dirty="0">
              <a:effectLst/>
              <a:latin typeface="Brandon Grotesque Medium"/>
              <a:ea typeface="Times New Roman" panose="02020603050405020304" pitchFamily="18" charset="0"/>
            </a:endParaRPr>
          </a:p>
          <a:p>
            <a:pPr marL="0" indent="0">
              <a:buNone/>
            </a:pPr>
            <a:r>
              <a:rPr lang="de-DE" sz="2600" dirty="0">
                <a:latin typeface="Brandon Grotesque Medium"/>
                <a:ea typeface="Times New Roman" panose="02020603050405020304" pitchFamily="18" charset="0"/>
              </a:rPr>
              <a:t>3: Schriftlichkeit</a:t>
            </a:r>
          </a:p>
          <a:p>
            <a:pPr marL="0" indent="0">
              <a:buNone/>
            </a:pPr>
            <a:r>
              <a:rPr lang="de-DE" sz="2600" dirty="0">
                <a:effectLst/>
                <a:latin typeface="Brandon Grotesque Medium"/>
                <a:ea typeface="Times New Roman" panose="02020603050405020304" pitchFamily="18" charset="0"/>
              </a:rPr>
              <a:t>4: Karl der Große und das </a:t>
            </a:r>
            <a:r>
              <a:rPr lang="de-DE" sz="2600" dirty="0" err="1">
                <a:effectLst/>
                <a:latin typeface="Brandon Grotesque Medium"/>
                <a:ea typeface="Times New Roman" panose="02020603050405020304" pitchFamily="18" charset="0"/>
              </a:rPr>
              <a:t>Karolingerreich</a:t>
            </a:r>
            <a:endParaRPr lang="de-DE" sz="2600" dirty="0">
              <a:effectLst/>
              <a:latin typeface="Brandon Grotesque Medium"/>
              <a:ea typeface="Times New Roman" panose="02020603050405020304" pitchFamily="18" charset="0"/>
            </a:endParaRPr>
          </a:p>
          <a:p>
            <a:pPr marL="0" indent="0">
              <a:buNone/>
            </a:pPr>
            <a:r>
              <a:rPr lang="de-DE" sz="2600" dirty="0">
                <a:latin typeface="Brandon Grotesque Medium"/>
                <a:ea typeface="Times New Roman" panose="02020603050405020304" pitchFamily="18" charset="0"/>
              </a:rPr>
              <a:t>5: Oralität</a:t>
            </a:r>
          </a:p>
          <a:p>
            <a:pPr marL="0" indent="0">
              <a:buNone/>
            </a:pPr>
            <a:r>
              <a:rPr lang="de-DE" sz="2600" dirty="0">
                <a:effectLst/>
                <a:latin typeface="Brandon Grotesque Medium"/>
                <a:ea typeface="Times New Roman" panose="02020603050405020304" pitchFamily="18" charset="0"/>
              </a:rPr>
              <a:t>	Zweiter </a:t>
            </a:r>
            <a:r>
              <a:rPr lang="de-DE" sz="2600" dirty="0" err="1">
                <a:effectLst/>
                <a:latin typeface="Brandon Grotesque Medium"/>
                <a:ea typeface="Times New Roman" panose="02020603050405020304" pitchFamily="18" charset="0"/>
              </a:rPr>
              <a:t>Hörteil</a:t>
            </a:r>
            <a:endParaRPr lang="de-DE" sz="2600" dirty="0">
              <a:effectLst/>
              <a:latin typeface="Brandon Grotesque Medium"/>
              <a:ea typeface="Times New Roman" panose="02020603050405020304" pitchFamily="18" charset="0"/>
            </a:endParaRPr>
          </a:p>
        </p:txBody>
      </p:sp>
      <p:pic>
        <p:nvPicPr>
          <p:cNvPr id="4" name="Grafik 3">
            <a:extLst>
              <a:ext uri="{FF2B5EF4-FFF2-40B4-BE49-F238E27FC236}">
                <a16:creationId xmlns:a16="http://schemas.microsoft.com/office/drawing/2014/main" id="{1CBE163E-58E4-3A3C-CAC5-69EBC20DD93F}"/>
              </a:ext>
            </a:extLst>
          </p:cNvPr>
          <p:cNvPicPr>
            <a:picLocks noChangeAspect="1"/>
          </p:cNvPicPr>
          <p:nvPr/>
        </p:nvPicPr>
        <p:blipFill>
          <a:blip r:embed="rId2"/>
          <a:stretch>
            <a:fillRect/>
          </a:stretch>
        </p:blipFill>
        <p:spPr>
          <a:xfrm>
            <a:off x="3660873" y="0"/>
            <a:ext cx="5400000" cy="3600000"/>
          </a:xfrm>
          <a:prstGeom prst="rect">
            <a:avLst/>
          </a:prstGeom>
        </p:spPr>
      </p:pic>
    </p:spTree>
    <p:extLst>
      <p:ext uri="{BB962C8B-B14F-4D97-AF65-F5344CB8AC3E}">
        <p14:creationId xmlns:p14="http://schemas.microsoft.com/office/powerpoint/2010/main" val="24091240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3EA8C3-EBA9-1C9E-6FCC-F01260D7FA6B}"/>
              </a:ext>
            </a:extLst>
          </p:cNvPr>
          <p:cNvSpPr>
            <a:spLocks noGrp="1"/>
          </p:cNvSpPr>
          <p:nvPr>
            <p:ph type="title"/>
          </p:nvPr>
        </p:nvSpPr>
        <p:spPr>
          <a:xfrm>
            <a:off x="512945" y="5293360"/>
            <a:ext cx="7886700" cy="1042042"/>
          </a:xfrm>
        </p:spPr>
        <p:txBody>
          <a:bodyPr>
            <a:normAutofit/>
          </a:bodyPr>
          <a:lstStyle/>
          <a:p>
            <a:r>
              <a:rPr lang="de-DE" sz="2200" dirty="0"/>
              <a:t>Rechnung über Ausgaben </a:t>
            </a:r>
            <a:br>
              <a:rPr lang="de-DE" sz="2200" dirty="0"/>
            </a:br>
            <a:r>
              <a:rPr lang="de-DE" sz="2200" dirty="0"/>
              <a:t>zum Osterspiel</a:t>
            </a:r>
          </a:p>
        </p:txBody>
      </p:sp>
      <p:pic>
        <p:nvPicPr>
          <p:cNvPr id="5" name="Inhaltsplatzhalter 4">
            <a:extLst>
              <a:ext uri="{FF2B5EF4-FFF2-40B4-BE49-F238E27FC236}">
                <a16:creationId xmlns:a16="http://schemas.microsoft.com/office/drawing/2014/main" id="{F686C8DA-21E0-F68A-2FD3-09A69394767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12945" y="1216171"/>
            <a:ext cx="4622723" cy="3908425"/>
          </a:xfrm>
        </p:spPr>
      </p:pic>
      <p:pic>
        <p:nvPicPr>
          <p:cNvPr id="3" name="Grafik 2">
            <a:extLst>
              <a:ext uri="{FF2B5EF4-FFF2-40B4-BE49-F238E27FC236}">
                <a16:creationId xmlns:a16="http://schemas.microsoft.com/office/drawing/2014/main" id="{7A48EF6E-3059-F3D8-9311-3A278E3F68C1}"/>
              </a:ext>
            </a:extLst>
          </p:cNvPr>
          <p:cNvPicPr>
            <a:picLocks noChangeAspect="1"/>
          </p:cNvPicPr>
          <p:nvPr/>
        </p:nvPicPr>
        <p:blipFill>
          <a:blip r:embed="rId3"/>
          <a:stretch>
            <a:fillRect/>
          </a:stretch>
        </p:blipFill>
        <p:spPr>
          <a:xfrm>
            <a:off x="2678545" y="1216171"/>
            <a:ext cx="9144000" cy="5046517"/>
          </a:xfrm>
          <a:prstGeom prst="rect">
            <a:avLst/>
          </a:prstGeom>
        </p:spPr>
      </p:pic>
    </p:spTree>
    <p:extLst>
      <p:ext uri="{BB962C8B-B14F-4D97-AF65-F5344CB8AC3E}">
        <p14:creationId xmlns:p14="http://schemas.microsoft.com/office/powerpoint/2010/main" val="55100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28A0FC-8D5E-F82D-3DBB-FCBF173E6C4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5526CF3-6ED0-852F-89AE-44E91ADD4A3B}"/>
              </a:ext>
            </a:extLst>
          </p:cNvPr>
          <p:cNvSpPr>
            <a:spLocks noGrp="1"/>
          </p:cNvSpPr>
          <p:nvPr>
            <p:ph type="title"/>
          </p:nvPr>
        </p:nvSpPr>
        <p:spPr>
          <a:xfrm>
            <a:off x="764866" y="1229360"/>
            <a:ext cx="7886700" cy="1042042"/>
          </a:xfrm>
        </p:spPr>
        <p:txBody>
          <a:bodyPr>
            <a:normAutofit/>
          </a:bodyPr>
          <a:lstStyle/>
          <a:p>
            <a:r>
              <a:rPr lang="de-DE" dirty="0"/>
              <a:t>Die Welt um 1000</a:t>
            </a:r>
          </a:p>
        </p:txBody>
      </p:sp>
      <p:sp>
        <p:nvSpPr>
          <p:cNvPr id="3" name="Inhaltsplatzhalter 2">
            <a:extLst>
              <a:ext uri="{FF2B5EF4-FFF2-40B4-BE49-F238E27FC236}">
                <a16:creationId xmlns:a16="http://schemas.microsoft.com/office/drawing/2014/main" id="{4ADF25A9-A2A3-8895-1BF3-302B85F73F9B}"/>
              </a:ext>
            </a:extLst>
          </p:cNvPr>
          <p:cNvSpPr>
            <a:spLocks noGrp="1"/>
          </p:cNvSpPr>
          <p:nvPr>
            <p:ph idx="1"/>
          </p:nvPr>
        </p:nvSpPr>
        <p:spPr>
          <a:xfrm>
            <a:off x="764866" y="2409947"/>
            <a:ext cx="7886700" cy="3907369"/>
          </a:xfrm>
        </p:spPr>
        <p:txBody>
          <a:bodyPr>
            <a:normAutofit/>
          </a:bodyPr>
          <a:lstStyle/>
          <a:p>
            <a:pPr marL="0" indent="0">
              <a:buNone/>
            </a:pPr>
            <a:endParaRPr lang="de-DE" sz="2400" dirty="0">
              <a:effectLst/>
              <a:latin typeface="Brandon Grotesque Medium"/>
              <a:ea typeface="Times New Roman" panose="02020603050405020304" pitchFamily="18" charset="0"/>
            </a:endParaRPr>
          </a:p>
          <a:p>
            <a:pPr marL="0" indent="0">
              <a:buNone/>
            </a:pPr>
            <a:r>
              <a:rPr lang="de-DE" sz="2400" dirty="0">
                <a:effectLst/>
                <a:latin typeface="Brandon Grotesque Medium"/>
                <a:ea typeface="Times New Roman" panose="02020603050405020304" pitchFamily="18" charset="0"/>
              </a:rPr>
              <a:t>Die Welt im Jahr 1000, </a:t>
            </a:r>
            <a:r>
              <a:rPr lang="de-DE" sz="2400" dirty="0" err="1">
                <a:effectLst/>
                <a:latin typeface="Brandon Grotesque Medium"/>
                <a:ea typeface="Times New Roman" panose="02020603050405020304" pitchFamily="18" charset="0"/>
              </a:rPr>
              <a:t>hg</a:t>
            </a:r>
            <a:r>
              <a:rPr lang="de-DE" sz="2400" dirty="0">
                <a:effectLst/>
                <a:latin typeface="Brandon Grotesque Medium"/>
                <a:ea typeface="Times New Roman" panose="02020603050405020304" pitchFamily="18" charset="0"/>
              </a:rPr>
              <a:t>. von Franz-Josef Brüggemeier und Wolfgang Schenkluhn, Freiburg 2000</a:t>
            </a:r>
          </a:p>
          <a:p>
            <a:pPr marL="0" indent="0">
              <a:buNone/>
            </a:pPr>
            <a:endParaRPr lang="de-DE" sz="2400" dirty="0">
              <a:effectLst/>
              <a:latin typeface="Brandon Grotesque Medium"/>
              <a:ea typeface="Times New Roman" panose="02020603050405020304" pitchFamily="18" charset="0"/>
            </a:endParaRPr>
          </a:p>
          <a:p>
            <a:pPr marL="0" indent="0">
              <a:buNone/>
            </a:pPr>
            <a:r>
              <a:rPr lang="de-DE" sz="2400" dirty="0">
                <a:effectLst/>
                <a:latin typeface="Brandon Grotesque Medium"/>
                <a:ea typeface="Times New Roman" panose="02020603050405020304" pitchFamily="18" charset="0"/>
              </a:rPr>
              <a:t>Eberhard Straub: Alles gerät in Bewegung. Die Entdeckung des Raums, des Reisens, der Naturbeherrschung und des Individuums, in: Das 11. Jahrhundert. Kaiser und Papst, </a:t>
            </a:r>
            <a:r>
              <a:rPr lang="de-DE" sz="2400" dirty="0" err="1">
                <a:effectLst/>
                <a:latin typeface="Brandon Grotesque Medium"/>
                <a:ea typeface="Times New Roman" panose="02020603050405020304" pitchFamily="18" charset="0"/>
              </a:rPr>
              <a:t>hg</a:t>
            </a:r>
            <a:r>
              <a:rPr lang="de-DE" sz="2400" dirty="0">
                <a:effectLst/>
                <a:latin typeface="Brandon Grotesque Medium"/>
                <a:ea typeface="Times New Roman" panose="02020603050405020304" pitchFamily="18" charset="0"/>
              </a:rPr>
              <a:t>. von Michael </a:t>
            </a:r>
            <a:r>
              <a:rPr lang="de-DE" sz="2400" dirty="0" err="1">
                <a:effectLst/>
                <a:latin typeface="Brandon Grotesque Medium"/>
                <a:ea typeface="Times New Roman" panose="02020603050405020304" pitchFamily="18" charset="0"/>
              </a:rPr>
              <a:t>Jeismann</a:t>
            </a:r>
            <a:r>
              <a:rPr lang="de-DE" sz="2400" dirty="0">
                <a:effectLst/>
                <a:latin typeface="Brandon Grotesque Medium"/>
                <a:ea typeface="Times New Roman" panose="02020603050405020304" pitchFamily="18" charset="0"/>
              </a:rPr>
              <a:t> (Das Jahrtausend), München 2000, S. 55-59</a:t>
            </a:r>
            <a:endParaRPr lang="de-DE" sz="2400" dirty="0"/>
          </a:p>
        </p:txBody>
      </p:sp>
    </p:spTree>
    <p:extLst>
      <p:ext uri="{BB962C8B-B14F-4D97-AF65-F5344CB8AC3E}">
        <p14:creationId xmlns:p14="http://schemas.microsoft.com/office/powerpoint/2010/main" val="2385202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C4F7FC-8245-B0A7-33AD-637ABFD11911}"/>
              </a:ext>
            </a:extLst>
          </p:cNvPr>
          <p:cNvSpPr>
            <a:spLocks noGrp="1"/>
          </p:cNvSpPr>
          <p:nvPr>
            <p:ph type="title"/>
          </p:nvPr>
        </p:nvSpPr>
        <p:spPr>
          <a:xfrm>
            <a:off x="746394" y="1146233"/>
            <a:ext cx="7886700" cy="1042042"/>
          </a:xfrm>
        </p:spPr>
        <p:txBody>
          <a:bodyPr>
            <a:normAutofit/>
          </a:bodyPr>
          <a:lstStyle/>
          <a:p>
            <a:pPr algn="ctr"/>
            <a:r>
              <a:rPr lang="de-DE" sz="3200" dirty="0"/>
              <a:t>Wandrelief aus dem Grab des </a:t>
            </a:r>
            <a:br>
              <a:rPr lang="de-DE" sz="3200" dirty="0"/>
            </a:br>
            <a:r>
              <a:rPr lang="de-DE" sz="3200" dirty="0"/>
              <a:t>Wang </a:t>
            </a:r>
            <a:r>
              <a:rPr lang="de-DE" sz="3200" dirty="0" err="1"/>
              <a:t>Chuzhi</a:t>
            </a:r>
            <a:r>
              <a:rPr lang="de-DE" sz="3200" dirty="0"/>
              <a:t> (863-923)</a:t>
            </a:r>
          </a:p>
        </p:txBody>
      </p:sp>
      <p:pic>
        <p:nvPicPr>
          <p:cNvPr id="12" name="Inhaltsplatzhalter 11">
            <a:extLst>
              <a:ext uri="{FF2B5EF4-FFF2-40B4-BE49-F238E27FC236}">
                <a16:creationId xmlns:a16="http://schemas.microsoft.com/office/drawing/2014/main" id="{F516753A-54BD-1587-EE78-DEFD1DA2731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4251" y="2318400"/>
            <a:ext cx="6935497" cy="4539600"/>
          </a:xfrm>
        </p:spPr>
      </p:pic>
    </p:spTree>
    <p:extLst>
      <p:ext uri="{BB962C8B-B14F-4D97-AF65-F5344CB8AC3E}">
        <p14:creationId xmlns:p14="http://schemas.microsoft.com/office/powerpoint/2010/main" val="806976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C4F7FC-8245-B0A7-33AD-637ABFD11911}"/>
              </a:ext>
            </a:extLst>
          </p:cNvPr>
          <p:cNvSpPr>
            <a:spLocks noGrp="1"/>
          </p:cNvSpPr>
          <p:nvPr>
            <p:ph type="title"/>
          </p:nvPr>
        </p:nvSpPr>
        <p:spPr>
          <a:xfrm>
            <a:off x="386176" y="2771833"/>
            <a:ext cx="7886700" cy="1042042"/>
          </a:xfrm>
        </p:spPr>
        <p:txBody>
          <a:bodyPr>
            <a:normAutofit fontScale="90000"/>
          </a:bodyPr>
          <a:lstStyle/>
          <a:p>
            <a:r>
              <a:rPr lang="de-DE" sz="2800" dirty="0"/>
              <a:t>Evangeliar Otto III., </a:t>
            </a:r>
            <a:br>
              <a:rPr lang="de-DE" sz="2800" dirty="0"/>
            </a:br>
            <a:r>
              <a:rPr lang="de-DE" sz="2800" dirty="0"/>
              <a:t>entstanden auf der</a:t>
            </a:r>
            <a:br>
              <a:rPr lang="de-DE" sz="2800" dirty="0"/>
            </a:br>
            <a:r>
              <a:rPr lang="de-DE" sz="2800" dirty="0"/>
              <a:t>Insel Reichenau</a:t>
            </a:r>
          </a:p>
        </p:txBody>
      </p:sp>
      <p:pic>
        <p:nvPicPr>
          <p:cNvPr id="6" name="Inhaltsplatzhalter 5">
            <a:extLst>
              <a:ext uri="{FF2B5EF4-FFF2-40B4-BE49-F238E27FC236}">
                <a16:creationId xmlns:a16="http://schemas.microsoft.com/office/drawing/2014/main" id="{F419B9C5-6E45-0C27-9437-B1424907990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8737" y="-702000"/>
            <a:ext cx="5305263" cy="7560000"/>
          </a:xfrm>
        </p:spPr>
      </p:pic>
    </p:spTree>
    <p:extLst>
      <p:ext uri="{BB962C8B-B14F-4D97-AF65-F5344CB8AC3E}">
        <p14:creationId xmlns:p14="http://schemas.microsoft.com/office/powerpoint/2010/main" val="3493064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E13EB5-1D44-A369-7F49-AE2693F9658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0C706D1-2C10-75C6-4BC5-98C8CD492AE2}"/>
              </a:ext>
            </a:extLst>
          </p:cNvPr>
          <p:cNvSpPr>
            <a:spLocks noGrp="1"/>
          </p:cNvSpPr>
          <p:nvPr>
            <p:ph type="title"/>
          </p:nvPr>
        </p:nvSpPr>
        <p:spPr>
          <a:xfrm>
            <a:off x="764866" y="1229360"/>
            <a:ext cx="7886700" cy="1042042"/>
          </a:xfrm>
        </p:spPr>
        <p:txBody>
          <a:bodyPr>
            <a:normAutofit/>
          </a:bodyPr>
          <a:lstStyle/>
          <a:p>
            <a:r>
              <a:rPr lang="de-DE" dirty="0"/>
              <a:t>Musikanschauung</a:t>
            </a:r>
          </a:p>
        </p:txBody>
      </p:sp>
      <p:sp>
        <p:nvSpPr>
          <p:cNvPr id="3" name="Inhaltsplatzhalter 2">
            <a:extLst>
              <a:ext uri="{FF2B5EF4-FFF2-40B4-BE49-F238E27FC236}">
                <a16:creationId xmlns:a16="http://schemas.microsoft.com/office/drawing/2014/main" id="{42587F06-9469-EF30-2778-76B2D0AB02FB}"/>
              </a:ext>
            </a:extLst>
          </p:cNvPr>
          <p:cNvSpPr>
            <a:spLocks noGrp="1"/>
          </p:cNvSpPr>
          <p:nvPr>
            <p:ph idx="1"/>
          </p:nvPr>
        </p:nvSpPr>
        <p:spPr>
          <a:xfrm>
            <a:off x="764866" y="2409947"/>
            <a:ext cx="7886700" cy="3907369"/>
          </a:xfrm>
        </p:spPr>
        <p:txBody>
          <a:bodyPr>
            <a:normAutofit/>
          </a:bodyPr>
          <a:lstStyle/>
          <a:p>
            <a:pPr marL="0" indent="0">
              <a:buNone/>
            </a:pPr>
            <a:r>
              <a:rPr lang="de-DE" b="1" dirty="0" err="1"/>
              <a:t>musica</a:t>
            </a:r>
            <a:r>
              <a:rPr lang="de-DE" b="1" dirty="0"/>
              <a:t> und </a:t>
            </a:r>
            <a:r>
              <a:rPr lang="de-DE" b="1" dirty="0" err="1"/>
              <a:t>cantus</a:t>
            </a:r>
            <a:endParaRPr lang="de-DE" b="1" dirty="0"/>
          </a:p>
          <a:p>
            <a:pPr marL="0" indent="0">
              <a:buNone/>
            </a:pPr>
            <a:r>
              <a:rPr lang="de-DE" sz="2400" kern="0" dirty="0" err="1">
                <a:ea typeface="Times New Roman" panose="02020603050405020304" pitchFamily="18" charset="0"/>
              </a:rPr>
              <a:t>Anicius</a:t>
            </a:r>
            <a:r>
              <a:rPr lang="de-DE" sz="2400" kern="0" dirty="0">
                <a:ea typeface="Times New Roman" panose="02020603050405020304" pitchFamily="18" charset="0"/>
              </a:rPr>
              <a:t> </a:t>
            </a:r>
            <a:r>
              <a:rPr lang="de-DE" sz="2400" kern="0" dirty="0" err="1">
                <a:ea typeface="Times New Roman" panose="02020603050405020304" pitchFamily="18" charset="0"/>
              </a:rPr>
              <a:t>Manlius</a:t>
            </a:r>
            <a:r>
              <a:rPr lang="de-DE" sz="2400" kern="0" dirty="0">
                <a:ea typeface="Times New Roman" panose="02020603050405020304" pitchFamily="18" charset="0"/>
              </a:rPr>
              <a:t> Severinus Boethius (gest. 524): </a:t>
            </a:r>
            <a:r>
              <a:rPr lang="de-DE" sz="2400" i="1" kern="0" dirty="0">
                <a:ea typeface="Times New Roman" panose="02020603050405020304" pitchFamily="18" charset="0"/>
              </a:rPr>
              <a:t>Consolatio </a:t>
            </a:r>
            <a:r>
              <a:rPr lang="de-DE" sz="2400" i="1" kern="0" dirty="0" err="1">
                <a:ea typeface="Times New Roman" panose="02020603050405020304" pitchFamily="18" charset="0"/>
              </a:rPr>
              <a:t>philosophiae</a:t>
            </a:r>
            <a:endParaRPr lang="de-DE" sz="2400" i="1" kern="0" dirty="0">
              <a:ea typeface="Times New Roman" panose="02020603050405020304" pitchFamily="18" charset="0"/>
            </a:endParaRPr>
          </a:p>
          <a:p>
            <a:pPr marL="0" indent="0">
              <a:buNone/>
            </a:pPr>
            <a:endParaRPr lang="de-DE" sz="2400" i="1" kern="0" dirty="0">
              <a:ea typeface="Times New Roman" panose="02020603050405020304" pitchFamily="18" charset="0"/>
            </a:endParaRPr>
          </a:p>
          <a:p>
            <a:pPr marL="0" indent="0">
              <a:buNone/>
            </a:pPr>
            <a:r>
              <a:rPr lang="de-DE" sz="2400" kern="0" dirty="0">
                <a:effectLst/>
                <a:ea typeface="Times New Roman" panose="02020603050405020304" pitchFamily="18" charset="0"/>
              </a:rPr>
              <a:t>Isidor von Sevilla (ca. 560-636): </a:t>
            </a:r>
            <a:r>
              <a:rPr lang="de-DE" sz="2400" i="1" kern="0" dirty="0" err="1">
                <a:effectLst/>
                <a:ea typeface="Times New Roman" panose="02020603050405020304" pitchFamily="18" charset="0"/>
              </a:rPr>
              <a:t>Isidori</a:t>
            </a:r>
            <a:r>
              <a:rPr lang="de-DE" sz="2400" i="1" kern="0" dirty="0">
                <a:effectLst/>
                <a:ea typeface="Times New Roman" panose="02020603050405020304" pitchFamily="18" charset="0"/>
              </a:rPr>
              <a:t> </a:t>
            </a:r>
            <a:r>
              <a:rPr lang="de-DE" sz="2400" i="1" kern="0" dirty="0" err="1">
                <a:effectLst/>
                <a:ea typeface="Times New Roman" panose="02020603050405020304" pitchFamily="18" charset="0"/>
              </a:rPr>
              <a:t>Hispalensis</a:t>
            </a:r>
            <a:r>
              <a:rPr lang="de-DE" sz="2400" i="1" kern="0" dirty="0">
                <a:effectLst/>
                <a:ea typeface="Times New Roman" panose="02020603050405020304" pitchFamily="18" charset="0"/>
              </a:rPr>
              <a:t> </a:t>
            </a:r>
            <a:r>
              <a:rPr lang="de-DE" sz="2400" i="1" kern="0" dirty="0" err="1">
                <a:effectLst/>
                <a:ea typeface="Times New Roman" panose="02020603050405020304" pitchFamily="18" charset="0"/>
              </a:rPr>
              <a:t>episcopi</a:t>
            </a:r>
            <a:r>
              <a:rPr lang="de-DE" sz="2400" i="1" kern="0" dirty="0">
                <a:effectLst/>
                <a:ea typeface="Times New Roman" panose="02020603050405020304" pitchFamily="18" charset="0"/>
              </a:rPr>
              <a:t> </a:t>
            </a:r>
            <a:r>
              <a:rPr lang="de-DE" sz="2400" i="1" kern="0" dirty="0" err="1">
                <a:effectLst/>
                <a:ea typeface="Times New Roman" panose="02020603050405020304" pitchFamily="18" charset="0"/>
              </a:rPr>
              <a:t>etymologiarum</a:t>
            </a:r>
            <a:r>
              <a:rPr lang="de-DE" sz="2400" i="1" kern="0" dirty="0">
                <a:effectLst/>
                <a:ea typeface="Times New Roman" panose="02020603050405020304" pitchFamily="18" charset="0"/>
              </a:rPr>
              <a:t> </a:t>
            </a:r>
            <a:r>
              <a:rPr lang="de-DE" sz="2400" i="1" kern="0" dirty="0" err="1">
                <a:effectLst/>
                <a:ea typeface="Times New Roman" panose="02020603050405020304" pitchFamily="18" charset="0"/>
              </a:rPr>
              <a:t>sive</a:t>
            </a:r>
            <a:r>
              <a:rPr lang="de-DE" sz="2400" i="1" kern="0" dirty="0">
                <a:effectLst/>
                <a:ea typeface="Times New Roman" panose="02020603050405020304" pitchFamily="18" charset="0"/>
              </a:rPr>
              <a:t> </a:t>
            </a:r>
            <a:r>
              <a:rPr lang="de-DE" sz="2400" i="1" kern="0" dirty="0" err="1">
                <a:effectLst/>
                <a:ea typeface="Times New Roman" panose="02020603050405020304" pitchFamily="18" charset="0"/>
              </a:rPr>
              <a:t>originum</a:t>
            </a:r>
            <a:r>
              <a:rPr lang="de-DE" sz="2400" i="1" kern="0" dirty="0">
                <a:effectLst/>
                <a:ea typeface="Times New Roman" panose="02020603050405020304" pitchFamily="18" charset="0"/>
              </a:rPr>
              <a:t> </a:t>
            </a:r>
            <a:r>
              <a:rPr lang="de-DE" sz="2400" i="1" kern="0" dirty="0" err="1">
                <a:effectLst/>
                <a:ea typeface="Times New Roman" panose="02020603050405020304" pitchFamily="18" charset="0"/>
              </a:rPr>
              <a:t>libri</a:t>
            </a:r>
            <a:endParaRPr lang="de-DE" sz="2400" i="1" kern="0" dirty="0">
              <a:effectLst/>
              <a:ea typeface="Times New Roman" panose="02020603050405020304" pitchFamily="18" charset="0"/>
            </a:endParaRPr>
          </a:p>
          <a:p>
            <a:pPr marL="0" indent="0">
              <a:buNone/>
            </a:pPr>
            <a:endParaRPr lang="de-DE" sz="2400" i="1" kern="0" dirty="0">
              <a:ea typeface="Times New Roman" panose="02020603050405020304" pitchFamily="18" charset="0"/>
            </a:endParaRPr>
          </a:p>
          <a:p>
            <a:pPr marL="0" indent="0">
              <a:buNone/>
            </a:pPr>
            <a:r>
              <a:rPr lang="de-DE" sz="2400" dirty="0" err="1"/>
              <a:t>Regino</a:t>
            </a:r>
            <a:r>
              <a:rPr lang="de-DE" sz="2400" dirty="0"/>
              <a:t> von </a:t>
            </a:r>
            <a:r>
              <a:rPr lang="de-DE" sz="2400" dirty="0" err="1"/>
              <a:t>Prüm</a:t>
            </a:r>
            <a:r>
              <a:rPr lang="de-DE" sz="2400" i="1" dirty="0"/>
              <a:t>: De </a:t>
            </a:r>
            <a:r>
              <a:rPr lang="de-DE" sz="2400" i="1" dirty="0" err="1"/>
              <a:t>harmonia</a:t>
            </a:r>
            <a:r>
              <a:rPr lang="de-DE" sz="2400" i="1" dirty="0"/>
              <a:t> </a:t>
            </a:r>
            <a:r>
              <a:rPr lang="de-DE" sz="2400" i="1" dirty="0" err="1"/>
              <a:t>institutione</a:t>
            </a:r>
            <a:r>
              <a:rPr lang="de-DE" sz="2400" i="1" dirty="0"/>
              <a:t> </a:t>
            </a:r>
            <a:r>
              <a:rPr lang="de-DE" sz="2400" dirty="0"/>
              <a:t>(um 800)</a:t>
            </a:r>
          </a:p>
        </p:txBody>
      </p:sp>
    </p:spTree>
    <p:extLst>
      <p:ext uri="{BB962C8B-B14F-4D97-AF65-F5344CB8AC3E}">
        <p14:creationId xmlns:p14="http://schemas.microsoft.com/office/powerpoint/2010/main" val="1209387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993A9C-910E-FC0E-77D2-1D72C13407ED}"/>
              </a:ext>
            </a:extLst>
          </p:cNvPr>
          <p:cNvSpPr>
            <a:spLocks noGrp="1"/>
          </p:cNvSpPr>
          <p:nvPr>
            <p:ph type="title"/>
          </p:nvPr>
        </p:nvSpPr>
        <p:spPr/>
        <p:txBody>
          <a:bodyPr>
            <a:normAutofit fontScale="90000"/>
          </a:bodyPr>
          <a:lstStyle/>
          <a:p>
            <a:r>
              <a:rPr lang="de-DE" sz="3100" dirty="0" err="1">
                <a:effectLst/>
                <a:latin typeface="Brandon Grotesque Medium"/>
                <a:ea typeface="Cambria" panose="02040503050406030204" pitchFamily="18" charset="0"/>
                <a:cs typeface="Cambria" panose="02040503050406030204" pitchFamily="18" charset="0"/>
              </a:rPr>
              <a:t>Regino</a:t>
            </a:r>
            <a:r>
              <a:rPr lang="de-DE" sz="3100" dirty="0">
                <a:effectLst/>
                <a:latin typeface="Brandon Grotesque Medium"/>
                <a:ea typeface="Cambria" panose="02040503050406030204" pitchFamily="18" charset="0"/>
                <a:cs typeface="Cambria" panose="02040503050406030204" pitchFamily="18" charset="0"/>
              </a:rPr>
              <a:t> von </a:t>
            </a:r>
            <a:r>
              <a:rPr lang="de-DE" sz="3100" dirty="0" err="1">
                <a:effectLst/>
                <a:latin typeface="Brandon Grotesque Medium"/>
                <a:ea typeface="Cambria" panose="02040503050406030204" pitchFamily="18" charset="0"/>
                <a:cs typeface="Cambria" panose="02040503050406030204" pitchFamily="18" charset="0"/>
              </a:rPr>
              <a:t>Prüm</a:t>
            </a:r>
            <a:r>
              <a:rPr lang="de-DE" sz="3100" dirty="0">
                <a:effectLst/>
                <a:latin typeface="Brandon Grotesque Medium"/>
                <a:ea typeface="Cambria" panose="02040503050406030204" pitchFamily="18" charset="0"/>
                <a:cs typeface="Cambria" panose="02040503050406030204" pitchFamily="18" charset="0"/>
              </a:rPr>
              <a:t>: De </a:t>
            </a:r>
            <a:r>
              <a:rPr lang="de-DE" sz="3100" dirty="0" err="1">
                <a:effectLst/>
                <a:latin typeface="Brandon Grotesque Medium"/>
                <a:ea typeface="Cambria" panose="02040503050406030204" pitchFamily="18" charset="0"/>
                <a:cs typeface="Cambria" panose="02040503050406030204" pitchFamily="18" charset="0"/>
              </a:rPr>
              <a:t>harmonia</a:t>
            </a:r>
            <a:r>
              <a:rPr lang="de-DE" sz="3100" dirty="0">
                <a:effectLst/>
                <a:latin typeface="Brandon Grotesque Medium"/>
                <a:ea typeface="Cambria" panose="02040503050406030204" pitchFamily="18" charset="0"/>
                <a:cs typeface="Cambria" panose="02040503050406030204" pitchFamily="18" charset="0"/>
              </a:rPr>
              <a:t> </a:t>
            </a:r>
            <a:r>
              <a:rPr lang="de-DE" sz="3100" dirty="0" err="1">
                <a:effectLst/>
                <a:latin typeface="Brandon Grotesque Medium"/>
                <a:ea typeface="Cambria" panose="02040503050406030204" pitchFamily="18" charset="0"/>
                <a:cs typeface="Cambria" panose="02040503050406030204" pitchFamily="18" charset="0"/>
              </a:rPr>
              <a:t>institutione</a:t>
            </a:r>
            <a:r>
              <a:rPr lang="de-DE" sz="3100" dirty="0">
                <a:effectLst/>
                <a:latin typeface="Brandon Grotesque Medium"/>
                <a:ea typeface="Cambria" panose="02040503050406030204" pitchFamily="18" charset="0"/>
                <a:cs typeface="Cambria" panose="02040503050406030204" pitchFamily="18" charset="0"/>
              </a:rPr>
              <a:t> (um 800)</a:t>
            </a:r>
            <a:br>
              <a:rPr lang="de-DE" sz="4400" dirty="0">
                <a:effectLst/>
                <a:latin typeface="Brandon Grotesque Medium"/>
                <a:ea typeface="Cambria" panose="02040503050406030204" pitchFamily="18" charset="0"/>
                <a:cs typeface="Cambria" panose="02040503050406030204" pitchFamily="18" charset="0"/>
              </a:rPr>
            </a:br>
            <a:endParaRPr lang="de-DE" dirty="0"/>
          </a:p>
        </p:txBody>
      </p:sp>
      <p:sp>
        <p:nvSpPr>
          <p:cNvPr id="3" name="Inhaltsplatzhalter 2">
            <a:extLst>
              <a:ext uri="{FF2B5EF4-FFF2-40B4-BE49-F238E27FC236}">
                <a16:creationId xmlns:a16="http://schemas.microsoft.com/office/drawing/2014/main" id="{0935A96A-8619-3E6D-B80A-0292304B6102}"/>
              </a:ext>
            </a:extLst>
          </p:cNvPr>
          <p:cNvSpPr>
            <a:spLocks noGrp="1"/>
          </p:cNvSpPr>
          <p:nvPr>
            <p:ph idx="1"/>
          </p:nvPr>
        </p:nvSpPr>
        <p:spPr>
          <a:xfrm>
            <a:off x="764866" y="2186952"/>
            <a:ext cx="7886700" cy="3907369"/>
          </a:xfrm>
        </p:spPr>
        <p:txBody>
          <a:bodyPr>
            <a:normAutofit fontScale="25000" lnSpcReduction="20000"/>
          </a:bodyPr>
          <a:lstStyle/>
          <a:p>
            <a:pPr marL="0" indent="0" algn="just">
              <a:lnSpc>
                <a:spcPts val="1700"/>
              </a:lnSpc>
              <a:buNone/>
            </a:pPr>
            <a:r>
              <a:rPr lang="de-DE" sz="8000" dirty="0">
                <a:effectLst/>
                <a:latin typeface="Brandon Grotesque Medium"/>
                <a:ea typeface="Cambria" panose="02040503050406030204" pitchFamily="18" charset="0"/>
                <a:cs typeface="Cambria" panose="02040503050406030204" pitchFamily="18" charset="0"/>
              </a:rPr>
              <a:t>Obwohl es nur sehr wenige gibt, die deren [</a:t>
            </a:r>
            <a:r>
              <a:rPr lang="de-DE" sz="8000" dirty="0" err="1">
                <a:effectLst/>
                <a:latin typeface="Brandon Grotesque Medium"/>
                <a:ea typeface="Cambria" panose="02040503050406030204" pitchFamily="18" charset="0"/>
                <a:cs typeface="Cambria" panose="02040503050406030204" pitchFamily="18" charset="0"/>
              </a:rPr>
              <a:t>Musica</a:t>
            </a:r>
            <a:r>
              <a:rPr lang="de-DE" sz="8000" dirty="0">
                <a:effectLst/>
                <a:latin typeface="Brandon Grotesque Medium"/>
                <a:ea typeface="Cambria" panose="02040503050406030204" pitchFamily="18" charset="0"/>
                <a:cs typeface="Cambria" panose="02040503050406030204" pitchFamily="18" charset="0"/>
              </a:rPr>
              <a:t>] Kraft und Wesen in unzweifelhafter Methode untersuchen, nehmen sie dennoch durch sie das wahr, was sie mit ihrer Hände Werk deutlich zeigen können. Obwohl es viele gibt, die sie mit den Fingern ausüben oder mit dem Klang der Stimme hervorbringen, nehmen sie dennoch keineswegs deren Kraft und Wesen wahr. Schließlich, wenn du einen </a:t>
            </a:r>
            <a:r>
              <a:rPr lang="de-DE" sz="8000" dirty="0" err="1">
                <a:effectLst/>
                <a:latin typeface="Brandon Grotesque Medium"/>
                <a:ea typeface="Cambria" panose="02040503050406030204" pitchFamily="18" charset="0"/>
                <a:cs typeface="Cambria" panose="02040503050406030204" pitchFamily="18" charset="0"/>
              </a:rPr>
              <a:t>Citharone</a:t>
            </a:r>
            <a:r>
              <a:rPr lang="de-DE" sz="8000" dirty="0">
                <a:effectLst/>
                <a:latin typeface="Brandon Grotesque Medium"/>
                <a:ea typeface="Cambria" panose="02040503050406030204" pitchFamily="18" charset="0"/>
                <a:cs typeface="Cambria" panose="02040503050406030204" pitchFamily="18" charset="0"/>
              </a:rPr>
              <a:t>- oder Lyraspieler bittest, dass er Einsicht in Instrumentenbau oder Zusammenklänge zeigen möge, wie jene Saite mit einer anderen durch eine bestimmte Proportion der Zahlen verbunden sei, dann wird er dir keine Antwort auf diese Fragen geben. Nur das wird er dir bekennen, dass er dies so macht, wie er es vom Lehrer erfahren und gelernt hat. […] Im übrigen muss man wissen, dass nicht der </a:t>
            </a:r>
            <a:r>
              <a:rPr lang="de-DE" sz="8000" dirty="0" err="1">
                <a:effectLst/>
                <a:latin typeface="Brandon Grotesque Medium"/>
                <a:ea typeface="Cambria" panose="02040503050406030204" pitchFamily="18" charset="0"/>
                <a:cs typeface="Cambria" panose="02040503050406030204" pitchFamily="18" charset="0"/>
              </a:rPr>
              <a:t>Musicus</a:t>
            </a:r>
            <a:r>
              <a:rPr lang="de-DE" sz="8000" dirty="0">
                <a:effectLst/>
                <a:latin typeface="Brandon Grotesque Medium"/>
                <a:ea typeface="Cambria" panose="02040503050406030204" pitchFamily="18" charset="0"/>
                <a:cs typeface="Cambria" panose="02040503050406030204" pitchFamily="18" charset="0"/>
              </a:rPr>
              <a:t> genannt wird, der sie nur mit seinen Händen ausführt, sondern dass in Wahrheit der </a:t>
            </a:r>
            <a:r>
              <a:rPr lang="de-DE" sz="8000" dirty="0" err="1">
                <a:effectLst/>
                <a:latin typeface="Brandon Grotesque Medium"/>
                <a:ea typeface="Cambria" panose="02040503050406030204" pitchFamily="18" charset="0"/>
                <a:cs typeface="Cambria" panose="02040503050406030204" pitchFamily="18" charset="0"/>
              </a:rPr>
              <a:t>Musicus</a:t>
            </a:r>
            <a:r>
              <a:rPr lang="de-DE" sz="8000" dirty="0">
                <a:effectLst/>
                <a:latin typeface="Brandon Grotesque Medium"/>
                <a:ea typeface="Cambria" panose="02040503050406030204" pitchFamily="18" charset="0"/>
                <a:cs typeface="Cambria" panose="02040503050406030204" pitchFamily="18" charset="0"/>
              </a:rPr>
              <a:t> ist, der vermag, über Musik ihrem Wesen gemäß zu disputieren und ihren Sinn mit unzweifelhaften Methoden zu entfalten. Jede Kunst nämlich und jede Wissenschaft hat eine ehrenhaftere Begründung als das Werk, das mit der Hand und dem Werk des Herstellers geschaffen wird. Höher steht es zu wissen, als das Betreffende zu machen.</a:t>
            </a:r>
          </a:p>
          <a:p>
            <a:pPr marL="0" indent="0">
              <a:buNone/>
            </a:pPr>
            <a:endParaRPr lang="de-DE" sz="2200" dirty="0">
              <a:latin typeface="Brandon Grotesque Medium"/>
            </a:endParaRPr>
          </a:p>
        </p:txBody>
      </p:sp>
    </p:spTree>
    <p:extLst>
      <p:ext uri="{BB962C8B-B14F-4D97-AF65-F5344CB8AC3E}">
        <p14:creationId xmlns:p14="http://schemas.microsoft.com/office/powerpoint/2010/main" val="2989271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3EA8C3-EBA9-1C9E-6FCC-F01260D7FA6B}"/>
              </a:ext>
            </a:extLst>
          </p:cNvPr>
          <p:cNvSpPr>
            <a:spLocks noGrp="1"/>
          </p:cNvSpPr>
          <p:nvPr>
            <p:ph type="title"/>
          </p:nvPr>
        </p:nvSpPr>
        <p:spPr>
          <a:xfrm>
            <a:off x="764866" y="1229360"/>
            <a:ext cx="7886700" cy="1042042"/>
          </a:xfrm>
        </p:spPr>
        <p:txBody>
          <a:bodyPr>
            <a:normAutofit/>
          </a:bodyPr>
          <a:lstStyle/>
          <a:p>
            <a:r>
              <a:rPr lang="de-DE" dirty="0"/>
              <a:t>Septem Artes liberales</a:t>
            </a:r>
          </a:p>
        </p:txBody>
      </p:sp>
      <p:sp>
        <p:nvSpPr>
          <p:cNvPr id="3" name="Inhaltsplatzhalter 2">
            <a:extLst>
              <a:ext uri="{FF2B5EF4-FFF2-40B4-BE49-F238E27FC236}">
                <a16:creationId xmlns:a16="http://schemas.microsoft.com/office/drawing/2014/main" id="{64D76906-D0D2-657C-C963-D129B88A7DF3}"/>
              </a:ext>
            </a:extLst>
          </p:cNvPr>
          <p:cNvSpPr>
            <a:spLocks noGrp="1"/>
          </p:cNvSpPr>
          <p:nvPr>
            <p:ph idx="1"/>
          </p:nvPr>
        </p:nvSpPr>
        <p:spPr>
          <a:xfrm>
            <a:off x="764866" y="2409947"/>
            <a:ext cx="7886700" cy="3907369"/>
          </a:xfrm>
        </p:spPr>
        <p:txBody>
          <a:bodyPr>
            <a:normAutofit/>
          </a:bodyPr>
          <a:lstStyle/>
          <a:p>
            <a:pPr marL="0" indent="0">
              <a:buNone/>
            </a:pPr>
            <a:endParaRPr lang="de-DE" kern="0" dirty="0">
              <a:effectLst/>
              <a:ea typeface="Times New Roman" panose="02020603050405020304" pitchFamily="18" charset="0"/>
            </a:endParaRPr>
          </a:p>
          <a:p>
            <a:pPr marL="0" indent="0">
              <a:buNone/>
            </a:pPr>
            <a:r>
              <a:rPr lang="de-DE" kern="0" dirty="0">
                <a:effectLst/>
                <a:ea typeface="Times New Roman" panose="02020603050405020304" pitchFamily="18" charset="0"/>
              </a:rPr>
              <a:t>Grammatik, Rhetorik und Dialektik  	(=Trivium)</a:t>
            </a:r>
          </a:p>
          <a:p>
            <a:pPr marL="0" indent="0">
              <a:buNone/>
            </a:pPr>
            <a:endParaRPr lang="de-DE" kern="0" dirty="0">
              <a:ea typeface="Times New Roman" panose="02020603050405020304" pitchFamily="18" charset="0"/>
            </a:endParaRPr>
          </a:p>
          <a:p>
            <a:pPr marL="0" indent="0">
              <a:buNone/>
            </a:pPr>
            <a:r>
              <a:rPr lang="de-DE" kern="0" dirty="0">
                <a:effectLst/>
                <a:ea typeface="Times New Roman" panose="02020603050405020304" pitchFamily="18" charset="0"/>
              </a:rPr>
              <a:t>Arithmetik, Geometrie, Astronomie und Musik 							(=Quadrivium)</a:t>
            </a:r>
          </a:p>
          <a:p>
            <a:pPr marL="0" indent="0">
              <a:buNone/>
            </a:pPr>
            <a:r>
              <a:rPr lang="de-DE" kern="0" dirty="0">
                <a:effectLst/>
                <a:latin typeface="Brandon Grotesque Medium"/>
                <a:ea typeface="Times New Roman" panose="02020603050405020304" pitchFamily="18" charset="0"/>
              </a:rPr>
              <a:t> </a:t>
            </a:r>
            <a:endParaRPr lang="de-DE" sz="2400" dirty="0"/>
          </a:p>
        </p:txBody>
      </p:sp>
    </p:spTree>
    <p:extLst>
      <p:ext uri="{BB962C8B-B14F-4D97-AF65-F5344CB8AC3E}">
        <p14:creationId xmlns:p14="http://schemas.microsoft.com/office/powerpoint/2010/main" val="615228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D5D92F-5833-A15C-96EF-283C385430E1}"/>
              </a:ext>
            </a:extLst>
          </p:cNvPr>
          <p:cNvSpPr>
            <a:spLocks noGrp="1"/>
          </p:cNvSpPr>
          <p:nvPr>
            <p:ph type="title"/>
          </p:nvPr>
        </p:nvSpPr>
        <p:spPr/>
        <p:txBody>
          <a:bodyPr>
            <a:noAutofit/>
          </a:bodyPr>
          <a:lstStyle/>
          <a:p>
            <a:pPr>
              <a:lnSpc>
                <a:spcPts val="3400"/>
              </a:lnSpc>
            </a:pPr>
            <a:br>
              <a:rPr lang="de-DE" sz="3200" dirty="0"/>
            </a:br>
            <a:br>
              <a:rPr lang="de-DE" sz="3200" dirty="0"/>
            </a:br>
            <a:r>
              <a:rPr lang="de-DE" sz="3200" dirty="0"/>
              <a:t>Klangbeispiel: </a:t>
            </a:r>
            <a:r>
              <a:rPr lang="en-US" sz="3200" i="1" dirty="0">
                <a:effectLst/>
                <a:latin typeface="Brandon Grotesque Medium"/>
                <a:ea typeface="Times New Roman" panose="02020603050405020304" pitchFamily="18" charset="0"/>
              </a:rPr>
              <a:t>Alleluia</a:t>
            </a:r>
            <a:r>
              <a:rPr lang="en-US" sz="3200" dirty="0">
                <a:effectLst/>
                <a:latin typeface="Brandon Grotesque Medium"/>
                <a:ea typeface="Times New Roman" panose="02020603050405020304" pitchFamily="18" charset="0"/>
              </a:rPr>
              <a:t> (b</a:t>
            </a:r>
            <a:r>
              <a:rPr lang="de-DE" sz="3200" dirty="0" err="1">
                <a:effectLst/>
                <a:latin typeface="Brandon Grotesque Medium"/>
                <a:ea typeface="Times New Roman" panose="02020603050405020304" pitchFamily="18" charset="0"/>
              </a:rPr>
              <a:t>yzantinisch</a:t>
            </a:r>
            <a:r>
              <a:rPr lang="de-DE" sz="3200" dirty="0">
                <a:effectLst/>
                <a:latin typeface="Brandon Grotesque Medium"/>
                <a:ea typeface="Times New Roman" panose="02020603050405020304" pitchFamily="18" charset="0"/>
              </a:rPr>
              <a:t>)</a:t>
            </a:r>
            <a:br>
              <a:rPr lang="de-DE" sz="1800" dirty="0">
                <a:effectLst/>
                <a:latin typeface="Times New Roman" panose="02020603050405020304" pitchFamily="18" charset="0"/>
                <a:ea typeface="Times New Roman" panose="02020603050405020304" pitchFamily="18" charset="0"/>
              </a:rPr>
            </a:br>
            <a:br>
              <a:rPr lang="de-DE" sz="3200" dirty="0"/>
            </a:br>
            <a:endParaRPr lang="de-DE" sz="3200" dirty="0"/>
          </a:p>
        </p:txBody>
      </p:sp>
      <p:sp>
        <p:nvSpPr>
          <p:cNvPr id="3" name="Inhaltsplatzhalter 2">
            <a:extLst>
              <a:ext uri="{FF2B5EF4-FFF2-40B4-BE49-F238E27FC236}">
                <a16:creationId xmlns:a16="http://schemas.microsoft.com/office/drawing/2014/main" id="{19C72100-C90D-DCE7-CE86-F309BFBB8404}"/>
              </a:ext>
            </a:extLst>
          </p:cNvPr>
          <p:cNvSpPr>
            <a:spLocks noGrp="1"/>
          </p:cNvSpPr>
          <p:nvPr>
            <p:ph idx="1"/>
          </p:nvPr>
        </p:nvSpPr>
        <p:spPr/>
        <p:txBody>
          <a:bodyPr>
            <a:normAutofit/>
          </a:bodyPr>
          <a:lstStyle/>
          <a:p>
            <a:pPr marL="0" indent="0">
              <a:buNone/>
            </a:pPr>
            <a:r>
              <a:rPr lang="de-DE" sz="2200" dirty="0" err="1"/>
              <a:t>Thédore</a:t>
            </a:r>
            <a:r>
              <a:rPr lang="de-DE" sz="2200" dirty="0"/>
              <a:t> </a:t>
            </a:r>
            <a:r>
              <a:rPr lang="de-DE" sz="2200" dirty="0" err="1"/>
              <a:t>Gérold</a:t>
            </a:r>
            <a:r>
              <a:rPr lang="de-DE" sz="2200" dirty="0"/>
              <a:t>: „Den nicht sehr zahlreichen Schriften, in denen der Gottesdienst der frühchristlichen Gemeinden erwähnt wird, ist nur sehr Allgemeines über die Rolle der Musik zu entnehmen. Der Apostel Paulus empfiehlt die Psalmen als ein Mittel der Erbauung [….]. Im wesentlichen bestand der Gesang in der Psalmodie, die von einem Kantor vorgetragen und von der Gemeinde ab und zu mit Akklamationen oder Refrains beantwortet wurde.“ </a:t>
            </a:r>
          </a:p>
          <a:p>
            <a:pPr marL="0" indent="0">
              <a:buNone/>
            </a:pPr>
            <a:r>
              <a:rPr lang="de-DE" sz="2200" dirty="0"/>
              <a:t>Augustinus in seinen </a:t>
            </a:r>
            <a:r>
              <a:rPr lang="de-DE" sz="2200" i="1" dirty="0"/>
              <a:t>Confessiones</a:t>
            </a:r>
            <a:r>
              <a:rPr lang="de-DE" sz="2200" dirty="0"/>
              <a:t> (397-401): „ Wenn mich zuweilen der Gesang mehr anrührt als der Sinn der gesungenen Worte, habe ich mich einer großen Sünde schuldig gemacht, und es wäre besser für mich, wenn ich den Gesang des Kantors nicht hörte.“</a:t>
            </a:r>
          </a:p>
        </p:txBody>
      </p:sp>
    </p:spTree>
    <p:extLst>
      <p:ext uri="{BB962C8B-B14F-4D97-AF65-F5344CB8AC3E}">
        <p14:creationId xmlns:p14="http://schemas.microsoft.com/office/powerpoint/2010/main" val="918793576"/>
      </p:ext>
    </p:extLst>
  </p:cSld>
  <p:clrMapOvr>
    <a:masterClrMapping/>
  </p:clrMapOvr>
</p:sld>
</file>

<file path=ppt/theme/theme1.xml><?xml version="1.0" encoding="utf-8"?>
<a:theme xmlns:a="http://schemas.openxmlformats.org/drawingml/2006/main" name="Benutzerdefiniertes Design">
  <a:themeElements>
    <a:clrScheme name="Hochschule für Musik Nürnberg">
      <a:dk1>
        <a:sysClr val="windowText" lastClr="000000"/>
      </a:dk1>
      <a:lt1>
        <a:sysClr val="window" lastClr="FFFFFF"/>
      </a:lt1>
      <a:dk2>
        <a:srgbClr val="44546A"/>
      </a:dk2>
      <a:lt2>
        <a:srgbClr val="E7E6E6"/>
      </a:lt2>
      <a:accent1>
        <a:srgbClr val="9D2447"/>
      </a:accent1>
      <a:accent2>
        <a:srgbClr val="D63517"/>
      </a:accent2>
      <a:accent3>
        <a:srgbClr val="248B9D"/>
      </a:accent3>
      <a:accent4>
        <a:srgbClr val="119D75"/>
      </a:accent4>
      <a:accent5>
        <a:srgbClr val="9D2447"/>
      </a:accent5>
      <a:accent6>
        <a:srgbClr val="DB91A1"/>
      </a:accent6>
      <a:hlink>
        <a:srgbClr val="0563C1"/>
      </a:hlink>
      <a:folHlink>
        <a:srgbClr val="954F72"/>
      </a:folHlink>
    </a:clrScheme>
    <a:fontScheme name="HfM Nürnberg">
      <a:majorFont>
        <a:latin typeface="Brandon Grotesque Regular"/>
        <a:ea typeface=""/>
        <a:cs typeface=""/>
      </a:majorFont>
      <a:minorFont>
        <a:latin typeface="Brandon Grotesque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fM-Vorlage_NEU" id="{B39955A6-EA36-460A-8670-4436691BCB09}" vid="{A8634559-2605-480F-96D6-7992FA63811C}"/>
    </a:ext>
  </a:extLst>
</a:theme>
</file>

<file path=ppt/theme/theme2.xml><?xml version="1.0" encoding="utf-8"?>
<a:theme xmlns:a="http://schemas.openxmlformats.org/drawingml/2006/main" name="3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fM-Vorlage_NEU" id="{B39955A6-EA36-460A-8670-4436691BCB09}" vid="{A92BF819-E4EE-4169-862F-0F411DDC65C7}"/>
    </a:ext>
  </a:extLst>
</a:theme>
</file>

<file path=ppt/theme/theme3.xml><?xml version="1.0" encoding="utf-8"?>
<a:theme xmlns:a="http://schemas.openxmlformats.org/drawingml/2006/main" name="1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fM-Vorlage_NEU" id="{B39955A6-EA36-460A-8670-4436691BCB09}" vid="{0907766A-67D4-4DB7-B439-AD09A7A838FF}"/>
    </a:ext>
  </a:extLst>
</a:theme>
</file>

<file path=ppt/theme/theme4.xml><?xml version="1.0" encoding="utf-8"?>
<a:theme xmlns:a="http://schemas.openxmlformats.org/drawingml/2006/main" name="2_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fM-Vorlage_NEU" id="{B39955A6-EA36-460A-8670-4436691BCB09}" vid="{C791E730-FD20-45F2-A38E-AA5261C677A9}"/>
    </a:ext>
  </a:ext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HfM-Vorlage</Template>
  <TotalTime>0</TotalTime>
  <Words>1179</Words>
  <Application>Microsoft Office PowerPoint</Application>
  <PresentationFormat>Bildschirmpräsentation (4:3)</PresentationFormat>
  <Paragraphs>81</Paragraphs>
  <Slides>20</Slides>
  <Notes>0</Notes>
  <HiddenSlides>0</HiddenSlides>
  <MMClips>0</MMClips>
  <ScaleCrop>false</ScaleCrop>
  <HeadingPairs>
    <vt:vector size="6" baseType="variant">
      <vt:variant>
        <vt:lpstr>Verwendete Schriftarten</vt:lpstr>
      </vt:variant>
      <vt:variant>
        <vt:i4>8</vt:i4>
      </vt:variant>
      <vt:variant>
        <vt:lpstr>Design</vt:lpstr>
      </vt:variant>
      <vt:variant>
        <vt:i4>4</vt:i4>
      </vt:variant>
      <vt:variant>
        <vt:lpstr>Folientitel</vt:lpstr>
      </vt:variant>
      <vt:variant>
        <vt:i4>20</vt:i4>
      </vt:variant>
    </vt:vector>
  </HeadingPairs>
  <TitlesOfParts>
    <vt:vector size="32" baseType="lpstr">
      <vt:lpstr>Arial</vt:lpstr>
      <vt:lpstr>Brandon Grotesque Bold</vt:lpstr>
      <vt:lpstr>Brandon Grotesque Light</vt:lpstr>
      <vt:lpstr>Brandon Grotesque Medium</vt:lpstr>
      <vt:lpstr>Brandon Grotesque Regular</vt:lpstr>
      <vt:lpstr>Calibri</vt:lpstr>
      <vt:lpstr>Calibri Light</vt:lpstr>
      <vt:lpstr>Times New Roman</vt:lpstr>
      <vt:lpstr>Benutzerdefiniertes Design</vt:lpstr>
      <vt:lpstr>3_Benutzerdefiniertes Design</vt:lpstr>
      <vt:lpstr>1_Benutzerdefiniertes Design</vt:lpstr>
      <vt:lpstr>2_Benutzerdefiniertes Design</vt:lpstr>
      <vt:lpstr>PowerPoint-Präsentation</vt:lpstr>
      <vt:lpstr>PowerPoint-Präsentation</vt:lpstr>
      <vt:lpstr>Die Welt um 1000</vt:lpstr>
      <vt:lpstr>Wandrelief aus dem Grab des  Wang Chuzhi (863-923)</vt:lpstr>
      <vt:lpstr>Evangeliar Otto III.,  entstanden auf der Insel Reichenau</vt:lpstr>
      <vt:lpstr>Musikanschauung</vt:lpstr>
      <vt:lpstr>Regino von Prüm: De harmonia institutione (um 800) </vt:lpstr>
      <vt:lpstr>Septem Artes liberales</vt:lpstr>
      <vt:lpstr>  Klangbeispiel: Alleluia (byzantinisch)  </vt:lpstr>
      <vt:lpstr>    Klangbeispiel: Communio (aquitanisch)     </vt:lpstr>
      <vt:lpstr>      </vt:lpstr>
      <vt:lpstr> Klangbeispiel: Lilium floruit (spätes 12. Jh.)  </vt:lpstr>
      <vt:lpstr>Schriftlichkeit</vt:lpstr>
      <vt:lpstr>PowerPoint-Präsentation</vt:lpstr>
      <vt:lpstr>PowerPoint-Präsentation</vt:lpstr>
      <vt:lpstr>      </vt:lpstr>
      <vt:lpstr>  Klangbeispiel:  Sequenz: Dies irae  Hans Memling: Das jüngste Gericht (1467-1471)  </vt:lpstr>
      <vt:lpstr>      </vt:lpstr>
      <vt:lpstr> Klangbeispiel: Visitatio Sepulchri (Osterspiel)  </vt:lpstr>
      <vt:lpstr>Rechnung über Ausgaben  zum Osterspiel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Rode-Breymann</dc:creator>
  <cp:lastModifiedBy>Rode-Breymann</cp:lastModifiedBy>
  <cp:revision>13</cp:revision>
  <dcterms:created xsi:type="dcterms:W3CDTF">2024-10-17T15:33:41Z</dcterms:created>
  <dcterms:modified xsi:type="dcterms:W3CDTF">2025-04-06T08:00:31Z</dcterms:modified>
</cp:coreProperties>
</file>