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22"/>
  </p:notesMasterIdLst>
  <p:sldIdLst>
    <p:sldId id="260" r:id="rId5"/>
    <p:sldId id="273" r:id="rId6"/>
    <p:sldId id="275" r:id="rId7"/>
    <p:sldId id="280" r:id="rId8"/>
    <p:sldId id="287" r:id="rId9"/>
    <p:sldId id="281" r:id="rId10"/>
    <p:sldId id="269" r:id="rId11"/>
    <p:sldId id="277" r:id="rId12"/>
    <p:sldId id="278" r:id="rId13"/>
    <p:sldId id="288" r:id="rId14"/>
    <p:sldId id="279" r:id="rId15"/>
    <p:sldId id="270" r:id="rId16"/>
    <p:sldId id="291" r:id="rId17"/>
    <p:sldId id="272" r:id="rId18"/>
    <p:sldId id="289" r:id="rId19"/>
    <p:sldId id="285" r:id="rId20"/>
    <p:sldId id="286" r:id="rId21"/>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273"/>
            <p14:sldId id="275"/>
            <p14:sldId id="280"/>
            <p14:sldId id="287"/>
            <p14:sldId id="281"/>
            <p14:sldId id="269"/>
            <p14:sldId id="277"/>
            <p14:sldId id="278"/>
            <p14:sldId id="288"/>
            <p14:sldId id="279"/>
            <p14:sldId id="270"/>
            <p14:sldId id="291"/>
            <p14:sldId id="272"/>
            <p14:sldId id="289"/>
            <p14:sldId id="285"/>
            <p14:sldId id="286"/>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de-Breymann" initials="R" lastIdx="1" clrIdx="0">
    <p:extLst>
      <p:ext uri="{19B8F6BF-5375-455C-9EA6-DF929625EA0E}">
        <p15:presenceInfo xmlns:p15="http://schemas.microsoft.com/office/powerpoint/2012/main" userId="Rode-Breyman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5" autoAdjust="0"/>
    <p:restoredTop sz="94660" autoAdjust="0"/>
  </p:normalViewPr>
  <p:slideViewPr>
    <p:cSldViewPr snapToGrid="0" showGuides="1">
      <p:cViewPr varScale="1">
        <p:scale>
          <a:sx n="127" d="100"/>
          <a:sy n="127" d="100"/>
        </p:scale>
        <p:origin x="90" y="18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06.04.2025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06.04.2025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06.04.2025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06.04.2025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06.04.2025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06.04.2025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06.04.2025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06.04.2025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06.04.2025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06.04.2025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06.04.2025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06.04.2025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06.04.2025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06.04.2025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06.04.2025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06.04.2025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06.04.2025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06.04.2025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06.04.2025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06.04.2025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06.04.2025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06.04.2025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06.04.2025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06.04.2025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06.04.2025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06.04.2025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06.04.2025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06.04.2025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hyperlink" Target="https://alltagimmittelalter.gnm.de/"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hyperlink" Target="https://alltagimmittelalter.gnm.de/" TargetMode="Externa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1" name="Textfeld 20"/>
          <p:cNvSpPr txBox="1"/>
          <p:nvPr/>
        </p:nvSpPr>
        <p:spPr>
          <a:xfrm rot="21000000">
            <a:off x="489532" y="3567010"/>
            <a:ext cx="6480720" cy="67710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de-DE" sz="3800" dirty="0">
                <a:solidFill>
                  <a:prstClr val="white"/>
                </a:solidFill>
                <a:latin typeface="Brandon Grotesque Bold" panose="020B0803020203060202" pitchFamily="34" charset="0"/>
              </a:rPr>
              <a:t>Musikgeschichte im Überblick 1</a:t>
            </a:r>
            <a:endPar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endParaRPr>
          </a:p>
        </p:txBody>
      </p:sp>
      <p:sp>
        <p:nvSpPr>
          <p:cNvPr id="22" name="Textfeld 21"/>
          <p:cNvSpPr txBox="1"/>
          <p:nvPr/>
        </p:nvSpPr>
        <p:spPr>
          <a:xfrm rot="21000000">
            <a:off x="588923" y="4202823"/>
            <a:ext cx="6480720"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28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rPr>
              <a:t>21.10.2024</a:t>
            </a:r>
            <a:r>
              <a:rPr kumimoji="0" lang="de-DE" sz="2800" b="0" i="0" u="none" strike="noStrike" kern="1200" cap="none" spc="0" normalizeH="0" baseline="0" noProof="0">
                <a:ln>
                  <a:noFill/>
                </a:ln>
                <a:solidFill>
                  <a:prstClr val="white"/>
                </a:solidFill>
                <a:effectLst/>
                <a:uLnTx/>
                <a:uFillTx/>
                <a:latin typeface="Brandon Grotesque Light" panose="020B0303020203060202" pitchFamily="34" charset="0"/>
                <a:ea typeface="+mn-ea"/>
                <a:cs typeface="+mn-cs"/>
              </a:rPr>
              <a:t>: Einführung</a:t>
            </a:r>
            <a:endParaRPr kumimoji="0" lang="de-DE" sz="2800" b="0" i="0" u="none" strike="noStrike" kern="1200" cap="none" spc="0" normalizeH="0" baseline="0" noProof="0" dirty="0">
              <a:ln>
                <a:noFill/>
              </a:ln>
              <a:solidFill>
                <a:prstClr val="white"/>
              </a:solidFill>
              <a:effectLst/>
              <a:uLnTx/>
              <a:uFillTx/>
              <a:latin typeface="Brandon Grotesque Light" panose="020B0303020203060202" pitchFamily="34" charset="0"/>
              <a:ea typeface="+mn-ea"/>
              <a:cs typeface="+mn-cs"/>
            </a:endParaRP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A8C3-EBA9-1C9E-6FCC-F01260D7FA6B}"/>
              </a:ext>
            </a:extLst>
          </p:cNvPr>
          <p:cNvSpPr>
            <a:spLocks noGrp="1"/>
          </p:cNvSpPr>
          <p:nvPr>
            <p:ph type="title"/>
          </p:nvPr>
        </p:nvSpPr>
        <p:spPr>
          <a:xfrm>
            <a:off x="764866" y="1229360"/>
            <a:ext cx="7886700" cy="1042042"/>
          </a:xfrm>
        </p:spPr>
        <p:txBody>
          <a:bodyPr>
            <a:normAutofit fontScale="90000"/>
          </a:bodyPr>
          <a:lstStyle/>
          <a:p>
            <a:r>
              <a:rPr lang="de-DE" dirty="0"/>
              <a:t>Grundsätzliche Überlegungen zur Musik dieser Jahrhunderte 1</a:t>
            </a:r>
          </a:p>
        </p:txBody>
      </p:sp>
      <p:sp>
        <p:nvSpPr>
          <p:cNvPr id="3" name="Inhaltsplatzhalter 2">
            <a:extLst>
              <a:ext uri="{FF2B5EF4-FFF2-40B4-BE49-F238E27FC236}">
                <a16:creationId xmlns:a16="http://schemas.microsoft.com/office/drawing/2014/main" id="{64D76906-D0D2-657C-C963-D129B88A7DF3}"/>
              </a:ext>
            </a:extLst>
          </p:cNvPr>
          <p:cNvSpPr>
            <a:spLocks noGrp="1"/>
          </p:cNvSpPr>
          <p:nvPr>
            <p:ph idx="1"/>
          </p:nvPr>
        </p:nvSpPr>
        <p:spPr>
          <a:xfrm>
            <a:off x="764866" y="2271402"/>
            <a:ext cx="7886700" cy="3907369"/>
          </a:xfrm>
        </p:spPr>
        <p:txBody>
          <a:bodyPr/>
          <a:lstStyle/>
          <a:p>
            <a:pPr marL="0" indent="0">
              <a:buNone/>
            </a:pPr>
            <a:endParaRPr lang="de-DE" b="1" dirty="0"/>
          </a:p>
          <a:p>
            <a:pPr marL="0" indent="0">
              <a:buNone/>
            </a:pPr>
            <a:r>
              <a:rPr lang="de-DE" b="1" dirty="0"/>
              <a:t>Funktion von Musik</a:t>
            </a:r>
          </a:p>
          <a:p>
            <a:pPr marL="0" indent="0">
              <a:buNone/>
            </a:pPr>
            <a:r>
              <a:rPr lang="de-DE" dirty="0"/>
              <a:t>Johannes </a:t>
            </a:r>
            <a:r>
              <a:rPr lang="de-DE" dirty="0" err="1"/>
              <a:t>Tinctoris</a:t>
            </a:r>
            <a:r>
              <a:rPr lang="de-DE" dirty="0"/>
              <a:t>: </a:t>
            </a:r>
            <a:r>
              <a:rPr lang="de-DE" i="1" dirty="0" err="1"/>
              <a:t>Complexus</a:t>
            </a:r>
            <a:r>
              <a:rPr lang="de-DE" i="1" dirty="0"/>
              <a:t> </a:t>
            </a:r>
            <a:r>
              <a:rPr lang="de-DE" i="1" dirty="0" err="1"/>
              <a:t>viginti</a:t>
            </a:r>
            <a:r>
              <a:rPr lang="de-DE" i="1" dirty="0"/>
              <a:t> </a:t>
            </a:r>
            <a:r>
              <a:rPr lang="de-DE" i="1" dirty="0" err="1"/>
              <a:t>effectum</a:t>
            </a:r>
            <a:r>
              <a:rPr lang="de-DE" i="1" dirty="0"/>
              <a:t> nobilis artis </a:t>
            </a:r>
            <a:r>
              <a:rPr lang="de-DE" i="1" dirty="0" err="1"/>
              <a:t>musicae</a:t>
            </a:r>
            <a:r>
              <a:rPr lang="de-DE" dirty="0"/>
              <a:t> / Zusammenfassung von zwanzig Effekten der edlen Kunst der Musik (um 1473)</a:t>
            </a:r>
          </a:p>
          <a:p>
            <a:pPr marL="0" indent="0">
              <a:buNone/>
            </a:pPr>
            <a:endParaRPr lang="de-DE" dirty="0"/>
          </a:p>
          <a:p>
            <a:pPr marL="0" indent="0">
              <a:buNone/>
            </a:pPr>
            <a:r>
              <a:rPr lang="de-DE" b="1" dirty="0"/>
              <a:t>Musikbezogen Handelnde</a:t>
            </a:r>
          </a:p>
        </p:txBody>
      </p:sp>
    </p:spTree>
    <p:extLst>
      <p:ext uri="{BB962C8B-B14F-4D97-AF65-F5344CB8AC3E}">
        <p14:creationId xmlns:p14="http://schemas.microsoft.com/office/powerpoint/2010/main" val="2409124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C753C3-8039-57E5-4716-098E94B5DC15}"/>
              </a:ext>
            </a:extLst>
          </p:cNvPr>
          <p:cNvSpPr>
            <a:spLocks noGrp="1"/>
          </p:cNvSpPr>
          <p:nvPr>
            <p:ph type="title"/>
          </p:nvPr>
        </p:nvSpPr>
        <p:spPr/>
        <p:txBody>
          <a:bodyPr>
            <a:normAutofit fontScale="90000"/>
          </a:bodyPr>
          <a:lstStyle/>
          <a:p>
            <a:r>
              <a:rPr lang="de-DE" sz="4400" dirty="0"/>
              <a:t>Klangbeispiel: </a:t>
            </a:r>
            <a:r>
              <a:rPr lang="de-DE" sz="4400" i="1" dirty="0"/>
              <a:t>Dame, je sui </a:t>
            </a:r>
            <a:r>
              <a:rPr lang="de-DE" sz="4400" i="1" dirty="0" err="1"/>
              <a:t>cilz</a:t>
            </a:r>
            <a:r>
              <a:rPr lang="de-DE" sz="4400" i="1" dirty="0"/>
              <a:t> </a:t>
            </a:r>
            <a:r>
              <a:rPr lang="de-DE" sz="4400" dirty="0"/>
              <a:t>von Guillaume de </a:t>
            </a:r>
            <a:r>
              <a:rPr lang="de-DE" sz="4400" dirty="0" err="1"/>
              <a:t>Machaut</a:t>
            </a:r>
            <a:r>
              <a:rPr lang="de-DE" sz="4400" dirty="0"/>
              <a:t> (1300-1377)</a:t>
            </a:r>
            <a:endParaRPr lang="de-DE" i="1" dirty="0"/>
          </a:p>
        </p:txBody>
      </p:sp>
      <p:pic>
        <p:nvPicPr>
          <p:cNvPr id="5" name="Inhaltsplatzhalter 4">
            <a:extLst>
              <a:ext uri="{FF2B5EF4-FFF2-40B4-BE49-F238E27FC236}">
                <a16:creationId xmlns:a16="http://schemas.microsoft.com/office/drawing/2014/main" id="{B29A0EC7-F3A5-20F5-9959-3D67F3103D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5657" y="2686247"/>
            <a:ext cx="5220717" cy="3906837"/>
          </a:xfrm>
        </p:spPr>
      </p:pic>
    </p:spTree>
    <p:extLst>
      <p:ext uri="{BB962C8B-B14F-4D97-AF65-F5344CB8AC3E}">
        <p14:creationId xmlns:p14="http://schemas.microsoft.com/office/powerpoint/2010/main" val="9696019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F696DAF-B262-39E5-EE2C-C069DBE815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9747" y="-397164"/>
            <a:ext cx="6252744" cy="8280000"/>
          </a:xfrm>
          <a:prstGeom prst="rect">
            <a:avLst/>
          </a:prstGeom>
        </p:spPr>
      </p:pic>
    </p:spTree>
    <p:extLst>
      <p:ext uri="{BB962C8B-B14F-4D97-AF65-F5344CB8AC3E}">
        <p14:creationId xmlns:p14="http://schemas.microsoft.com/office/powerpoint/2010/main" val="3625109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4F7FC-8245-B0A7-33AD-637ABFD11911}"/>
              </a:ext>
            </a:extLst>
          </p:cNvPr>
          <p:cNvSpPr>
            <a:spLocks noGrp="1"/>
          </p:cNvSpPr>
          <p:nvPr>
            <p:ph type="title"/>
          </p:nvPr>
        </p:nvSpPr>
        <p:spPr>
          <a:xfrm>
            <a:off x="746394" y="896852"/>
            <a:ext cx="7886700" cy="1042042"/>
          </a:xfrm>
        </p:spPr>
        <p:txBody>
          <a:bodyPr>
            <a:normAutofit fontScale="90000"/>
          </a:bodyPr>
          <a:lstStyle/>
          <a:p>
            <a:r>
              <a:rPr lang="de-DE" sz="3200" dirty="0"/>
              <a:t>Stundenbuch des Duc Jean de Berry:</a:t>
            </a:r>
            <a:br>
              <a:rPr lang="de-DE" sz="3200" dirty="0"/>
            </a:br>
            <a:r>
              <a:rPr lang="de-DE" sz="3200" i="1" dirty="0"/>
              <a:t>Très </a:t>
            </a:r>
            <a:r>
              <a:rPr lang="de-DE" sz="3200" i="1" dirty="0" err="1"/>
              <a:t>Riches</a:t>
            </a:r>
            <a:r>
              <a:rPr lang="de-DE" sz="3200" i="1" dirty="0"/>
              <a:t> </a:t>
            </a:r>
            <a:r>
              <a:rPr lang="de-DE" sz="3200" i="1" dirty="0" err="1"/>
              <a:t>Heures</a:t>
            </a:r>
            <a:r>
              <a:rPr lang="de-DE" sz="3200" dirty="0"/>
              <a:t> (Brüder Limburg, 1410-1416)</a:t>
            </a:r>
            <a:endParaRPr lang="de-DE" sz="3200" i="1" dirty="0"/>
          </a:p>
        </p:txBody>
      </p:sp>
      <p:pic>
        <p:nvPicPr>
          <p:cNvPr id="7" name="Inhaltsplatzhalter 6">
            <a:extLst>
              <a:ext uri="{FF2B5EF4-FFF2-40B4-BE49-F238E27FC236}">
                <a16:creationId xmlns:a16="http://schemas.microsoft.com/office/drawing/2014/main" id="{B43A6A55-8D56-BA96-E1EE-AAA1B388E923}"/>
              </a:ext>
            </a:extLst>
          </p:cNvPr>
          <p:cNvPicPr>
            <a:picLocks noGrp="1" noChangeAspect="1"/>
          </p:cNvPicPr>
          <p:nvPr>
            <p:ph idx="1"/>
          </p:nvPr>
        </p:nvPicPr>
        <p:blipFill>
          <a:blip r:embed="rId2"/>
          <a:stretch>
            <a:fillRect/>
          </a:stretch>
        </p:blipFill>
        <p:spPr>
          <a:xfrm>
            <a:off x="630394" y="1818000"/>
            <a:ext cx="7883211" cy="5040000"/>
          </a:xfrm>
          <a:prstGeom prst="rect">
            <a:avLst/>
          </a:prstGeom>
        </p:spPr>
      </p:pic>
    </p:spTree>
    <p:extLst>
      <p:ext uri="{BB962C8B-B14F-4D97-AF65-F5344CB8AC3E}">
        <p14:creationId xmlns:p14="http://schemas.microsoft.com/office/powerpoint/2010/main" val="2252243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794D5F7-655C-215B-F183-AB8AEA913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359" y="1341397"/>
            <a:ext cx="8278368" cy="4840224"/>
          </a:xfrm>
          <a:prstGeom prst="rect">
            <a:avLst/>
          </a:prstGeom>
        </p:spPr>
      </p:pic>
    </p:spTree>
    <p:extLst>
      <p:ext uri="{BB962C8B-B14F-4D97-AF65-F5344CB8AC3E}">
        <p14:creationId xmlns:p14="http://schemas.microsoft.com/office/powerpoint/2010/main" val="23067672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3EA8C3-EBA9-1C9E-6FCC-F01260D7FA6B}"/>
              </a:ext>
            </a:extLst>
          </p:cNvPr>
          <p:cNvSpPr>
            <a:spLocks noGrp="1"/>
          </p:cNvSpPr>
          <p:nvPr>
            <p:ph type="title"/>
          </p:nvPr>
        </p:nvSpPr>
        <p:spPr>
          <a:xfrm>
            <a:off x="764866" y="1229360"/>
            <a:ext cx="7886700" cy="1042042"/>
          </a:xfrm>
        </p:spPr>
        <p:txBody>
          <a:bodyPr>
            <a:normAutofit fontScale="90000"/>
          </a:bodyPr>
          <a:lstStyle/>
          <a:p>
            <a:r>
              <a:rPr lang="de-DE" dirty="0"/>
              <a:t>Grundsätzliche Überlegungen zur Musik dieser Jahrhunderte 2</a:t>
            </a:r>
          </a:p>
        </p:txBody>
      </p:sp>
      <p:sp>
        <p:nvSpPr>
          <p:cNvPr id="3" name="Inhaltsplatzhalter 2">
            <a:extLst>
              <a:ext uri="{FF2B5EF4-FFF2-40B4-BE49-F238E27FC236}">
                <a16:creationId xmlns:a16="http://schemas.microsoft.com/office/drawing/2014/main" id="{64D76906-D0D2-657C-C963-D129B88A7DF3}"/>
              </a:ext>
            </a:extLst>
          </p:cNvPr>
          <p:cNvSpPr>
            <a:spLocks noGrp="1"/>
          </p:cNvSpPr>
          <p:nvPr>
            <p:ph idx="1"/>
          </p:nvPr>
        </p:nvSpPr>
        <p:spPr>
          <a:xfrm>
            <a:off x="764866" y="2354529"/>
            <a:ext cx="7886700" cy="3907369"/>
          </a:xfrm>
        </p:spPr>
        <p:txBody>
          <a:bodyPr>
            <a:normAutofit lnSpcReduction="10000"/>
          </a:bodyPr>
          <a:lstStyle/>
          <a:p>
            <a:pPr marL="0" indent="0">
              <a:buNone/>
            </a:pPr>
            <a:endParaRPr lang="de-DE" b="1" dirty="0"/>
          </a:p>
          <a:p>
            <a:pPr marL="0" indent="0">
              <a:buNone/>
            </a:pPr>
            <a:r>
              <a:rPr lang="de-DE" b="1" dirty="0"/>
              <a:t>Komponieren / Komponist</a:t>
            </a:r>
          </a:p>
          <a:p>
            <a:pPr marL="0" indent="0">
              <a:buNone/>
            </a:pPr>
            <a:r>
              <a:rPr lang="de-DE" dirty="0"/>
              <a:t>Johannes </a:t>
            </a:r>
            <a:r>
              <a:rPr lang="de-DE" dirty="0" err="1"/>
              <a:t>Tinctoris</a:t>
            </a:r>
            <a:r>
              <a:rPr lang="de-DE" i="0" dirty="0">
                <a:effectLst/>
                <a:latin typeface="Brandon Grotesque Medium" panose="020B0603020203060202"/>
              </a:rPr>
              <a:t> (1477), </a:t>
            </a:r>
            <a:r>
              <a:rPr lang="de-DE" dirty="0">
                <a:latin typeface="Brandon Grotesque Medium" panose="020B0603020203060202"/>
              </a:rPr>
              <a:t>Ramos de </a:t>
            </a:r>
            <a:r>
              <a:rPr lang="de-DE" dirty="0" err="1">
                <a:latin typeface="Brandon Grotesque Medium" panose="020B0603020203060202"/>
              </a:rPr>
              <a:t>Pareja</a:t>
            </a:r>
            <a:r>
              <a:rPr lang="de-DE" dirty="0">
                <a:latin typeface="Brandon Grotesque Medium" panose="020B0603020203060202"/>
              </a:rPr>
              <a:t> (1482),</a:t>
            </a:r>
          </a:p>
          <a:p>
            <a:pPr marL="0" indent="0">
              <a:buNone/>
            </a:pPr>
            <a:r>
              <a:rPr lang="de-DE" dirty="0">
                <a:latin typeface="Brandon Grotesque Medium" panose="020B0603020203060202"/>
              </a:rPr>
              <a:t>Nikolaus </a:t>
            </a:r>
            <a:r>
              <a:rPr lang="de-DE" dirty="0" err="1">
                <a:latin typeface="Brandon Grotesque Medium" panose="020B0603020203060202"/>
              </a:rPr>
              <a:t>Listenius</a:t>
            </a:r>
            <a:r>
              <a:rPr lang="de-DE" dirty="0">
                <a:latin typeface="Brandon Grotesque Medium" panose="020B0603020203060202"/>
              </a:rPr>
              <a:t> (1537) </a:t>
            </a:r>
            <a:endParaRPr lang="de-DE" dirty="0"/>
          </a:p>
          <a:p>
            <a:pPr marL="0" indent="0">
              <a:buNone/>
            </a:pPr>
            <a:endParaRPr lang="de-DE" b="1" dirty="0"/>
          </a:p>
          <a:p>
            <a:pPr marL="0" indent="0">
              <a:buNone/>
            </a:pPr>
            <a:r>
              <a:rPr lang="de-DE" b="1" dirty="0"/>
              <a:t>Ars Nova</a:t>
            </a:r>
          </a:p>
          <a:p>
            <a:pPr marL="0" indent="0">
              <a:buNone/>
            </a:pPr>
            <a:endParaRPr lang="de-DE" b="1" dirty="0"/>
          </a:p>
          <a:p>
            <a:pPr marL="0" indent="0">
              <a:buNone/>
            </a:pPr>
            <a:r>
              <a:rPr lang="de-DE" b="1" dirty="0"/>
              <a:t>Gattung</a:t>
            </a:r>
          </a:p>
        </p:txBody>
      </p:sp>
    </p:spTree>
    <p:extLst>
      <p:ext uri="{BB962C8B-B14F-4D97-AF65-F5344CB8AC3E}">
        <p14:creationId xmlns:p14="http://schemas.microsoft.com/office/powerpoint/2010/main" val="130848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38A06A-018C-096A-C4C3-5DDF1F02F847}"/>
              </a:ext>
            </a:extLst>
          </p:cNvPr>
          <p:cNvSpPr>
            <a:spLocks noGrp="1"/>
          </p:cNvSpPr>
          <p:nvPr>
            <p:ph type="title"/>
          </p:nvPr>
        </p:nvSpPr>
        <p:spPr/>
        <p:txBody>
          <a:bodyPr>
            <a:normAutofit fontScale="90000"/>
          </a:bodyPr>
          <a:lstStyle/>
          <a:p>
            <a:r>
              <a:rPr lang="de-DE" sz="4400" dirty="0"/>
              <a:t>Klangbeispiel: </a:t>
            </a:r>
            <a:r>
              <a:rPr lang="de-DE" sz="4400" i="1" dirty="0" err="1"/>
              <a:t>Passan</a:t>
            </a:r>
            <a:r>
              <a:rPr lang="de-DE" sz="4400" i="1" dirty="0"/>
              <a:t> </a:t>
            </a:r>
            <a:r>
              <a:rPr lang="de-DE" sz="4400" i="1" dirty="0" err="1"/>
              <a:t>vostri</a:t>
            </a:r>
            <a:r>
              <a:rPr lang="de-DE" sz="4400" i="1" dirty="0"/>
              <a:t> </a:t>
            </a:r>
            <a:r>
              <a:rPr lang="de-DE" sz="4400" i="1" dirty="0" err="1"/>
              <a:t>triomphi</a:t>
            </a:r>
            <a:r>
              <a:rPr lang="de-DE" sz="4400" i="1" dirty="0"/>
              <a:t> </a:t>
            </a:r>
            <a:r>
              <a:rPr lang="de-DE" sz="4400" dirty="0"/>
              <a:t>von Orlando di Lasso (1542-1594)</a:t>
            </a:r>
            <a:endParaRPr lang="de-DE" dirty="0"/>
          </a:p>
        </p:txBody>
      </p:sp>
      <p:sp>
        <p:nvSpPr>
          <p:cNvPr id="3" name="Inhaltsplatzhalter 2">
            <a:extLst>
              <a:ext uri="{FF2B5EF4-FFF2-40B4-BE49-F238E27FC236}">
                <a16:creationId xmlns:a16="http://schemas.microsoft.com/office/drawing/2014/main" id="{7F94CED9-58ED-5FD8-C8D9-A1BDB5664655}"/>
              </a:ext>
            </a:extLst>
          </p:cNvPr>
          <p:cNvSpPr>
            <a:spLocks noGrp="1"/>
          </p:cNvSpPr>
          <p:nvPr>
            <p:ph idx="1"/>
          </p:nvPr>
        </p:nvSpPr>
        <p:spPr/>
        <p:txBody>
          <a:bodyPr/>
          <a:lstStyle/>
          <a:p>
            <a:endParaRPr lang="de-DE" b="1" i="0" dirty="0">
              <a:solidFill>
                <a:srgbClr val="730167"/>
              </a:solidFill>
              <a:effectLst/>
              <a:latin typeface="Roboto Condensed" panose="020F0502020204030204" pitchFamily="2" charset="0"/>
            </a:endParaRPr>
          </a:p>
          <a:p>
            <a:pPr marL="0" indent="0">
              <a:buNone/>
            </a:pPr>
            <a:r>
              <a:rPr lang="de-DE" sz="2200" i="0" dirty="0">
                <a:effectLst/>
                <a:latin typeface="Brandon Grotesque Medium"/>
              </a:rPr>
              <a:t>Orlando di Lasso im Konzert für</a:t>
            </a:r>
          </a:p>
          <a:p>
            <a:pPr marL="0" indent="0">
              <a:buNone/>
            </a:pPr>
            <a:r>
              <a:rPr lang="de-DE" sz="2200" i="0" dirty="0">
                <a:effectLst/>
                <a:latin typeface="Brandon Grotesque Medium"/>
              </a:rPr>
              <a:t>Herzog Albrecht V. von Bayern </a:t>
            </a:r>
          </a:p>
          <a:p>
            <a:pPr marL="0" indent="0">
              <a:buNone/>
            </a:pPr>
            <a:r>
              <a:rPr lang="de-DE" sz="2200" i="0" dirty="0">
                <a:effectLst/>
                <a:latin typeface="Brandon Grotesque Medium"/>
              </a:rPr>
              <a:t>am Münchner Hof</a:t>
            </a:r>
          </a:p>
          <a:p>
            <a:endParaRPr lang="de-DE" dirty="0"/>
          </a:p>
        </p:txBody>
      </p:sp>
      <p:pic>
        <p:nvPicPr>
          <p:cNvPr id="4" name="Grafik 3">
            <a:extLst>
              <a:ext uri="{FF2B5EF4-FFF2-40B4-BE49-F238E27FC236}">
                <a16:creationId xmlns:a16="http://schemas.microsoft.com/office/drawing/2014/main" id="{031C7C04-D2F5-BFB3-C1D2-8323088374C5}"/>
              </a:ext>
            </a:extLst>
          </p:cNvPr>
          <p:cNvPicPr>
            <a:picLocks noChangeAspect="1"/>
          </p:cNvPicPr>
          <p:nvPr/>
        </p:nvPicPr>
        <p:blipFill>
          <a:blip r:embed="rId2"/>
          <a:stretch>
            <a:fillRect/>
          </a:stretch>
        </p:blipFill>
        <p:spPr>
          <a:xfrm>
            <a:off x="5258759" y="2538000"/>
            <a:ext cx="3120375" cy="4320000"/>
          </a:xfrm>
          <a:prstGeom prst="rect">
            <a:avLst/>
          </a:prstGeom>
        </p:spPr>
      </p:pic>
    </p:spTree>
    <p:extLst>
      <p:ext uri="{BB962C8B-B14F-4D97-AF65-F5344CB8AC3E}">
        <p14:creationId xmlns:p14="http://schemas.microsoft.com/office/powerpoint/2010/main" val="1791553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49240462-D386-4707-F28F-0D6B180DDE53}"/>
              </a:ext>
            </a:extLst>
          </p:cNvPr>
          <p:cNvSpPr>
            <a:spLocks noGrp="1"/>
          </p:cNvSpPr>
          <p:nvPr>
            <p:ph idx="1"/>
          </p:nvPr>
        </p:nvSpPr>
        <p:spPr/>
        <p:txBody>
          <a:bodyPr>
            <a:normAutofit/>
          </a:bodyPr>
          <a:lstStyle/>
          <a:p>
            <a:pPr marL="0" indent="0">
              <a:buNone/>
            </a:pPr>
            <a:r>
              <a:rPr lang="de-DE" sz="2200" i="0" dirty="0">
                <a:solidFill>
                  <a:srgbClr val="000000"/>
                </a:solidFill>
                <a:effectLst/>
              </a:rPr>
              <a:t>Orlando di Lasso</a:t>
            </a:r>
          </a:p>
          <a:p>
            <a:pPr marL="0" indent="0">
              <a:buNone/>
            </a:pPr>
            <a:r>
              <a:rPr lang="de-DE" sz="2200" dirty="0">
                <a:solidFill>
                  <a:srgbClr val="000000"/>
                </a:solidFill>
              </a:rPr>
              <a:t>Jean </a:t>
            </a:r>
            <a:r>
              <a:rPr lang="de-DE" sz="2200" i="0" dirty="0" err="1">
                <a:solidFill>
                  <a:srgbClr val="000000"/>
                </a:solidFill>
                <a:effectLst/>
              </a:rPr>
              <a:t>Pollet</a:t>
            </a:r>
            <a:r>
              <a:rPr lang="de-DE" sz="2200" i="0" dirty="0">
                <a:solidFill>
                  <a:srgbClr val="000000"/>
                </a:solidFill>
                <a:effectLst/>
              </a:rPr>
              <a:t> [Schreiber] </a:t>
            </a:r>
          </a:p>
          <a:p>
            <a:pPr marL="0" indent="0">
              <a:buNone/>
            </a:pPr>
            <a:r>
              <a:rPr lang="de-DE" sz="2200" i="0" dirty="0">
                <a:solidFill>
                  <a:srgbClr val="000000"/>
                </a:solidFill>
                <a:effectLst/>
              </a:rPr>
              <a:t>BSB Mus.ms. A I(1]</a:t>
            </a:r>
            <a:endParaRPr lang="de-DE" sz="2200" dirty="0"/>
          </a:p>
        </p:txBody>
      </p:sp>
      <p:pic>
        <p:nvPicPr>
          <p:cNvPr id="5" name="Grafik 4">
            <a:extLst>
              <a:ext uri="{FF2B5EF4-FFF2-40B4-BE49-F238E27FC236}">
                <a16:creationId xmlns:a16="http://schemas.microsoft.com/office/drawing/2014/main" id="{C2561B96-C7D2-6175-EF85-850D47226F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9214" y="0"/>
            <a:ext cx="5144786" cy="6858000"/>
          </a:xfrm>
          <a:prstGeom prst="rect">
            <a:avLst/>
          </a:prstGeom>
        </p:spPr>
      </p:pic>
    </p:spTree>
    <p:extLst>
      <p:ext uri="{BB962C8B-B14F-4D97-AF65-F5344CB8AC3E}">
        <p14:creationId xmlns:p14="http://schemas.microsoft.com/office/powerpoint/2010/main" val="1464373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4F7FC-8245-B0A7-33AD-637ABFD11911}"/>
              </a:ext>
            </a:extLst>
          </p:cNvPr>
          <p:cNvSpPr>
            <a:spLocks noGrp="1"/>
          </p:cNvSpPr>
          <p:nvPr>
            <p:ph type="title"/>
          </p:nvPr>
        </p:nvSpPr>
        <p:spPr>
          <a:xfrm>
            <a:off x="746394" y="1146233"/>
            <a:ext cx="7886700" cy="1042042"/>
          </a:xfrm>
        </p:spPr>
        <p:txBody>
          <a:bodyPr>
            <a:normAutofit/>
          </a:bodyPr>
          <a:lstStyle/>
          <a:p>
            <a:r>
              <a:rPr lang="de-DE" sz="3200" dirty="0"/>
              <a:t>Albrecht Dürer: Pfeiferstuhl im Nürnberger Rathaus (1521/22)</a:t>
            </a:r>
          </a:p>
        </p:txBody>
      </p:sp>
      <p:pic>
        <p:nvPicPr>
          <p:cNvPr id="4" name="Inhaltsplatzhalter 3">
            <a:extLst>
              <a:ext uri="{FF2B5EF4-FFF2-40B4-BE49-F238E27FC236}">
                <a16:creationId xmlns:a16="http://schemas.microsoft.com/office/drawing/2014/main" id="{57119EEF-E51D-4AEB-B328-D7022D8ED65C}"/>
              </a:ext>
            </a:extLst>
          </p:cNvPr>
          <p:cNvPicPr>
            <a:picLocks noGrp="1" noChangeAspect="1"/>
          </p:cNvPicPr>
          <p:nvPr>
            <p:ph idx="1"/>
          </p:nvPr>
        </p:nvPicPr>
        <p:blipFill>
          <a:blip r:embed="rId2"/>
          <a:stretch>
            <a:fillRect/>
          </a:stretch>
        </p:blipFill>
        <p:spPr>
          <a:xfrm>
            <a:off x="413695" y="2290762"/>
            <a:ext cx="8316610" cy="4680000"/>
          </a:xfrm>
          <a:prstGeom prst="rect">
            <a:avLst/>
          </a:prstGeom>
        </p:spPr>
      </p:pic>
      <p:pic>
        <p:nvPicPr>
          <p:cNvPr id="5" name="Inhaltsplatzhalter 4">
            <a:extLst>
              <a:ext uri="{FF2B5EF4-FFF2-40B4-BE49-F238E27FC236}">
                <a16:creationId xmlns:a16="http://schemas.microsoft.com/office/drawing/2014/main" id="{379FAC58-8488-4A74-F6CA-249BFE325A87}"/>
              </a:ext>
            </a:extLst>
          </p:cNvPr>
          <p:cNvPicPr>
            <a:picLocks noChangeAspect="1"/>
          </p:cNvPicPr>
          <p:nvPr/>
        </p:nvPicPr>
        <p:blipFill>
          <a:blip r:embed="rId3"/>
          <a:stretch>
            <a:fillRect/>
          </a:stretch>
        </p:blipFill>
        <p:spPr>
          <a:xfrm>
            <a:off x="1240918" y="2595563"/>
            <a:ext cx="6935214" cy="3906837"/>
          </a:xfrm>
          <a:prstGeom prst="rect">
            <a:avLst/>
          </a:prstGeom>
        </p:spPr>
      </p:pic>
    </p:spTree>
    <p:extLst>
      <p:ext uri="{BB962C8B-B14F-4D97-AF65-F5344CB8AC3E}">
        <p14:creationId xmlns:p14="http://schemas.microsoft.com/office/powerpoint/2010/main" val="80697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4FED73C-97D2-344F-4DEA-E3A6882D3DA2}"/>
              </a:ext>
            </a:extLst>
          </p:cNvPr>
          <p:cNvSpPr>
            <a:spLocks noGrp="1"/>
          </p:cNvSpPr>
          <p:nvPr>
            <p:ph idx="1"/>
          </p:nvPr>
        </p:nvSpPr>
        <p:spPr>
          <a:xfrm>
            <a:off x="120650" y="1625213"/>
            <a:ext cx="7886700" cy="3907369"/>
          </a:xfrm>
        </p:spPr>
        <p:txBody>
          <a:bodyPr>
            <a:normAutofit/>
          </a:bodyPr>
          <a:lstStyle/>
          <a:p>
            <a:pPr marL="0" indent="0">
              <a:buNone/>
            </a:pPr>
            <a:endParaRPr lang="de-DE" sz="2400" dirty="0"/>
          </a:p>
          <a:p>
            <a:pPr marL="0" indent="0">
              <a:buNone/>
            </a:pPr>
            <a:r>
              <a:rPr lang="de-DE" sz="2000" dirty="0"/>
              <a:t>Germanisches Nationalmuseum:</a:t>
            </a:r>
          </a:p>
          <a:p>
            <a:pPr marL="0" indent="0">
              <a:buNone/>
            </a:pPr>
            <a:r>
              <a:rPr lang="de-DE" sz="2000" dirty="0"/>
              <a:t>Digital Story: Alltag im Mittelalter</a:t>
            </a:r>
          </a:p>
          <a:p>
            <a:pPr marL="0" indent="0">
              <a:buNone/>
            </a:pPr>
            <a:r>
              <a:rPr lang="de-DE" sz="2000" dirty="0">
                <a:hlinkClick r:id="rId2"/>
              </a:rPr>
              <a:t>https://alltagimmittelalter.gnm.de</a:t>
            </a:r>
            <a:endParaRPr lang="de-DE" sz="2000" dirty="0"/>
          </a:p>
          <a:p>
            <a:pPr marL="0" indent="0">
              <a:buNone/>
            </a:pPr>
            <a:endParaRPr lang="de-DE" sz="2000" dirty="0"/>
          </a:p>
          <a:p>
            <a:pPr marL="0" indent="0">
              <a:buNone/>
            </a:pPr>
            <a:endParaRPr lang="de-DE" sz="2000" dirty="0"/>
          </a:p>
          <a:p>
            <a:pPr marL="0" indent="0">
              <a:buNone/>
            </a:pPr>
            <a:endParaRPr lang="de-DE" sz="2000" dirty="0"/>
          </a:p>
          <a:p>
            <a:pPr marL="0" indent="0">
              <a:buNone/>
            </a:pPr>
            <a:r>
              <a:rPr lang="de-DE" sz="2000" dirty="0"/>
              <a:t>Graduale, Nürnberg Germanisches</a:t>
            </a:r>
          </a:p>
          <a:p>
            <a:pPr marL="0" indent="0">
              <a:buNone/>
            </a:pPr>
            <a:r>
              <a:rPr lang="de-DE" sz="2000" dirty="0"/>
              <a:t>Nationalmuseum, Digitale Bibliothek</a:t>
            </a:r>
          </a:p>
        </p:txBody>
      </p:sp>
      <p:pic>
        <p:nvPicPr>
          <p:cNvPr id="7" name="Grafik 6">
            <a:extLst>
              <a:ext uri="{FF2B5EF4-FFF2-40B4-BE49-F238E27FC236}">
                <a16:creationId xmlns:a16="http://schemas.microsoft.com/office/drawing/2014/main" id="{8A971B7A-7B6A-1136-6E77-A1AC3F63F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0"/>
            <a:ext cx="5080000" cy="6858000"/>
          </a:xfrm>
          <a:prstGeom prst="rect">
            <a:avLst/>
          </a:prstGeom>
        </p:spPr>
      </p:pic>
    </p:spTree>
    <p:extLst>
      <p:ext uri="{BB962C8B-B14F-4D97-AF65-F5344CB8AC3E}">
        <p14:creationId xmlns:p14="http://schemas.microsoft.com/office/powerpoint/2010/main" val="1330868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694492-AF41-30C2-EC2B-2483E7964F16}"/>
              </a:ext>
            </a:extLst>
          </p:cNvPr>
          <p:cNvSpPr>
            <a:spLocks noGrp="1"/>
          </p:cNvSpPr>
          <p:nvPr>
            <p:ph type="title"/>
          </p:nvPr>
        </p:nvSpPr>
        <p:spPr>
          <a:xfrm>
            <a:off x="764866" y="1064784"/>
            <a:ext cx="7886700" cy="1042042"/>
          </a:xfrm>
        </p:spPr>
        <p:txBody>
          <a:bodyPr>
            <a:normAutofit/>
          </a:bodyPr>
          <a:lstStyle/>
          <a:p>
            <a:r>
              <a:rPr lang="de-DE" sz="3200" dirty="0"/>
              <a:t>Jahrhundert oder Epoche</a:t>
            </a:r>
          </a:p>
        </p:txBody>
      </p:sp>
      <p:sp>
        <p:nvSpPr>
          <p:cNvPr id="3" name="Inhaltsplatzhalter 2">
            <a:extLst>
              <a:ext uri="{FF2B5EF4-FFF2-40B4-BE49-F238E27FC236}">
                <a16:creationId xmlns:a16="http://schemas.microsoft.com/office/drawing/2014/main" id="{240998EF-3BA9-5EB8-1F72-BFD24C3F8895}"/>
              </a:ext>
            </a:extLst>
          </p:cNvPr>
          <p:cNvSpPr>
            <a:spLocks noGrp="1"/>
          </p:cNvSpPr>
          <p:nvPr>
            <p:ph idx="1"/>
          </p:nvPr>
        </p:nvSpPr>
        <p:spPr>
          <a:xfrm>
            <a:off x="764866" y="2186951"/>
            <a:ext cx="7886700" cy="3907369"/>
          </a:xfrm>
        </p:spPr>
        <p:txBody>
          <a:bodyPr>
            <a:normAutofit/>
          </a:bodyPr>
          <a:lstStyle/>
          <a:p>
            <a:pPr marL="0" indent="0">
              <a:buNone/>
            </a:pPr>
            <a:r>
              <a:rPr lang="de-DE" sz="2200" kern="100" dirty="0">
                <a:effectLst/>
                <a:latin typeface="Brandon Grotesque Medium"/>
                <a:ea typeface="Calibri" panose="020F0502020204030204" pitchFamily="34" charset="0"/>
                <a:cs typeface="Times New Roman" panose="02020603050405020304" pitchFamily="18" charset="0"/>
              </a:rPr>
              <a:t>Epochen-Einteilungen, so der Historiker Gerrit Walther, „sind Akte der Sinngebung. Sie interpretieren Geschichte gemäß der Welt- </a:t>
            </a:r>
            <a:r>
              <a:rPr lang="de-DE" sz="2200" kern="100" dirty="0" err="1">
                <a:effectLst/>
                <a:latin typeface="Brandon Grotesque Medium"/>
                <a:ea typeface="Calibri" panose="020F0502020204030204" pitchFamily="34" charset="0"/>
                <a:cs typeface="Times New Roman" panose="02020603050405020304" pitchFamily="18" charset="0"/>
              </a:rPr>
              <a:t>anschauung</a:t>
            </a:r>
            <a:r>
              <a:rPr lang="de-DE" sz="2200" kern="100" dirty="0">
                <a:effectLst/>
                <a:latin typeface="Brandon Grotesque Medium"/>
                <a:ea typeface="Calibri" panose="020F0502020204030204" pitchFamily="34" charset="0"/>
                <a:cs typeface="Times New Roman" panose="02020603050405020304" pitchFamily="18" charset="0"/>
              </a:rPr>
              <a:t> und des Wertesystems eines Historikers und seines Publikums. Sie offenbaren deren Ansichten über Gut und Schlecht, Fortschritt und Dekadenz, wünschenswerte und zu vermeidende Entwicklungen von Politik, Gesellschaft und Kultur. Sie reagieren auf die eigene Gegenwart: Sie legitimieren das Bestehende, relativieren es als Übergangsphase oder kritisieren es als Abirrung von einem normativen Ziel. […] In ihrer Einheitlichkeit oder Vielfalt, Festigkeit und Offenheit sagen sie viel über Strukturen und Machtverhältnisse der tonangebenden Wissenseliten aus.“ (Enzyklopädie der Neuzeit)</a:t>
            </a:r>
          </a:p>
          <a:p>
            <a:pPr marL="0" indent="0">
              <a:buNone/>
            </a:pPr>
            <a:endParaRPr lang="de-DE" dirty="0"/>
          </a:p>
        </p:txBody>
      </p:sp>
    </p:spTree>
    <p:extLst>
      <p:ext uri="{BB962C8B-B14F-4D97-AF65-F5344CB8AC3E}">
        <p14:creationId xmlns:p14="http://schemas.microsoft.com/office/powerpoint/2010/main" val="104972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0935A96A-8619-3E6D-B80A-0292304B6102}"/>
              </a:ext>
            </a:extLst>
          </p:cNvPr>
          <p:cNvSpPr>
            <a:spLocks noGrp="1"/>
          </p:cNvSpPr>
          <p:nvPr>
            <p:ph idx="1"/>
          </p:nvPr>
        </p:nvSpPr>
        <p:spPr>
          <a:xfrm>
            <a:off x="764866" y="2186952"/>
            <a:ext cx="7886700" cy="3907369"/>
          </a:xfrm>
        </p:spPr>
        <p:txBody>
          <a:bodyPr>
            <a:normAutofit/>
          </a:bodyPr>
          <a:lstStyle/>
          <a:p>
            <a:pPr marL="0" indent="0">
              <a:buNone/>
            </a:pPr>
            <a:r>
              <a:rPr lang="de-DE" sz="2200" dirty="0">
                <a:effectLst/>
                <a:latin typeface="Brandon Grotesque Medium"/>
                <a:ea typeface="Times New Roman" panose="02020603050405020304" pitchFamily="18" charset="0"/>
              </a:rPr>
              <a:t>Enzyklopädie der Neuzeit, im Auftrag des Kulturwissenschaftlichen Instituts (Essen) und in Verbindung mit Fachwissenschaftlern </a:t>
            </a:r>
            <a:r>
              <a:rPr lang="de-DE" sz="2200" dirty="0" err="1">
                <a:effectLst/>
                <a:latin typeface="Brandon Grotesque Medium"/>
                <a:ea typeface="Times New Roman" panose="02020603050405020304" pitchFamily="18" charset="0"/>
              </a:rPr>
              <a:t>hg</a:t>
            </a:r>
            <a:r>
              <a:rPr lang="de-DE" sz="2200" dirty="0">
                <a:effectLst/>
                <a:latin typeface="Brandon Grotesque Medium"/>
                <a:ea typeface="Times New Roman" panose="02020603050405020304" pitchFamily="18" charset="0"/>
              </a:rPr>
              <a:t>. von Friedrich Jaeger, 16 Bände, Stuttgart /Weimar: J.B. Metzler [Fachherausgeberin Musik ab Bd. 3, Mai 2005 bis 2012]</a:t>
            </a:r>
          </a:p>
          <a:p>
            <a:pPr marL="0" indent="0">
              <a:buNone/>
            </a:pPr>
            <a:r>
              <a:rPr lang="de-DE" sz="2200" dirty="0">
                <a:effectLst/>
                <a:latin typeface="Brandon Grotesque Medium"/>
                <a:ea typeface="Times New Roman" panose="02020603050405020304" pitchFamily="18" charset="0"/>
              </a:rPr>
              <a:t>„verklingend und ewig“. Tausend Jahre Musikgedächtnis 800-1800. Katalog zur Ausstellung der Herzog August Bibliothek Wolfenbüttel, </a:t>
            </a:r>
            <a:r>
              <a:rPr lang="de-DE" sz="2200" dirty="0" err="1">
                <a:effectLst/>
                <a:latin typeface="Brandon Grotesque Medium"/>
                <a:ea typeface="Times New Roman" panose="02020603050405020304" pitchFamily="18" charset="0"/>
              </a:rPr>
              <a:t>hg</a:t>
            </a:r>
            <a:r>
              <a:rPr lang="de-DE" sz="2200" dirty="0">
                <a:effectLst/>
                <a:latin typeface="Brandon Grotesque Medium"/>
                <a:ea typeface="Times New Roman" panose="02020603050405020304" pitchFamily="18" charset="0"/>
              </a:rPr>
              <a:t>. von Susanne Rode-Breymann und Sven </a:t>
            </a:r>
            <a:r>
              <a:rPr lang="de-DE" sz="2200" dirty="0" err="1">
                <a:effectLst/>
                <a:latin typeface="Brandon Grotesque Medium"/>
                <a:ea typeface="Times New Roman" panose="02020603050405020304" pitchFamily="18" charset="0"/>
              </a:rPr>
              <a:t>Limbeck</a:t>
            </a:r>
            <a:r>
              <a:rPr lang="de-DE" sz="2200" dirty="0">
                <a:effectLst/>
                <a:latin typeface="Brandon Grotesque Medium"/>
                <a:ea typeface="Times New Roman" panose="02020603050405020304" pitchFamily="18" charset="0"/>
              </a:rPr>
              <a:t>, Wiesbaden 2011</a:t>
            </a:r>
            <a:endParaRPr lang="de-DE" sz="2200" dirty="0">
              <a:latin typeface="Brandon Grotesque Medium"/>
            </a:endParaRPr>
          </a:p>
        </p:txBody>
      </p:sp>
    </p:spTree>
    <p:extLst>
      <p:ext uri="{BB962C8B-B14F-4D97-AF65-F5344CB8AC3E}">
        <p14:creationId xmlns:p14="http://schemas.microsoft.com/office/powerpoint/2010/main" val="2989271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EF8EE2F-6A72-141F-241A-926A694A12FC}"/>
              </a:ext>
            </a:extLst>
          </p:cNvPr>
          <p:cNvSpPr>
            <a:spLocks noGrp="1"/>
          </p:cNvSpPr>
          <p:nvPr>
            <p:ph idx="1"/>
          </p:nvPr>
        </p:nvSpPr>
        <p:spPr/>
        <p:txBody>
          <a:bodyPr/>
          <a:lstStyle/>
          <a:p>
            <a:pPr marL="0" indent="0">
              <a:buNone/>
            </a:pPr>
            <a:r>
              <a:rPr lang="de-DE" dirty="0"/>
              <a:t>Welche Musik aus der Zeit vor 1750 kennen Sie?</a:t>
            </a:r>
          </a:p>
          <a:p>
            <a:pPr marL="0" indent="0">
              <a:buNone/>
            </a:pPr>
            <a:r>
              <a:rPr lang="de-DE" dirty="0"/>
              <a:t>Welche Musik aus der Zeit vom 11. bis 16. Jahrhunderts kennen Sie?</a:t>
            </a:r>
          </a:p>
        </p:txBody>
      </p:sp>
    </p:spTree>
    <p:extLst>
      <p:ext uri="{BB962C8B-B14F-4D97-AF65-F5344CB8AC3E}">
        <p14:creationId xmlns:p14="http://schemas.microsoft.com/office/powerpoint/2010/main" val="4040277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a:extLst>
              <a:ext uri="{FF2B5EF4-FFF2-40B4-BE49-F238E27FC236}">
                <a16:creationId xmlns:a16="http://schemas.microsoft.com/office/drawing/2014/main" id="{7440E030-896A-C031-D58B-21A277574856}"/>
              </a:ext>
            </a:extLst>
          </p:cNvPr>
          <p:cNvSpPr>
            <a:spLocks noGrp="1" noChangeArrowheads="1"/>
          </p:cNvSpPr>
          <p:nvPr>
            <p:ph idx="1"/>
          </p:nvPr>
        </p:nvSpPr>
        <p:spPr bwMode="auto">
          <a:xfrm>
            <a:off x="265867" y="1001396"/>
            <a:ext cx="8789522" cy="5893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1" i="0" u="none" strike="noStrike" cap="none" normalizeH="0" baseline="0" dirty="0">
                <a:ln>
                  <a:noFill/>
                </a:ln>
                <a:solidFill>
                  <a:srgbClr val="1E1E1E"/>
                </a:solidFill>
                <a:effectLst/>
                <a:latin typeface="+mn-lt"/>
              </a:rPr>
              <a:t>Der Klang der Stadt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200" b="1" i="0" u="none" strike="noStrike" cap="none" normalizeH="0" baseline="0" dirty="0">
              <a:ln>
                <a:noFill/>
              </a:ln>
              <a:solidFill>
                <a:srgbClr val="1E1E1E"/>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„Wo gefeiert wird, darf auch die Musik nicht fehlen. Das war im Mittelalter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nicht anders als heute. Seit der Zeit um 1300 spielte Musik im öffentlichen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Leben eine zunehmend größere Rolle. Neben den fahrenden Musikern,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die wie die Schausteller von Ort zu Ort zogen, gab es in immer mehr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Städten fest angestellte Berufsmusiker.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Diese Stadtpfeifer spielten zur Eröffnung von Ratsversammlungen, bei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Kundgebungen oder festlichen Empfängen. Dabei kamen vor allem laute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und durchdringende Holzblasinstrumente wie Schalmei, Pommer und Zink,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später auch Posaunen zum Einsatz.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Zu besonderen Anlässen oder an Feiertagen gaben sie </a:t>
            </a:r>
            <a:r>
              <a:rPr lang="de-DE" altLang="de-DE" sz="2200" dirty="0">
                <a:solidFill>
                  <a:srgbClr val="1E1E1E"/>
                </a:solidFill>
                <a:latin typeface="+mn-lt"/>
              </a:rPr>
              <a:t>[…]</a:t>
            </a:r>
            <a:r>
              <a:rPr kumimoji="0" lang="de-DE" altLang="de-DE" sz="2200" b="0" i="0" u="none" strike="noStrike" cap="none" normalizeH="0" baseline="0" dirty="0">
                <a:ln>
                  <a:noFill/>
                </a:ln>
                <a:solidFill>
                  <a:srgbClr val="1E1E1E"/>
                </a:solidFill>
                <a:effectLst/>
                <a:latin typeface="+mn-lt"/>
              </a:rPr>
              <a:t> auch die Zeit </a:t>
            </a: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dirty="0">
                <a:ln>
                  <a:noFill/>
                </a:ln>
                <a:solidFill>
                  <a:srgbClr val="1E1E1E"/>
                </a:solidFill>
                <a:effectLst/>
                <a:latin typeface="+mn-lt"/>
              </a:rPr>
              <a:t>durch das sogenannte Abblasen vom Turm an.</a:t>
            </a:r>
            <a:r>
              <a:rPr lang="de-DE" altLang="de-DE" sz="2200" dirty="0">
                <a:solidFill>
                  <a:srgbClr val="1E1E1E"/>
                </a:solidFill>
                <a:latin typeface="+mn-lt"/>
              </a:rPr>
              <a:t>“</a:t>
            </a:r>
            <a:r>
              <a:rPr kumimoji="0" lang="de-DE" altLang="de-DE" sz="2200" b="0" i="0" u="none" strike="noStrike" cap="none" normalizeH="0" baseline="0" dirty="0">
                <a:ln>
                  <a:noFill/>
                </a:ln>
                <a:solidFill>
                  <a:schemeClr val="tx1"/>
                </a:solidFill>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200" b="0" i="0" u="none" strike="noStrike" cap="none" normalizeH="0" baseline="0" dirty="0">
              <a:ln>
                <a:noFill/>
              </a:ln>
              <a:solidFill>
                <a:schemeClr val="tx1"/>
              </a:solidFill>
              <a:effectLst/>
              <a:latin typeface="+mn-lt"/>
            </a:endParaRPr>
          </a:p>
          <a:p>
            <a:pPr marL="0" indent="0" defTabSz="914400">
              <a:lnSpc>
                <a:spcPct val="100000"/>
              </a:lnSpc>
              <a:buNone/>
            </a:pPr>
            <a:r>
              <a:rPr lang="de-DE" sz="2200" dirty="0">
                <a:latin typeface="+mn-lt"/>
                <a:hlinkClick r:id="rId2"/>
              </a:rPr>
              <a:t>https://alltagimmittelalter.gnm.de</a:t>
            </a:r>
            <a:endParaRPr lang="de-DE" sz="2200" dirty="0">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200" b="0" i="0" u="none" strike="noStrike" cap="none" normalizeH="0" baseline="0" dirty="0">
              <a:ln>
                <a:noFill/>
              </a:ln>
              <a:solidFill>
                <a:schemeClr val="tx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7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13408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D5D92F-5833-A15C-96EF-283C385430E1}"/>
              </a:ext>
            </a:extLst>
          </p:cNvPr>
          <p:cNvSpPr>
            <a:spLocks noGrp="1"/>
          </p:cNvSpPr>
          <p:nvPr>
            <p:ph type="title"/>
          </p:nvPr>
        </p:nvSpPr>
        <p:spPr/>
        <p:txBody>
          <a:bodyPr>
            <a:noAutofit/>
          </a:bodyPr>
          <a:lstStyle/>
          <a:p>
            <a:br>
              <a:rPr lang="de-DE" sz="3200" dirty="0"/>
            </a:br>
            <a:br>
              <a:rPr lang="de-DE" sz="3200" dirty="0"/>
            </a:br>
            <a:r>
              <a:rPr lang="de-DE" sz="3200" dirty="0"/>
              <a:t>Klangbeispiel: Introitus „</a:t>
            </a:r>
            <a:r>
              <a:rPr lang="de-DE" sz="3200" dirty="0" err="1"/>
              <a:t>Resurrexi</a:t>
            </a:r>
            <a:r>
              <a:rPr lang="de-DE" sz="3200" dirty="0"/>
              <a:t>“</a:t>
            </a:r>
            <a:br>
              <a:rPr lang="de-DE" sz="3200" dirty="0"/>
            </a:br>
            <a:r>
              <a:rPr lang="de-DE" sz="3200" dirty="0"/>
              <a:t>Gesang der römischen Kirche</a:t>
            </a:r>
            <a:br>
              <a:rPr lang="de-DE" sz="3200" dirty="0"/>
            </a:br>
            <a:br>
              <a:rPr lang="de-DE" sz="3200" dirty="0"/>
            </a:br>
            <a:endParaRPr lang="de-DE" sz="3200" dirty="0"/>
          </a:p>
        </p:txBody>
      </p:sp>
      <p:sp>
        <p:nvSpPr>
          <p:cNvPr id="3" name="Inhaltsplatzhalter 2">
            <a:extLst>
              <a:ext uri="{FF2B5EF4-FFF2-40B4-BE49-F238E27FC236}">
                <a16:creationId xmlns:a16="http://schemas.microsoft.com/office/drawing/2014/main" id="{19C72100-C90D-DCE7-CE86-F309BFBB8404}"/>
              </a:ext>
            </a:extLst>
          </p:cNvPr>
          <p:cNvSpPr>
            <a:spLocks noGrp="1"/>
          </p:cNvSpPr>
          <p:nvPr>
            <p:ph idx="1"/>
          </p:nvPr>
        </p:nvSpPr>
        <p:spPr/>
        <p:txBody>
          <a:bodyPr>
            <a:normAutofit/>
          </a:bodyPr>
          <a:lstStyle/>
          <a:p>
            <a:pPr marL="0" indent="0">
              <a:buNone/>
            </a:pPr>
            <a:r>
              <a:rPr lang="de-DE" sz="2200" dirty="0"/>
              <a:t>Marcel </a:t>
            </a:r>
            <a:r>
              <a:rPr lang="de-DE" sz="2200" dirty="0" err="1"/>
              <a:t>Pérès</a:t>
            </a:r>
            <a:r>
              <a:rPr lang="de-DE" sz="2200" dirty="0"/>
              <a:t>: „Der frühe Gesang der Römischen Kirche entwickelte sich im Laufe des 7. und des 8. Jahrhunderts. Sein deutlich orientalischer Charakter […] ist nicht weiter verwunderlich , wenn man bedenkt, </a:t>
            </a:r>
            <a:r>
              <a:rPr lang="de-DE" sz="2200" dirty="0" err="1"/>
              <a:t>daß</a:t>
            </a:r>
            <a:r>
              <a:rPr lang="de-DE" sz="2200" dirty="0"/>
              <a:t> Italien zu dieser Zeit nicht nur vom oströmischen Kaiser beherrscht wurde, sondern auch ein Zufluchtsort für zahlreiche Griechen war, die dort Schutz suchten. […] Besonders […] flüchteten viele Mönche aus dem Osten […]. Zwischen 726 und 775 suchten etwa fünfzigtausend Mönche in Süditalien Zuflucht. In dieser Zeit haben viele Päpste syrischer und griechischer Herkunft die Geschicke der römischen Kirche gelenkt.“</a:t>
            </a:r>
          </a:p>
        </p:txBody>
      </p:sp>
    </p:spTree>
    <p:extLst>
      <p:ext uri="{BB962C8B-B14F-4D97-AF65-F5344CB8AC3E}">
        <p14:creationId xmlns:p14="http://schemas.microsoft.com/office/powerpoint/2010/main" val="3087870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E43106-1D9C-E0A4-DB70-7CCD0DD9263C}"/>
              </a:ext>
            </a:extLst>
          </p:cNvPr>
          <p:cNvSpPr>
            <a:spLocks noGrp="1"/>
          </p:cNvSpPr>
          <p:nvPr>
            <p:ph type="title"/>
          </p:nvPr>
        </p:nvSpPr>
        <p:spPr/>
        <p:txBody>
          <a:bodyPr>
            <a:normAutofit fontScale="90000"/>
          </a:bodyPr>
          <a:lstStyle/>
          <a:p>
            <a:r>
              <a:rPr lang="de-DE" sz="4400" dirty="0"/>
              <a:t>Klangbeispiel: </a:t>
            </a:r>
            <a:r>
              <a:rPr lang="de-DE" sz="4400" i="1" dirty="0" err="1"/>
              <a:t>Gaude</a:t>
            </a:r>
            <a:r>
              <a:rPr lang="de-DE" sz="4400" i="1" dirty="0"/>
              <a:t> </a:t>
            </a:r>
            <a:r>
              <a:rPr lang="de-DE" sz="4400" i="1" dirty="0" err="1"/>
              <a:t>flori</a:t>
            </a:r>
            <a:r>
              <a:rPr lang="de-DE" sz="4400" i="1" dirty="0"/>
              <a:t> </a:t>
            </a:r>
            <a:r>
              <a:rPr lang="de-DE" sz="4400" i="1" dirty="0" err="1"/>
              <a:t>virginali</a:t>
            </a:r>
            <a:r>
              <a:rPr lang="de-DE" sz="4400" i="1" dirty="0"/>
              <a:t> </a:t>
            </a:r>
            <a:r>
              <a:rPr lang="de-DE" sz="4400" dirty="0"/>
              <a:t>aus einem Klarissenorden in Valencia</a:t>
            </a:r>
            <a:endParaRPr lang="de-DE" dirty="0"/>
          </a:p>
        </p:txBody>
      </p:sp>
      <p:pic>
        <p:nvPicPr>
          <p:cNvPr id="5" name="Inhaltsplatzhalter 4">
            <a:extLst>
              <a:ext uri="{FF2B5EF4-FFF2-40B4-BE49-F238E27FC236}">
                <a16:creationId xmlns:a16="http://schemas.microsoft.com/office/drawing/2014/main" id="{ED3A1BE5-5587-B052-E329-ED46970278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4586" y="2633347"/>
            <a:ext cx="5814827" cy="3906837"/>
          </a:xfrm>
        </p:spPr>
      </p:pic>
    </p:spTree>
    <p:extLst>
      <p:ext uri="{BB962C8B-B14F-4D97-AF65-F5344CB8AC3E}">
        <p14:creationId xmlns:p14="http://schemas.microsoft.com/office/powerpoint/2010/main" val="1160802537"/>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659</Words>
  <Application>Microsoft Office PowerPoint</Application>
  <PresentationFormat>Bildschirmpräsentation (4:3)</PresentationFormat>
  <Paragraphs>64</Paragraphs>
  <Slides>17</Slides>
  <Notes>0</Notes>
  <HiddenSlides>0</HiddenSlides>
  <MMClips>0</MMClips>
  <ScaleCrop>false</ScaleCrop>
  <HeadingPairs>
    <vt:vector size="6" baseType="variant">
      <vt:variant>
        <vt:lpstr>Verwendete Schriftarten</vt:lpstr>
      </vt:variant>
      <vt:variant>
        <vt:i4>8</vt:i4>
      </vt:variant>
      <vt:variant>
        <vt:lpstr>Design</vt:lpstr>
      </vt:variant>
      <vt:variant>
        <vt:i4>4</vt:i4>
      </vt:variant>
      <vt:variant>
        <vt:lpstr>Folientitel</vt:lpstr>
      </vt:variant>
      <vt:variant>
        <vt:i4>17</vt:i4>
      </vt:variant>
    </vt:vector>
  </HeadingPairs>
  <TitlesOfParts>
    <vt:vector size="29" baseType="lpstr">
      <vt:lpstr>Arial</vt:lpstr>
      <vt:lpstr>Brandon Grotesque Bold</vt:lpstr>
      <vt:lpstr>Brandon Grotesque Light</vt:lpstr>
      <vt:lpstr>Brandon Grotesque Medium</vt:lpstr>
      <vt:lpstr>Brandon Grotesque Regular</vt:lpstr>
      <vt:lpstr>Calibri</vt:lpstr>
      <vt:lpstr>Calibri Light</vt:lpstr>
      <vt:lpstr>Roboto Condensed</vt:lpstr>
      <vt:lpstr>Benutzerdefiniertes Design</vt:lpstr>
      <vt:lpstr>3_Benutzerdefiniertes Design</vt:lpstr>
      <vt:lpstr>1_Benutzerdefiniertes Design</vt:lpstr>
      <vt:lpstr>2_Benutzerdefiniertes Design</vt:lpstr>
      <vt:lpstr>PowerPoint-Präsentation</vt:lpstr>
      <vt:lpstr>Albrecht Dürer: Pfeiferstuhl im Nürnberger Rathaus (1521/22)</vt:lpstr>
      <vt:lpstr>PowerPoint-Präsentation</vt:lpstr>
      <vt:lpstr>Jahrhundert oder Epoche</vt:lpstr>
      <vt:lpstr>PowerPoint-Präsentation</vt:lpstr>
      <vt:lpstr>PowerPoint-Präsentation</vt:lpstr>
      <vt:lpstr>PowerPoint-Präsentation</vt:lpstr>
      <vt:lpstr>  Klangbeispiel: Introitus „Resurrexi“ Gesang der römischen Kirche  </vt:lpstr>
      <vt:lpstr>Klangbeispiel: Gaude flori virginali aus einem Klarissenorden in Valencia</vt:lpstr>
      <vt:lpstr>Grundsätzliche Überlegungen zur Musik dieser Jahrhunderte 1</vt:lpstr>
      <vt:lpstr>Klangbeispiel: Dame, je sui cilz von Guillaume de Machaut (1300-1377)</vt:lpstr>
      <vt:lpstr>PowerPoint-Präsentation</vt:lpstr>
      <vt:lpstr>Stundenbuch des Duc Jean de Berry: Très Riches Heures (Brüder Limburg, 1410-1416)</vt:lpstr>
      <vt:lpstr>PowerPoint-Präsentation</vt:lpstr>
      <vt:lpstr>Grundsätzliche Überlegungen zur Musik dieser Jahrhunderte 2</vt:lpstr>
      <vt:lpstr>Klangbeispiel: Passan vostri triomphi von Orlando di Lasso (1542-1594)</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Rode-Breymann</dc:creator>
  <cp:lastModifiedBy>Rode-Breymann</cp:lastModifiedBy>
  <cp:revision>9</cp:revision>
  <dcterms:created xsi:type="dcterms:W3CDTF">2024-10-17T15:33:41Z</dcterms:created>
  <dcterms:modified xsi:type="dcterms:W3CDTF">2025-04-06T07:59:32Z</dcterms:modified>
</cp:coreProperties>
</file>